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94"/>
  </p:notesMasterIdLst>
  <p:handoutMasterIdLst>
    <p:handoutMasterId r:id="rId95"/>
  </p:handoutMasterIdLst>
  <p:sldIdLst>
    <p:sldId id="413" r:id="rId2"/>
    <p:sldId id="427" r:id="rId3"/>
    <p:sldId id="424" r:id="rId4"/>
    <p:sldId id="425" r:id="rId5"/>
    <p:sldId id="657" r:id="rId6"/>
    <p:sldId id="523" r:id="rId7"/>
    <p:sldId id="538" r:id="rId8"/>
    <p:sldId id="613" r:id="rId9"/>
    <p:sldId id="609" r:id="rId10"/>
    <p:sldId id="651" r:id="rId11"/>
    <p:sldId id="658" r:id="rId12"/>
    <p:sldId id="473" r:id="rId13"/>
    <p:sldId id="663" r:id="rId14"/>
    <p:sldId id="432" r:id="rId15"/>
    <p:sldId id="667" r:id="rId16"/>
    <p:sldId id="668" r:id="rId17"/>
    <p:sldId id="669" r:id="rId18"/>
    <p:sldId id="670" r:id="rId19"/>
    <p:sldId id="661" r:id="rId20"/>
    <p:sldId id="474" r:id="rId21"/>
    <p:sldId id="652" r:id="rId22"/>
    <p:sldId id="671" r:id="rId23"/>
    <p:sldId id="674" r:id="rId24"/>
    <p:sldId id="675" r:id="rId25"/>
    <p:sldId id="676" r:id="rId26"/>
    <p:sldId id="677" r:id="rId27"/>
    <p:sldId id="678" r:id="rId28"/>
    <p:sldId id="679" r:id="rId29"/>
    <p:sldId id="680" r:id="rId30"/>
    <p:sldId id="681" r:id="rId31"/>
    <p:sldId id="682" r:id="rId32"/>
    <p:sldId id="683" r:id="rId33"/>
    <p:sldId id="684" r:id="rId34"/>
    <p:sldId id="685" r:id="rId35"/>
    <p:sldId id="688" r:id="rId36"/>
    <p:sldId id="687" r:id="rId37"/>
    <p:sldId id="694" r:id="rId38"/>
    <p:sldId id="686" r:id="rId39"/>
    <p:sldId id="693" r:id="rId40"/>
    <p:sldId id="689" r:id="rId41"/>
    <p:sldId id="690" r:id="rId42"/>
    <p:sldId id="691" r:id="rId43"/>
    <p:sldId id="692" r:id="rId44"/>
    <p:sldId id="695" r:id="rId45"/>
    <p:sldId id="699" r:id="rId46"/>
    <p:sldId id="700" r:id="rId47"/>
    <p:sldId id="702" r:id="rId48"/>
    <p:sldId id="697" r:id="rId49"/>
    <p:sldId id="705" r:id="rId50"/>
    <p:sldId id="704" r:id="rId51"/>
    <p:sldId id="707" r:id="rId52"/>
    <p:sldId id="706" r:id="rId53"/>
    <p:sldId id="708" r:id="rId54"/>
    <p:sldId id="709" r:id="rId55"/>
    <p:sldId id="710" r:id="rId56"/>
    <p:sldId id="712" r:id="rId57"/>
    <p:sldId id="711" r:id="rId58"/>
    <p:sldId id="713" r:id="rId59"/>
    <p:sldId id="714" r:id="rId60"/>
    <p:sldId id="715" r:id="rId61"/>
    <p:sldId id="716" r:id="rId62"/>
    <p:sldId id="717" r:id="rId63"/>
    <p:sldId id="718" r:id="rId64"/>
    <p:sldId id="722" r:id="rId65"/>
    <p:sldId id="653" r:id="rId66"/>
    <p:sldId id="672" r:id="rId67"/>
    <p:sldId id="719" r:id="rId68"/>
    <p:sldId id="720" r:id="rId69"/>
    <p:sldId id="724" r:id="rId70"/>
    <p:sldId id="725" r:id="rId71"/>
    <p:sldId id="726" r:id="rId72"/>
    <p:sldId id="727" r:id="rId73"/>
    <p:sldId id="728" r:id="rId74"/>
    <p:sldId id="729" r:id="rId75"/>
    <p:sldId id="654" r:id="rId76"/>
    <p:sldId id="673" r:id="rId77"/>
    <p:sldId id="730" r:id="rId78"/>
    <p:sldId id="655" r:id="rId79"/>
    <p:sldId id="665" r:id="rId80"/>
    <p:sldId id="666" r:id="rId81"/>
    <p:sldId id="662" r:id="rId82"/>
    <p:sldId id="731" r:id="rId83"/>
    <p:sldId id="734" r:id="rId84"/>
    <p:sldId id="733" r:id="rId85"/>
    <p:sldId id="735" r:id="rId86"/>
    <p:sldId id="732" r:id="rId87"/>
    <p:sldId id="736" r:id="rId88"/>
    <p:sldId id="737" r:id="rId89"/>
    <p:sldId id="664" r:id="rId90"/>
    <p:sldId id="656" r:id="rId91"/>
    <p:sldId id="521" r:id="rId92"/>
    <p:sldId id="588" r:id="rId93"/>
  </p:sldIdLst>
  <p:sldSz cx="14401800" cy="8101013"/>
  <p:notesSz cx="6794500" cy="9931400"/>
  <p:custDataLst>
    <p:tags r:id="rId96"/>
  </p:custDataLst>
  <p:defaultTextStyle>
    <a:defPPr>
      <a:defRPr lang="en-US"/>
    </a:defPPr>
    <a:lvl1pPr algn="l" rtl="0" fontAlgn="base">
      <a:spcBef>
        <a:spcPct val="0"/>
      </a:spcBef>
      <a:spcAft>
        <a:spcPct val="0"/>
      </a:spcAft>
      <a:defRPr sz="2200" kern="1200">
        <a:solidFill>
          <a:schemeClr val="tx1"/>
        </a:solidFill>
        <a:latin typeface="TheSans B5 Plain" pitchFamily="34" charset="0"/>
        <a:ea typeface="+mn-ea"/>
        <a:cs typeface="+mn-cs"/>
      </a:defRPr>
    </a:lvl1pPr>
    <a:lvl2pPr marL="457200" algn="l" rtl="0" fontAlgn="base">
      <a:spcBef>
        <a:spcPct val="0"/>
      </a:spcBef>
      <a:spcAft>
        <a:spcPct val="0"/>
      </a:spcAft>
      <a:defRPr sz="2200" kern="1200">
        <a:solidFill>
          <a:schemeClr val="tx1"/>
        </a:solidFill>
        <a:latin typeface="TheSans B5 Plain" pitchFamily="34" charset="0"/>
        <a:ea typeface="+mn-ea"/>
        <a:cs typeface="+mn-cs"/>
      </a:defRPr>
    </a:lvl2pPr>
    <a:lvl3pPr marL="914400" algn="l" rtl="0" fontAlgn="base">
      <a:spcBef>
        <a:spcPct val="0"/>
      </a:spcBef>
      <a:spcAft>
        <a:spcPct val="0"/>
      </a:spcAft>
      <a:defRPr sz="2200" kern="1200">
        <a:solidFill>
          <a:schemeClr val="tx1"/>
        </a:solidFill>
        <a:latin typeface="TheSans B5 Plain" pitchFamily="34" charset="0"/>
        <a:ea typeface="+mn-ea"/>
        <a:cs typeface="+mn-cs"/>
      </a:defRPr>
    </a:lvl3pPr>
    <a:lvl4pPr marL="1371600" algn="l" rtl="0" fontAlgn="base">
      <a:spcBef>
        <a:spcPct val="0"/>
      </a:spcBef>
      <a:spcAft>
        <a:spcPct val="0"/>
      </a:spcAft>
      <a:defRPr sz="2200" kern="1200">
        <a:solidFill>
          <a:schemeClr val="tx1"/>
        </a:solidFill>
        <a:latin typeface="TheSans B5 Plain" pitchFamily="34" charset="0"/>
        <a:ea typeface="+mn-ea"/>
        <a:cs typeface="+mn-cs"/>
      </a:defRPr>
    </a:lvl4pPr>
    <a:lvl5pPr marL="1828800" algn="l" rtl="0" fontAlgn="base">
      <a:spcBef>
        <a:spcPct val="0"/>
      </a:spcBef>
      <a:spcAft>
        <a:spcPct val="0"/>
      </a:spcAft>
      <a:defRPr sz="2200" kern="1200">
        <a:solidFill>
          <a:schemeClr val="tx1"/>
        </a:solidFill>
        <a:latin typeface="TheSans B5 Plain" pitchFamily="34" charset="0"/>
        <a:ea typeface="+mn-ea"/>
        <a:cs typeface="+mn-cs"/>
      </a:defRPr>
    </a:lvl5pPr>
    <a:lvl6pPr marL="2286000" algn="l" defTabSz="914400" rtl="0" eaLnBrk="1" latinLnBrk="0" hangingPunct="1">
      <a:defRPr sz="2200" kern="1200">
        <a:solidFill>
          <a:schemeClr val="tx1"/>
        </a:solidFill>
        <a:latin typeface="TheSans B5 Plain" pitchFamily="34" charset="0"/>
        <a:ea typeface="+mn-ea"/>
        <a:cs typeface="+mn-cs"/>
      </a:defRPr>
    </a:lvl6pPr>
    <a:lvl7pPr marL="2743200" algn="l" defTabSz="914400" rtl="0" eaLnBrk="1" latinLnBrk="0" hangingPunct="1">
      <a:defRPr sz="2200" kern="1200">
        <a:solidFill>
          <a:schemeClr val="tx1"/>
        </a:solidFill>
        <a:latin typeface="TheSans B5 Plain" pitchFamily="34" charset="0"/>
        <a:ea typeface="+mn-ea"/>
        <a:cs typeface="+mn-cs"/>
      </a:defRPr>
    </a:lvl7pPr>
    <a:lvl8pPr marL="3200400" algn="l" defTabSz="914400" rtl="0" eaLnBrk="1" latinLnBrk="0" hangingPunct="1">
      <a:defRPr sz="2200" kern="1200">
        <a:solidFill>
          <a:schemeClr val="tx1"/>
        </a:solidFill>
        <a:latin typeface="TheSans B5 Plain" pitchFamily="34" charset="0"/>
        <a:ea typeface="+mn-ea"/>
        <a:cs typeface="+mn-cs"/>
      </a:defRPr>
    </a:lvl8pPr>
    <a:lvl9pPr marL="3657600" algn="l" defTabSz="914400" rtl="0" eaLnBrk="1" latinLnBrk="0" hangingPunct="1">
      <a:defRPr sz="2200" kern="1200">
        <a:solidFill>
          <a:schemeClr val="tx1"/>
        </a:solidFill>
        <a:latin typeface="TheSans B5 Plain" pitchFamily="34" charset="0"/>
        <a:ea typeface="+mn-ea"/>
        <a:cs typeface="+mn-cs"/>
      </a:defRPr>
    </a:lvl9pPr>
  </p:defaultTextStyle>
  <p:extLst>
    <p:ext uri="{EFAFB233-063F-42B5-8137-9DF3F51BA10A}">
      <p15:sldGuideLst xmlns:p15="http://schemas.microsoft.com/office/powerpoint/2012/main">
        <p15:guide id="1" orient="horz" pos="3458">
          <p15:clr>
            <a:srgbClr val="A4A3A4"/>
          </p15:clr>
        </p15:guide>
        <p15:guide id="2" orient="horz" pos="1190">
          <p15:clr>
            <a:srgbClr val="A4A3A4"/>
          </p15:clr>
        </p15:guide>
        <p15:guide id="3" orient="horz" pos="555">
          <p15:clr>
            <a:srgbClr val="A4A3A4"/>
          </p15:clr>
        </p15:guide>
        <p15:guide id="4" orient="horz" pos="4547">
          <p15:clr>
            <a:srgbClr val="A4A3A4"/>
          </p15:clr>
        </p15:guide>
        <p15:guide id="5" orient="horz" pos="963">
          <p15:clr>
            <a:srgbClr val="A4A3A4"/>
          </p15:clr>
        </p15:guide>
        <p15:guide id="6" orient="horz" pos="2823">
          <p15:clr>
            <a:srgbClr val="A4A3A4"/>
          </p15:clr>
        </p15:guide>
        <p15:guide id="7" orient="horz" pos="4411">
          <p15:clr>
            <a:srgbClr val="A4A3A4"/>
          </p15:clr>
        </p15:guide>
        <p15:guide id="8" orient="horz" pos="5000">
          <p15:clr>
            <a:srgbClr val="A4A3A4"/>
          </p15:clr>
        </p15:guide>
        <p15:guide id="9" orient="horz" pos="4955">
          <p15:clr>
            <a:srgbClr val="A4A3A4"/>
          </p15:clr>
        </p15:guide>
        <p15:guide id="10" orient="horz" pos="4790">
          <p15:clr>
            <a:srgbClr val="A4A3A4"/>
          </p15:clr>
        </p15:guide>
        <p15:guide id="11" orient="horz" pos="3504">
          <p15:clr>
            <a:srgbClr val="A4A3A4"/>
          </p15:clr>
        </p15:guide>
        <p15:guide id="12" orient="horz" pos="238">
          <p15:clr>
            <a:srgbClr val="A4A3A4"/>
          </p15:clr>
        </p15:guide>
        <p15:guide id="13" orient="horz" pos="4592">
          <p15:clr>
            <a:srgbClr val="A4A3A4"/>
          </p15:clr>
        </p15:guide>
        <p15:guide id="14" pos="680">
          <p15:clr>
            <a:srgbClr val="A4A3A4"/>
          </p15:clr>
        </p15:guide>
        <p15:guide id="15" pos="5307">
          <p15:clr>
            <a:srgbClr val="A4A3A4"/>
          </p15:clr>
        </p15:guide>
        <p15:guide id="16" pos="8709">
          <p15:clr>
            <a:srgbClr val="A4A3A4"/>
          </p15:clr>
        </p15:guide>
        <p15:guide id="17" pos="4536">
          <p15:clr>
            <a:srgbClr val="A4A3A4"/>
          </p15:clr>
        </p15:guide>
        <p15:guide id="18" pos="4763">
          <p15:clr>
            <a:srgbClr val="A4A3A4"/>
          </p15:clr>
        </p15:guide>
        <p15:guide id="19" pos="4355">
          <p15:clr>
            <a:srgbClr val="A4A3A4"/>
          </p15:clr>
        </p15:guide>
        <p15:guide id="20" pos="2722">
          <p15:clr>
            <a:srgbClr val="A4A3A4"/>
          </p15:clr>
        </p15:guide>
        <p15:guide id="21" pos="227">
          <p15:clr>
            <a:srgbClr val="A4A3A4"/>
          </p15:clr>
        </p15:guide>
        <p15:guide id="22" pos="3085">
          <p15:clr>
            <a:srgbClr val="A4A3A4"/>
          </p15:clr>
        </p15:guide>
      </p15:sldGuideLst>
    </p:ext>
    <p:ext uri="{2D200454-40CA-4A62-9FC3-DE9A4176ACB9}">
      <p15:notesGuideLst xmlns:p15="http://schemas.microsoft.com/office/powerpoint/2012/main">
        <p15:guide id="1" orient="horz" pos="3129"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tenschlager, Stefan" initials="LS" lastIdx="2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4800"/>
    <a:srgbClr val="003366"/>
    <a:srgbClr val="FFDD0F"/>
    <a:srgbClr val="FFEB70"/>
    <a:srgbClr val="0060AD"/>
    <a:srgbClr val="555555"/>
    <a:srgbClr val="B4BABE"/>
    <a:srgbClr val="EAEBEB"/>
    <a:srgbClr val="D9D9D9"/>
    <a:srgbClr val="8D8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4291" autoAdjust="0"/>
  </p:normalViewPr>
  <p:slideViewPr>
    <p:cSldViewPr showGuides="1">
      <p:cViewPr varScale="1">
        <p:scale>
          <a:sx n="42" d="100"/>
          <a:sy n="42" d="100"/>
        </p:scale>
        <p:origin x="1062" y="60"/>
      </p:cViewPr>
      <p:guideLst>
        <p:guide orient="horz" pos="3458"/>
        <p:guide orient="horz" pos="1190"/>
        <p:guide orient="horz" pos="555"/>
        <p:guide orient="horz" pos="4547"/>
        <p:guide orient="horz" pos="963"/>
        <p:guide orient="horz" pos="2823"/>
        <p:guide orient="horz" pos="4411"/>
        <p:guide orient="horz" pos="5000"/>
        <p:guide orient="horz" pos="4955"/>
        <p:guide orient="horz" pos="4790"/>
        <p:guide orient="horz" pos="3504"/>
        <p:guide orient="horz" pos="238"/>
        <p:guide orient="horz" pos="4592"/>
        <p:guide pos="680"/>
        <p:guide pos="5307"/>
        <p:guide pos="8709"/>
        <p:guide pos="4536"/>
        <p:guide pos="4763"/>
        <p:guide pos="4355"/>
        <p:guide pos="2722"/>
        <p:guide pos="227"/>
        <p:guide pos="30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51" d="100"/>
          <a:sy n="51" d="100"/>
        </p:scale>
        <p:origin x="-3312" y="-108"/>
      </p:cViewPr>
      <p:guideLst>
        <p:guide orient="horz" pos="3129"/>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3" y="2"/>
            <a:ext cx="2945023" cy="4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30" tIns="45914" rIns="91830" bIns="45914" numCol="1" anchor="t" anchorCtr="0" compatLnSpc="1">
            <a:prstTxWarp prst="textNoShape">
              <a:avLst/>
            </a:prstTxWarp>
          </a:bodyPr>
          <a:lstStyle>
            <a:lvl1pPr defTabSz="919018" eaLnBrk="0" hangingPunct="0">
              <a:defRPr sz="1300"/>
            </a:lvl1pPr>
          </a:lstStyle>
          <a:p>
            <a:pPr>
              <a:defRPr/>
            </a:pPr>
            <a:endParaRPr lang="de-DE" altLang="en-US"/>
          </a:p>
        </p:txBody>
      </p:sp>
      <p:sp>
        <p:nvSpPr>
          <p:cNvPr id="6147" name="Rectangle 3"/>
          <p:cNvSpPr>
            <a:spLocks noGrp="1" noChangeArrowheads="1"/>
          </p:cNvSpPr>
          <p:nvPr>
            <p:ph type="dt" sz="quarter" idx="1"/>
          </p:nvPr>
        </p:nvSpPr>
        <p:spPr bwMode="auto">
          <a:xfrm>
            <a:off x="3849478" y="2"/>
            <a:ext cx="2945023" cy="4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30" tIns="45914" rIns="91830" bIns="45914" numCol="1" anchor="t" anchorCtr="0" compatLnSpc="1">
            <a:prstTxWarp prst="textNoShape">
              <a:avLst/>
            </a:prstTxWarp>
          </a:bodyPr>
          <a:lstStyle>
            <a:lvl1pPr algn="r" defTabSz="919018" eaLnBrk="0" hangingPunct="0">
              <a:defRPr sz="1300"/>
            </a:lvl1pPr>
          </a:lstStyle>
          <a:p>
            <a:pPr>
              <a:defRPr/>
            </a:pPr>
            <a:endParaRPr lang="de-DE" altLang="en-US"/>
          </a:p>
        </p:txBody>
      </p:sp>
      <p:sp>
        <p:nvSpPr>
          <p:cNvPr id="6148" name="Rectangle 4"/>
          <p:cNvSpPr>
            <a:spLocks noGrp="1" noChangeArrowheads="1"/>
          </p:cNvSpPr>
          <p:nvPr>
            <p:ph type="ftr" sz="quarter" idx="2"/>
          </p:nvPr>
        </p:nvSpPr>
        <p:spPr bwMode="auto">
          <a:xfrm>
            <a:off x="3" y="9435865"/>
            <a:ext cx="2945023" cy="4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30" tIns="45914" rIns="91830" bIns="45914" numCol="1" anchor="b" anchorCtr="0" compatLnSpc="1">
            <a:prstTxWarp prst="textNoShape">
              <a:avLst/>
            </a:prstTxWarp>
          </a:bodyPr>
          <a:lstStyle>
            <a:lvl1pPr defTabSz="919018" eaLnBrk="0" hangingPunct="0">
              <a:defRPr sz="1300"/>
            </a:lvl1pPr>
          </a:lstStyle>
          <a:p>
            <a:pPr>
              <a:defRPr/>
            </a:pPr>
            <a:endParaRPr lang="de-DE" altLang="en-US"/>
          </a:p>
        </p:txBody>
      </p:sp>
      <p:sp>
        <p:nvSpPr>
          <p:cNvPr id="6149" name="Rectangle 5"/>
          <p:cNvSpPr>
            <a:spLocks noGrp="1" noChangeArrowheads="1"/>
          </p:cNvSpPr>
          <p:nvPr>
            <p:ph type="sldNum" sz="quarter" idx="3"/>
          </p:nvPr>
        </p:nvSpPr>
        <p:spPr bwMode="auto">
          <a:xfrm>
            <a:off x="3849478" y="9435865"/>
            <a:ext cx="2945023" cy="4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30" tIns="45914" rIns="91830" bIns="45914" numCol="1" anchor="b" anchorCtr="0" compatLnSpc="1">
            <a:prstTxWarp prst="textNoShape">
              <a:avLst/>
            </a:prstTxWarp>
          </a:bodyPr>
          <a:lstStyle>
            <a:lvl1pPr algn="r" defTabSz="919018" eaLnBrk="0" hangingPunct="0">
              <a:defRPr sz="1300"/>
            </a:lvl1pPr>
          </a:lstStyle>
          <a:p>
            <a:pPr>
              <a:defRPr/>
            </a:pPr>
            <a:fld id="{214046F6-1A85-442E-A7F8-8F508ED5A3A3}" type="slidenum">
              <a:rPr lang="de-DE" altLang="en-US"/>
              <a:pPr>
                <a:defRPr/>
              </a:pPr>
              <a:t>‹Nr.›</a:t>
            </a:fld>
            <a:endParaRPr lang="de-DE" altLang="en-US"/>
          </a:p>
        </p:txBody>
      </p:sp>
    </p:spTree>
    <p:extLst>
      <p:ext uri="{BB962C8B-B14F-4D97-AF65-F5344CB8AC3E}">
        <p14:creationId xmlns:p14="http://schemas.microsoft.com/office/powerpoint/2010/main" val="28466486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3" y="2"/>
            <a:ext cx="2945023" cy="4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30" tIns="45914" rIns="91830" bIns="45914" numCol="1" anchor="t" anchorCtr="0" compatLnSpc="1">
            <a:prstTxWarp prst="textNoShape">
              <a:avLst/>
            </a:prstTxWarp>
          </a:bodyPr>
          <a:lstStyle>
            <a:lvl1pPr defTabSz="919018" eaLnBrk="0" hangingPunct="0">
              <a:defRPr sz="1300"/>
            </a:lvl1pPr>
          </a:lstStyle>
          <a:p>
            <a:pPr>
              <a:defRPr/>
            </a:pPr>
            <a:endParaRPr lang="de-DE"/>
          </a:p>
        </p:txBody>
      </p:sp>
      <p:sp>
        <p:nvSpPr>
          <p:cNvPr id="77827" name="Rectangle 3"/>
          <p:cNvSpPr>
            <a:spLocks noGrp="1" noChangeArrowheads="1"/>
          </p:cNvSpPr>
          <p:nvPr>
            <p:ph type="dt" idx="1"/>
          </p:nvPr>
        </p:nvSpPr>
        <p:spPr bwMode="auto">
          <a:xfrm>
            <a:off x="3849478" y="2"/>
            <a:ext cx="2945023" cy="4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30" tIns="45914" rIns="91830" bIns="45914" numCol="1" anchor="t" anchorCtr="0" compatLnSpc="1">
            <a:prstTxWarp prst="textNoShape">
              <a:avLst/>
            </a:prstTxWarp>
          </a:bodyPr>
          <a:lstStyle>
            <a:lvl1pPr algn="r" defTabSz="919018" eaLnBrk="0" hangingPunct="0">
              <a:defRPr sz="1300"/>
            </a:lvl1pPr>
          </a:lstStyle>
          <a:p>
            <a:pPr>
              <a:defRPr/>
            </a:pPr>
            <a:endParaRPr lang="de-DE"/>
          </a:p>
        </p:txBody>
      </p:sp>
      <p:sp>
        <p:nvSpPr>
          <p:cNvPr id="6148" name="Rectangle 4"/>
          <p:cNvSpPr>
            <a:spLocks noGrp="1" noRot="1" noChangeAspect="1" noChangeArrowheads="1" noTextEdit="1"/>
          </p:cNvSpPr>
          <p:nvPr>
            <p:ph type="sldImg" idx="2"/>
          </p:nvPr>
        </p:nvSpPr>
        <p:spPr bwMode="auto">
          <a:xfrm>
            <a:off x="92075" y="747713"/>
            <a:ext cx="6610350" cy="37195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906040" y="4717138"/>
            <a:ext cx="4982421" cy="446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30" tIns="45914" rIns="91830" bIns="45914"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77830" name="Rectangle 6"/>
          <p:cNvSpPr>
            <a:spLocks noGrp="1" noChangeArrowheads="1"/>
          </p:cNvSpPr>
          <p:nvPr>
            <p:ph type="ftr" sz="quarter" idx="4"/>
          </p:nvPr>
        </p:nvSpPr>
        <p:spPr bwMode="auto">
          <a:xfrm>
            <a:off x="3" y="9435865"/>
            <a:ext cx="2945023" cy="4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30" tIns="45914" rIns="91830" bIns="45914" numCol="1" anchor="b" anchorCtr="0" compatLnSpc="1">
            <a:prstTxWarp prst="textNoShape">
              <a:avLst/>
            </a:prstTxWarp>
          </a:bodyPr>
          <a:lstStyle>
            <a:lvl1pPr defTabSz="919018" eaLnBrk="0" hangingPunct="0">
              <a:defRPr sz="1300"/>
            </a:lvl1pPr>
          </a:lstStyle>
          <a:p>
            <a:pPr>
              <a:defRPr/>
            </a:pPr>
            <a:endParaRPr lang="de-DE"/>
          </a:p>
        </p:txBody>
      </p:sp>
      <p:sp>
        <p:nvSpPr>
          <p:cNvPr id="77831" name="Rectangle 7"/>
          <p:cNvSpPr>
            <a:spLocks noGrp="1" noChangeArrowheads="1"/>
          </p:cNvSpPr>
          <p:nvPr>
            <p:ph type="sldNum" sz="quarter" idx="5"/>
          </p:nvPr>
        </p:nvSpPr>
        <p:spPr bwMode="auto">
          <a:xfrm>
            <a:off x="3849478" y="9435865"/>
            <a:ext cx="2945023" cy="4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30" tIns="45914" rIns="91830" bIns="45914" numCol="1" anchor="b" anchorCtr="0" compatLnSpc="1">
            <a:prstTxWarp prst="textNoShape">
              <a:avLst/>
            </a:prstTxWarp>
          </a:bodyPr>
          <a:lstStyle>
            <a:lvl1pPr algn="r" defTabSz="919018" eaLnBrk="0" hangingPunct="0">
              <a:defRPr sz="1300"/>
            </a:lvl1pPr>
          </a:lstStyle>
          <a:p>
            <a:pPr>
              <a:defRPr/>
            </a:pPr>
            <a:fld id="{2F459EEF-07AC-488E-84A8-26DEDE3B5951}" type="slidenum">
              <a:rPr lang="de-DE"/>
              <a:pPr>
                <a:defRPr/>
              </a:pPr>
              <a:t>‹Nr.›</a:t>
            </a:fld>
            <a:endParaRPr lang="de-DE"/>
          </a:p>
        </p:txBody>
      </p:sp>
    </p:spTree>
    <p:extLst>
      <p:ext uri="{BB962C8B-B14F-4D97-AF65-F5344CB8AC3E}">
        <p14:creationId xmlns:p14="http://schemas.microsoft.com/office/powerpoint/2010/main" val="16649048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heSans B5 Plain"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heSans B5 Plain"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heSans B5 Plain"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heSans B5 Plain"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heSans B5 Plai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F459EEF-07AC-488E-84A8-26DEDE3B5951}" type="slidenum">
              <a:rPr lang="de-DE" smtClean="0"/>
              <a:pPr>
                <a:defRPr/>
              </a:pPr>
              <a:t>2</a:t>
            </a:fld>
            <a:endParaRPr lang="de-DE"/>
          </a:p>
        </p:txBody>
      </p:sp>
      <p:sp>
        <p:nvSpPr>
          <p:cNvPr id="5" name="Footer Placeholder 4"/>
          <p:cNvSpPr>
            <a:spLocks noGrp="1"/>
          </p:cNvSpPr>
          <p:nvPr>
            <p:ph type="ftr" sz="quarter" idx="11"/>
          </p:nvPr>
        </p:nvSpPr>
        <p:spPr/>
        <p:txBody>
          <a:bodyPr/>
          <a:lstStyle/>
          <a:p>
            <a:pPr>
              <a:defRPr/>
            </a:pPr>
            <a:r>
              <a:rPr lang="de-DE"/>
              <a:t>8/27/2015 - 8/28/2015</a:t>
            </a:r>
          </a:p>
        </p:txBody>
      </p:sp>
      <p:sp>
        <p:nvSpPr>
          <p:cNvPr id="6" name="Header Placeholder 5"/>
          <p:cNvSpPr>
            <a:spLocks noGrp="1"/>
          </p:cNvSpPr>
          <p:nvPr>
            <p:ph type="hdr" sz="quarter" idx="12"/>
          </p:nvPr>
        </p:nvSpPr>
        <p:spPr/>
        <p:txBody>
          <a:bodyPr/>
          <a:lstStyle/>
          <a:p>
            <a:pPr>
              <a:defRPr/>
            </a:pPr>
            <a:r>
              <a:rPr lang="en-US"/>
              <a:t>MS Business Intelligence for international IT employees</a:t>
            </a:r>
            <a:endParaRPr lang="de-DE"/>
          </a:p>
        </p:txBody>
      </p:sp>
    </p:spTree>
    <p:extLst>
      <p:ext uri="{BB962C8B-B14F-4D97-AF65-F5344CB8AC3E}">
        <p14:creationId xmlns:p14="http://schemas.microsoft.com/office/powerpoint/2010/main" val="1462284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F459EEF-07AC-488E-84A8-26DEDE3B5951}" type="slidenum">
              <a:rPr lang="de-DE" smtClean="0"/>
              <a:pPr>
                <a:defRPr/>
              </a:pPr>
              <a:t>5</a:t>
            </a:fld>
            <a:endParaRPr lang="de-DE"/>
          </a:p>
        </p:txBody>
      </p:sp>
      <p:sp>
        <p:nvSpPr>
          <p:cNvPr id="5" name="Footer Placeholder 4"/>
          <p:cNvSpPr>
            <a:spLocks noGrp="1"/>
          </p:cNvSpPr>
          <p:nvPr>
            <p:ph type="ftr" sz="quarter" idx="11"/>
          </p:nvPr>
        </p:nvSpPr>
        <p:spPr/>
        <p:txBody>
          <a:bodyPr/>
          <a:lstStyle/>
          <a:p>
            <a:pPr>
              <a:defRPr/>
            </a:pPr>
            <a:r>
              <a:rPr lang="de-DE"/>
              <a:t>8/27/2015 - 8/28/2015</a:t>
            </a:r>
          </a:p>
        </p:txBody>
      </p:sp>
      <p:sp>
        <p:nvSpPr>
          <p:cNvPr id="6" name="Header Placeholder 5"/>
          <p:cNvSpPr>
            <a:spLocks noGrp="1"/>
          </p:cNvSpPr>
          <p:nvPr>
            <p:ph type="hdr" sz="quarter" idx="12"/>
          </p:nvPr>
        </p:nvSpPr>
        <p:spPr/>
        <p:txBody>
          <a:bodyPr/>
          <a:lstStyle/>
          <a:p>
            <a:pPr>
              <a:defRPr/>
            </a:pPr>
            <a:r>
              <a:rPr lang="en-US"/>
              <a:t>MS Business Intelligence for international IT employees</a:t>
            </a:r>
            <a:endParaRPr lang="de-DE"/>
          </a:p>
        </p:txBody>
      </p:sp>
    </p:spTree>
    <p:extLst>
      <p:ext uri="{BB962C8B-B14F-4D97-AF65-F5344CB8AC3E}">
        <p14:creationId xmlns:p14="http://schemas.microsoft.com/office/powerpoint/2010/main" val="4072216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F459EEF-07AC-488E-84A8-26DEDE3B5951}" type="slidenum">
              <a:rPr lang="de-DE" smtClean="0"/>
              <a:pPr>
                <a:defRPr/>
              </a:pPr>
              <a:t>6</a:t>
            </a:fld>
            <a:endParaRPr lang="de-DE"/>
          </a:p>
        </p:txBody>
      </p:sp>
      <p:sp>
        <p:nvSpPr>
          <p:cNvPr id="5" name="Footer Placeholder 4"/>
          <p:cNvSpPr>
            <a:spLocks noGrp="1"/>
          </p:cNvSpPr>
          <p:nvPr>
            <p:ph type="ftr" sz="quarter" idx="11"/>
          </p:nvPr>
        </p:nvSpPr>
        <p:spPr/>
        <p:txBody>
          <a:bodyPr/>
          <a:lstStyle/>
          <a:p>
            <a:pPr>
              <a:defRPr/>
            </a:pPr>
            <a:r>
              <a:rPr lang="de-DE"/>
              <a:t>8/27/2015 - 8/28/2015</a:t>
            </a:r>
          </a:p>
        </p:txBody>
      </p:sp>
      <p:sp>
        <p:nvSpPr>
          <p:cNvPr id="6" name="Header Placeholder 5"/>
          <p:cNvSpPr>
            <a:spLocks noGrp="1"/>
          </p:cNvSpPr>
          <p:nvPr>
            <p:ph type="hdr" sz="quarter" idx="12"/>
          </p:nvPr>
        </p:nvSpPr>
        <p:spPr/>
        <p:txBody>
          <a:bodyPr/>
          <a:lstStyle/>
          <a:p>
            <a:pPr>
              <a:defRPr/>
            </a:pPr>
            <a:r>
              <a:rPr lang="en-US"/>
              <a:t>MS Business Intelligence for international IT employees</a:t>
            </a:r>
            <a:endParaRPr lang="de-DE"/>
          </a:p>
        </p:txBody>
      </p:sp>
    </p:spTree>
    <p:extLst>
      <p:ext uri="{BB962C8B-B14F-4D97-AF65-F5344CB8AC3E}">
        <p14:creationId xmlns:p14="http://schemas.microsoft.com/office/powerpoint/2010/main" val="3886784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F459EEF-07AC-488E-84A8-26DEDE3B5951}" type="slidenum">
              <a:rPr lang="de-DE" smtClean="0"/>
              <a:pPr>
                <a:defRPr/>
              </a:pPr>
              <a:t>9</a:t>
            </a:fld>
            <a:endParaRPr lang="de-DE"/>
          </a:p>
        </p:txBody>
      </p:sp>
      <p:sp>
        <p:nvSpPr>
          <p:cNvPr id="5" name="Footer Placeholder 4"/>
          <p:cNvSpPr>
            <a:spLocks noGrp="1"/>
          </p:cNvSpPr>
          <p:nvPr>
            <p:ph type="ftr" sz="quarter" idx="11"/>
          </p:nvPr>
        </p:nvSpPr>
        <p:spPr/>
        <p:txBody>
          <a:bodyPr/>
          <a:lstStyle/>
          <a:p>
            <a:pPr>
              <a:defRPr/>
            </a:pPr>
            <a:r>
              <a:rPr lang="de-DE"/>
              <a:t>8/27/2015 - 8/28/2015</a:t>
            </a:r>
          </a:p>
        </p:txBody>
      </p:sp>
      <p:sp>
        <p:nvSpPr>
          <p:cNvPr id="6" name="Header Placeholder 5"/>
          <p:cNvSpPr>
            <a:spLocks noGrp="1"/>
          </p:cNvSpPr>
          <p:nvPr>
            <p:ph type="hdr" sz="quarter" idx="12"/>
          </p:nvPr>
        </p:nvSpPr>
        <p:spPr/>
        <p:txBody>
          <a:bodyPr/>
          <a:lstStyle/>
          <a:p>
            <a:pPr>
              <a:defRPr/>
            </a:pPr>
            <a:r>
              <a:rPr lang="en-US"/>
              <a:t>MS Business Intelligence for international IT employees</a:t>
            </a:r>
            <a:endParaRPr lang="de-DE"/>
          </a:p>
        </p:txBody>
      </p:sp>
    </p:spTree>
    <p:extLst>
      <p:ext uri="{BB962C8B-B14F-4D97-AF65-F5344CB8AC3E}">
        <p14:creationId xmlns:p14="http://schemas.microsoft.com/office/powerpoint/2010/main" val="3792829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F459EEF-07AC-488E-84A8-26DEDE3B5951}" type="slidenum">
              <a:rPr lang="de-DE" smtClean="0"/>
              <a:pPr>
                <a:defRPr/>
              </a:pPr>
              <a:t>11</a:t>
            </a:fld>
            <a:endParaRPr lang="de-DE"/>
          </a:p>
        </p:txBody>
      </p:sp>
      <p:sp>
        <p:nvSpPr>
          <p:cNvPr id="5" name="Footer Placeholder 4"/>
          <p:cNvSpPr>
            <a:spLocks noGrp="1"/>
          </p:cNvSpPr>
          <p:nvPr>
            <p:ph type="ftr" sz="quarter" idx="11"/>
          </p:nvPr>
        </p:nvSpPr>
        <p:spPr/>
        <p:txBody>
          <a:bodyPr/>
          <a:lstStyle/>
          <a:p>
            <a:pPr>
              <a:defRPr/>
            </a:pPr>
            <a:r>
              <a:rPr lang="de-DE"/>
              <a:t>8/27/2015 - 8/28/2015</a:t>
            </a:r>
          </a:p>
        </p:txBody>
      </p:sp>
      <p:sp>
        <p:nvSpPr>
          <p:cNvPr id="6" name="Header Placeholder 5"/>
          <p:cNvSpPr>
            <a:spLocks noGrp="1"/>
          </p:cNvSpPr>
          <p:nvPr>
            <p:ph type="hdr" sz="quarter" idx="12"/>
          </p:nvPr>
        </p:nvSpPr>
        <p:spPr/>
        <p:txBody>
          <a:bodyPr/>
          <a:lstStyle/>
          <a:p>
            <a:pPr>
              <a:defRPr/>
            </a:pPr>
            <a:r>
              <a:rPr lang="en-US"/>
              <a:t>MS Business Intelligence for international IT employees</a:t>
            </a:r>
            <a:endParaRPr lang="de-DE"/>
          </a:p>
        </p:txBody>
      </p:sp>
    </p:spTree>
    <p:extLst>
      <p:ext uri="{BB962C8B-B14F-4D97-AF65-F5344CB8AC3E}">
        <p14:creationId xmlns:p14="http://schemas.microsoft.com/office/powerpoint/2010/main" val="1335970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F459EEF-07AC-488E-84A8-26DEDE3B5951}" type="slidenum">
              <a:rPr lang="de-DE" smtClean="0"/>
              <a:pPr>
                <a:defRPr/>
              </a:pPr>
              <a:t>89</a:t>
            </a:fld>
            <a:endParaRPr lang="de-DE"/>
          </a:p>
        </p:txBody>
      </p:sp>
      <p:sp>
        <p:nvSpPr>
          <p:cNvPr id="5" name="Footer Placeholder 4"/>
          <p:cNvSpPr>
            <a:spLocks noGrp="1"/>
          </p:cNvSpPr>
          <p:nvPr>
            <p:ph type="ftr" sz="quarter" idx="11"/>
          </p:nvPr>
        </p:nvSpPr>
        <p:spPr/>
        <p:txBody>
          <a:bodyPr/>
          <a:lstStyle/>
          <a:p>
            <a:pPr>
              <a:defRPr/>
            </a:pPr>
            <a:r>
              <a:rPr lang="de-DE"/>
              <a:t>8/27/2015 - 8/28/2015</a:t>
            </a:r>
          </a:p>
        </p:txBody>
      </p:sp>
      <p:sp>
        <p:nvSpPr>
          <p:cNvPr id="6" name="Header Placeholder 5"/>
          <p:cNvSpPr>
            <a:spLocks noGrp="1"/>
          </p:cNvSpPr>
          <p:nvPr>
            <p:ph type="hdr" sz="quarter" idx="12"/>
          </p:nvPr>
        </p:nvSpPr>
        <p:spPr/>
        <p:txBody>
          <a:bodyPr/>
          <a:lstStyle/>
          <a:p>
            <a:pPr>
              <a:defRPr/>
            </a:pPr>
            <a:r>
              <a:rPr lang="en-US"/>
              <a:t>MS Business Intelligence for international IT employees</a:t>
            </a:r>
            <a:endParaRPr lang="de-DE"/>
          </a:p>
        </p:txBody>
      </p:sp>
    </p:spTree>
    <p:extLst>
      <p:ext uri="{BB962C8B-B14F-4D97-AF65-F5344CB8AC3E}">
        <p14:creationId xmlns:p14="http://schemas.microsoft.com/office/powerpoint/2010/main" val="178253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EE3893-9134-4D62-9EDD-F8209B0D00D3}" type="slidenum">
              <a:rPr lang="de-DE" smtClean="0"/>
              <a:t>92</a:t>
            </a:fld>
            <a:endParaRPr lang="de-DE"/>
          </a:p>
        </p:txBody>
      </p:sp>
    </p:spTree>
    <p:extLst>
      <p:ext uri="{BB962C8B-B14F-4D97-AF65-F5344CB8AC3E}">
        <p14:creationId xmlns:p14="http://schemas.microsoft.com/office/powerpoint/2010/main" val="264070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079500" y="2516188"/>
            <a:ext cx="12242800" cy="1736725"/>
          </a:xfrm>
        </p:spPr>
        <p:txBody>
          <a:bodyPr/>
          <a:lstStyle>
            <a:lvl1pPr>
              <a:defRPr>
                <a:solidFill>
                  <a:srgbClr val="0060AD"/>
                </a:solidFill>
              </a:defRPr>
            </a:lvl1pPr>
          </a:lstStyle>
          <a:p>
            <a:r>
              <a:rPr lang="de-DE" noProof="0"/>
              <a:t>Titelmasterformat durch Klicken bearbeiten</a:t>
            </a:r>
            <a:endParaRPr lang="en-GB" noProof="0" dirty="0"/>
          </a:p>
        </p:txBody>
      </p:sp>
      <p:sp>
        <p:nvSpPr>
          <p:cNvPr id="3" name="Untertitel 2"/>
          <p:cNvSpPr>
            <a:spLocks noGrp="1"/>
          </p:cNvSpPr>
          <p:nvPr>
            <p:ph type="subTitle" idx="1"/>
          </p:nvPr>
        </p:nvSpPr>
        <p:spPr>
          <a:xfrm>
            <a:off x="1079500" y="4265613"/>
            <a:ext cx="12242080" cy="20701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noProof="0"/>
              <a:t>Formatvorlage des Untertitelmasters durch Klicken bearbeiten</a:t>
            </a:r>
            <a:endParaRPr lang="en-GB" noProof="0" dirty="0"/>
          </a:p>
        </p:txBody>
      </p:sp>
      <p:sp>
        <p:nvSpPr>
          <p:cNvPr id="4" name="Rectangle 63"/>
          <p:cNvSpPr>
            <a:spLocks noGrp="1" noChangeArrowheads="1"/>
          </p:cNvSpPr>
          <p:nvPr>
            <p:ph type="dt" sz="half" idx="10"/>
          </p:nvPr>
        </p:nvSpPr>
        <p:spPr>
          <a:ln/>
        </p:spPr>
        <p:txBody>
          <a:bodyPr/>
          <a:lstStyle>
            <a:lvl1pPr>
              <a:defRPr/>
            </a:lvl1pPr>
          </a:lstStyle>
          <a:p>
            <a:pPr>
              <a:defRPr/>
            </a:pPr>
            <a:fld id="{D1932BF5-A67D-4FF3-A73D-8DA09942A5D0}" type="datetime1">
              <a:rPr lang="en-GB" altLang="en-US" noProof="0" smtClean="0"/>
              <a:pPr>
                <a:defRPr/>
              </a:pPr>
              <a:t>11/06/2022</a:t>
            </a:fld>
            <a:endParaRPr lang="en-GB" altLang="en-US" noProof="0" dirty="0"/>
          </a:p>
        </p:txBody>
      </p:sp>
    </p:spTree>
    <p:extLst>
      <p:ext uri="{BB962C8B-B14F-4D97-AF65-F5344CB8AC3E}">
        <p14:creationId xmlns:p14="http://schemas.microsoft.com/office/powerpoint/2010/main" val="45449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rgbClr val="555555"/>
                </a:solidFill>
              </a:defRPr>
            </a:lvl1pPr>
          </a:lstStyle>
          <a:p>
            <a:r>
              <a:rPr lang="de-DE" noProof="0"/>
              <a:t>Titelmasterformat durch Klicken bearbeiten</a:t>
            </a:r>
            <a:endParaRPr lang="en-GB" noProof="0" dirty="0"/>
          </a:p>
        </p:txBody>
      </p:sp>
      <p:sp>
        <p:nvSpPr>
          <p:cNvPr id="3" name="Inhaltsplatzhalter 2"/>
          <p:cNvSpPr>
            <a:spLocks noGrp="1"/>
          </p:cNvSpPr>
          <p:nvPr>
            <p:ph idx="1"/>
          </p:nvPr>
        </p:nvSpPr>
        <p:spPr>
          <a:xfrm>
            <a:off x="1079500" y="1889124"/>
            <a:ext cx="5834064" cy="5400675"/>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4" name="Rectangle 63"/>
          <p:cNvSpPr>
            <a:spLocks noGrp="1" noChangeArrowheads="1"/>
          </p:cNvSpPr>
          <p:nvPr>
            <p:ph type="dt" sz="half" idx="10"/>
          </p:nvPr>
        </p:nvSpPr>
        <p:spPr>
          <a:ln/>
        </p:spPr>
        <p:txBody>
          <a:bodyPr/>
          <a:lstStyle>
            <a:lvl1pPr>
              <a:defRPr/>
            </a:lvl1pPr>
          </a:lstStyle>
          <a:p>
            <a:pPr>
              <a:defRPr/>
            </a:pPr>
            <a:fld id="{31F510D7-8978-4F28-9D2D-C8C55057B042}" type="datetime1">
              <a:rPr lang="en-GB" altLang="en-US" noProof="0" smtClean="0"/>
              <a:pPr>
                <a:defRPr/>
              </a:pPr>
              <a:t>11/06/2022</a:t>
            </a:fld>
            <a:endParaRPr lang="en-GB" altLang="en-US" noProof="0"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40860" y="1602234"/>
            <a:ext cx="7272808" cy="4453159"/>
          </a:xfrm>
          <a:prstGeom prst="rect">
            <a:avLst/>
          </a:prstGeom>
        </p:spPr>
      </p:pic>
    </p:spTree>
    <p:extLst>
      <p:ext uri="{BB962C8B-B14F-4D97-AF65-F5344CB8AC3E}">
        <p14:creationId xmlns:p14="http://schemas.microsoft.com/office/powerpoint/2010/main" val="402590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noProof="0"/>
              <a:t>Titelmasterformat durch Klicken bearbeiten</a:t>
            </a:r>
            <a:endParaRPr lang="en-GB" noProof="0" dirty="0"/>
          </a:p>
        </p:txBody>
      </p:sp>
      <p:sp>
        <p:nvSpPr>
          <p:cNvPr id="3" name="Rectangle 63"/>
          <p:cNvSpPr>
            <a:spLocks noGrp="1" noChangeArrowheads="1"/>
          </p:cNvSpPr>
          <p:nvPr>
            <p:ph type="dt" sz="half" idx="10"/>
          </p:nvPr>
        </p:nvSpPr>
        <p:spPr>
          <a:ln/>
        </p:spPr>
        <p:txBody>
          <a:bodyPr/>
          <a:lstStyle>
            <a:lvl1pPr>
              <a:defRPr/>
            </a:lvl1pPr>
          </a:lstStyle>
          <a:p>
            <a:pPr>
              <a:defRPr/>
            </a:pPr>
            <a:fld id="{29B6604D-5AE4-4D79-95A9-4DF67278E785}" type="datetime1">
              <a:rPr lang="en-GB" altLang="en-US" noProof="0" smtClean="0"/>
              <a:pPr>
                <a:defRPr/>
              </a:pPr>
              <a:t>11/06/2022</a:t>
            </a:fld>
            <a:endParaRPr lang="en-GB" altLang="en-US" noProof="0" dirty="0"/>
          </a:p>
        </p:txBody>
      </p:sp>
    </p:spTree>
    <p:extLst>
      <p:ext uri="{BB962C8B-B14F-4D97-AF65-F5344CB8AC3E}">
        <p14:creationId xmlns:p14="http://schemas.microsoft.com/office/powerpoint/2010/main" val="148764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138238" y="5205413"/>
            <a:ext cx="12241212" cy="1609725"/>
          </a:xfrm>
        </p:spPr>
        <p:txBody>
          <a:bodyPr anchor="t"/>
          <a:lstStyle>
            <a:lvl1pPr algn="l">
              <a:defRPr sz="4000" b="0" cap="all"/>
            </a:lvl1pPr>
          </a:lstStyle>
          <a:p>
            <a:r>
              <a:rPr lang="de-DE" noProof="0"/>
              <a:t>Titelmasterformat durch Klicken bearbeiten</a:t>
            </a:r>
            <a:endParaRPr lang="en-GB" noProof="0" dirty="0"/>
          </a:p>
        </p:txBody>
      </p:sp>
      <p:sp>
        <p:nvSpPr>
          <p:cNvPr id="3" name="Textplatzhalter 2"/>
          <p:cNvSpPr>
            <a:spLocks noGrp="1"/>
          </p:cNvSpPr>
          <p:nvPr>
            <p:ph type="body" idx="1"/>
          </p:nvPr>
        </p:nvSpPr>
        <p:spPr>
          <a:xfrm>
            <a:off x="1138238" y="3433763"/>
            <a:ext cx="12241212" cy="17716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noProof="0"/>
              <a:t>Formatvorlagen des Textmasters bearbeiten</a:t>
            </a:r>
          </a:p>
        </p:txBody>
      </p:sp>
      <p:sp>
        <p:nvSpPr>
          <p:cNvPr id="4" name="Rectangle 63"/>
          <p:cNvSpPr>
            <a:spLocks noGrp="1" noChangeArrowheads="1"/>
          </p:cNvSpPr>
          <p:nvPr>
            <p:ph type="dt" sz="half" idx="10"/>
          </p:nvPr>
        </p:nvSpPr>
        <p:spPr>
          <a:ln/>
        </p:spPr>
        <p:txBody>
          <a:bodyPr/>
          <a:lstStyle>
            <a:lvl1pPr>
              <a:defRPr/>
            </a:lvl1pPr>
          </a:lstStyle>
          <a:p>
            <a:pPr>
              <a:defRPr/>
            </a:pPr>
            <a:fld id="{795A9D2B-9033-47A0-AAA4-703AF87C3834}" type="datetime1">
              <a:rPr lang="en-GB" altLang="en-US" noProof="0" smtClean="0"/>
              <a:pPr>
                <a:defRPr/>
              </a:pPr>
              <a:t>11/06/2022</a:t>
            </a:fld>
            <a:endParaRPr lang="en-GB" altLang="en-US" noProof="0" dirty="0"/>
          </a:p>
        </p:txBody>
      </p:sp>
    </p:spTree>
    <p:extLst>
      <p:ext uri="{BB962C8B-B14F-4D97-AF65-F5344CB8AC3E}">
        <p14:creationId xmlns:p14="http://schemas.microsoft.com/office/powerpoint/2010/main" val="51074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63"/>
          <p:cNvSpPr>
            <a:spLocks noGrp="1" noChangeArrowheads="1"/>
          </p:cNvSpPr>
          <p:nvPr>
            <p:ph type="dt" sz="half" idx="10"/>
          </p:nvPr>
        </p:nvSpPr>
        <p:spPr>
          <a:ln/>
        </p:spPr>
        <p:txBody>
          <a:bodyPr/>
          <a:lstStyle>
            <a:lvl1pPr>
              <a:defRPr/>
            </a:lvl1pPr>
          </a:lstStyle>
          <a:p>
            <a:pPr>
              <a:defRPr/>
            </a:pPr>
            <a:fld id="{A4A50B0C-F51D-4D69-984D-7C844002B041}" type="datetime1">
              <a:rPr lang="de-DE" altLang="en-US" smtClean="0"/>
              <a:pPr>
                <a:defRPr/>
              </a:pPr>
              <a:t>11.06.2022</a:t>
            </a:fld>
            <a:endParaRPr lang="de-DE" altLang="en-US" dirty="0"/>
          </a:p>
        </p:txBody>
      </p:sp>
    </p:spTree>
    <p:extLst>
      <p:ext uri="{BB962C8B-B14F-4D97-AF65-F5344CB8AC3E}">
        <p14:creationId xmlns:p14="http://schemas.microsoft.com/office/powerpoint/2010/main" val="1591040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175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rgbClr val="555555"/>
                </a:solidFill>
              </a:defRPr>
            </a:lvl1pPr>
          </a:lstStyle>
          <a:p>
            <a:r>
              <a:rPr lang="de-DE" noProof="0"/>
              <a:t>Titelmasterformat durch Klicken bearbeiten</a:t>
            </a:r>
            <a:endParaRPr lang="en-GB" noProof="0" dirty="0"/>
          </a:p>
        </p:txBody>
      </p:sp>
      <p:sp>
        <p:nvSpPr>
          <p:cNvPr id="3" name="Inhaltsplatzhalter 2"/>
          <p:cNvSpPr>
            <a:spLocks noGrp="1"/>
          </p:cNvSpPr>
          <p:nvPr>
            <p:ph idx="1"/>
          </p:nvPr>
        </p:nvSpPr>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4" name="Rectangle 63"/>
          <p:cNvSpPr>
            <a:spLocks noGrp="1" noChangeArrowheads="1"/>
          </p:cNvSpPr>
          <p:nvPr>
            <p:ph type="dt" sz="half" idx="10"/>
          </p:nvPr>
        </p:nvSpPr>
        <p:spPr>
          <a:ln/>
        </p:spPr>
        <p:txBody>
          <a:bodyPr/>
          <a:lstStyle>
            <a:lvl1pPr>
              <a:defRPr/>
            </a:lvl1pPr>
          </a:lstStyle>
          <a:p>
            <a:pPr>
              <a:defRPr/>
            </a:pPr>
            <a:fld id="{31F510D7-8978-4F28-9D2D-C8C55057B042}" type="datetime1">
              <a:rPr lang="en-GB" altLang="en-US" noProof="0" smtClean="0"/>
              <a:pPr>
                <a:defRPr/>
              </a:pPr>
              <a:t>11/06/2022</a:t>
            </a:fld>
            <a:endParaRPr lang="en-GB" altLang="en-US" noProof="0" dirty="0"/>
          </a:p>
        </p:txBody>
      </p:sp>
    </p:spTree>
    <p:extLst>
      <p:ext uri="{BB962C8B-B14F-4D97-AF65-F5344CB8AC3E}">
        <p14:creationId xmlns:p14="http://schemas.microsoft.com/office/powerpoint/2010/main" val="142151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400"/>
            </a:lvl1pPr>
          </a:lstStyle>
          <a:p>
            <a:r>
              <a:rPr lang="de-DE" noProof="0"/>
              <a:t>Titelmasterformat durch Klicken bearbeiten</a:t>
            </a:r>
            <a:endParaRPr lang="en-GB" noProof="0" dirty="0"/>
          </a:p>
        </p:txBody>
      </p:sp>
      <p:sp>
        <p:nvSpPr>
          <p:cNvPr id="3" name="Inhaltsplatzhalter 2"/>
          <p:cNvSpPr>
            <a:spLocks noGrp="1"/>
          </p:cNvSpPr>
          <p:nvPr>
            <p:ph sz="half" idx="1"/>
          </p:nvPr>
        </p:nvSpPr>
        <p:spPr>
          <a:xfrm>
            <a:off x="1079500" y="1889125"/>
            <a:ext cx="6175375" cy="5329238"/>
          </a:xfrm>
        </p:spPr>
        <p:txBody>
          <a:bodyPr/>
          <a:lstStyle>
            <a:lvl1pPr>
              <a:defRPr sz="1800"/>
            </a:lvl1pPr>
            <a:lvl2pPr>
              <a:defRPr sz="1800"/>
            </a:lvl2pPr>
            <a:lvl3pPr marL="1285875" indent="0">
              <a:buNone/>
              <a:defRPr sz="2000"/>
            </a:lvl3pPr>
            <a:lvl4pPr>
              <a:defRPr sz="1800"/>
            </a:lvl4pPr>
            <a:lvl5pPr>
              <a:defRPr sz="1800"/>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p:txBody>
      </p:sp>
      <p:sp>
        <p:nvSpPr>
          <p:cNvPr id="4" name="Inhaltsplatzhalter 3"/>
          <p:cNvSpPr>
            <a:spLocks noGrp="1"/>
          </p:cNvSpPr>
          <p:nvPr>
            <p:ph sz="half" idx="2"/>
          </p:nvPr>
        </p:nvSpPr>
        <p:spPr>
          <a:xfrm>
            <a:off x="7488238" y="1889125"/>
            <a:ext cx="6176962" cy="5329238"/>
          </a:xfrm>
        </p:spPr>
        <p:txBody>
          <a:bodyPr/>
          <a:lstStyle>
            <a:lvl1pPr>
              <a:defRPr sz="1800">
                <a:latin typeface="Calibri" panose="020F0502020204030204" pitchFamily="34" charset="0"/>
              </a:defRPr>
            </a:lvl1pPr>
            <a:lvl2pPr>
              <a:defRPr sz="1800">
                <a:latin typeface="Calibri" panose="020F0502020204030204" pitchFamily="34" charset="0"/>
              </a:defRPr>
            </a:lvl2pPr>
            <a:lvl3pPr>
              <a:defRPr sz="18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GB" noProof="0" dirty="0"/>
          </a:p>
        </p:txBody>
      </p:sp>
      <p:sp>
        <p:nvSpPr>
          <p:cNvPr id="5" name="Rectangle 63"/>
          <p:cNvSpPr>
            <a:spLocks noGrp="1" noChangeArrowheads="1"/>
          </p:cNvSpPr>
          <p:nvPr>
            <p:ph type="dt" sz="half" idx="10"/>
          </p:nvPr>
        </p:nvSpPr>
        <p:spPr>
          <a:ln/>
        </p:spPr>
        <p:txBody>
          <a:bodyPr/>
          <a:lstStyle>
            <a:lvl1pPr>
              <a:defRPr/>
            </a:lvl1pPr>
          </a:lstStyle>
          <a:p>
            <a:pPr>
              <a:defRPr/>
            </a:pPr>
            <a:fld id="{39C8607C-3B46-4018-8540-E19FA97BE2E0}" type="datetime1">
              <a:rPr lang="en-GB" altLang="en-US" noProof="0" smtClean="0"/>
              <a:pPr>
                <a:defRPr/>
              </a:pPr>
              <a:t>11/06/2022</a:t>
            </a:fld>
            <a:endParaRPr lang="en-GB" altLang="en-US" noProof="0" dirty="0"/>
          </a:p>
        </p:txBody>
      </p:sp>
    </p:spTree>
    <p:extLst>
      <p:ext uri="{BB962C8B-B14F-4D97-AF65-F5344CB8AC3E}">
        <p14:creationId xmlns:p14="http://schemas.microsoft.com/office/powerpoint/2010/main" val="188174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rgbClr val="555555"/>
                </a:solidFill>
              </a:defRPr>
            </a:lvl1pPr>
          </a:lstStyle>
          <a:p>
            <a:r>
              <a:rPr lang="de-DE" noProof="0"/>
              <a:t>Titelmasterformat durch Klicken bearbeiten</a:t>
            </a:r>
            <a:endParaRPr lang="en-GB" noProof="0" dirty="0"/>
          </a:p>
        </p:txBody>
      </p:sp>
      <p:sp>
        <p:nvSpPr>
          <p:cNvPr id="3" name="Inhaltsplatzhalter 2"/>
          <p:cNvSpPr>
            <a:spLocks noGrp="1"/>
          </p:cNvSpPr>
          <p:nvPr>
            <p:ph idx="1"/>
          </p:nvPr>
        </p:nvSpPr>
        <p:spPr>
          <a:xfrm>
            <a:off x="1079500" y="1889125"/>
            <a:ext cx="6481763" cy="5400675"/>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4" name="Rectangle 63"/>
          <p:cNvSpPr>
            <a:spLocks noGrp="1" noChangeArrowheads="1"/>
          </p:cNvSpPr>
          <p:nvPr>
            <p:ph type="dt" sz="half" idx="10"/>
          </p:nvPr>
        </p:nvSpPr>
        <p:spPr>
          <a:ln/>
        </p:spPr>
        <p:txBody>
          <a:bodyPr/>
          <a:lstStyle>
            <a:lvl1pPr>
              <a:defRPr/>
            </a:lvl1pPr>
          </a:lstStyle>
          <a:p>
            <a:pPr>
              <a:defRPr/>
            </a:pPr>
            <a:fld id="{31F510D7-8978-4F28-9D2D-C8C55057B042}" type="datetime1">
              <a:rPr lang="en-GB" altLang="en-US" noProof="0" smtClean="0"/>
              <a:pPr>
                <a:defRPr/>
              </a:pPr>
              <a:t>11/06/2022</a:t>
            </a:fld>
            <a:endParaRPr lang="en-GB" altLang="en-US" noProof="0" dirty="0"/>
          </a:p>
        </p:txBody>
      </p:sp>
      <p:sp>
        <p:nvSpPr>
          <p:cNvPr id="5" name="Inhaltsplatzhalter 2"/>
          <p:cNvSpPr>
            <a:spLocks noGrp="1"/>
          </p:cNvSpPr>
          <p:nvPr>
            <p:ph idx="11"/>
          </p:nvPr>
        </p:nvSpPr>
        <p:spPr>
          <a:xfrm>
            <a:off x="8424862" y="1889124"/>
            <a:ext cx="5400675" cy="5400675"/>
          </a:xfrm>
        </p:spPr>
        <p:txBody>
          <a:bodyPr/>
          <a:lstStyle>
            <a:lvl1pPr>
              <a:defRPr/>
            </a:lvl1pPr>
            <a:lvl2pPr>
              <a:defRPr/>
            </a:lvl2pPr>
          </a:lstStyle>
          <a:p>
            <a:pPr lvl="0"/>
            <a:r>
              <a:rPr lang="de-DE" noProof="0"/>
              <a:t>Formatvorlagen des Textmasters bearbeiten</a:t>
            </a:r>
          </a:p>
          <a:p>
            <a:pPr lvl="1"/>
            <a:r>
              <a:rPr lang="de-DE" noProof="0"/>
              <a:t>Zweite Ebene</a:t>
            </a:r>
          </a:p>
        </p:txBody>
      </p:sp>
    </p:spTree>
    <p:extLst>
      <p:ext uri="{BB962C8B-B14F-4D97-AF65-F5344CB8AC3E}">
        <p14:creationId xmlns:p14="http://schemas.microsoft.com/office/powerpoint/2010/main" val="3896531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el und Inhalt">
    <p:spTree>
      <p:nvGrpSpPr>
        <p:cNvPr id="1" name=""/>
        <p:cNvGrpSpPr/>
        <p:nvPr/>
      </p:nvGrpSpPr>
      <p:grpSpPr>
        <a:xfrm>
          <a:off x="0" y="0"/>
          <a:ext cx="0" cy="0"/>
          <a:chOff x="0" y="0"/>
          <a:chExt cx="0" cy="0"/>
        </a:xfrm>
      </p:grpSpPr>
      <p:sp>
        <p:nvSpPr>
          <p:cNvPr id="8" name="Inhaltsplatzhalter 2"/>
          <p:cNvSpPr>
            <a:spLocks noGrp="1"/>
          </p:cNvSpPr>
          <p:nvPr>
            <p:ph idx="12"/>
          </p:nvPr>
        </p:nvSpPr>
        <p:spPr>
          <a:xfrm>
            <a:off x="8424862" y="4620388"/>
            <a:ext cx="5400675" cy="2665414"/>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2" name="Titel 1"/>
          <p:cNvSpPr>
            <a:spLocks noGrp="1"/>
          </p:cNvSpPr>
          <p:nvPr>
            <p:ph type="title"/>
          </p:nvPr>
        </p:nvSpPr>
        <p:spPr/>
        <p:txBody>
          <a:bodyPr/>
          <a:lstStyle>
            <a:lvl1pPr>
              <a:defRPr b="1">
                <a:solidFill>
                  <a:srgbClr val="555555"/>
                </a:solidFill>
              </a:defRPr>
            </a:lvl1pPr>
          </a:lstStyle>
          <a:p>
            <a:r>
              <a:rPr lang="de-DE" noProof="0"/>
              <a:t>Titelmasterformat durch Klicken bearbeiten</a:t>
            </a:r>
            <a:endParaRPr lang="en-GB" noProof="0" dirty="0"/>
          </a:p>
        </p:txBody>
      </p:sp>
      <p:sp>
        <p:nvSpPr>
          <p:cNvPr id="3" name="Inhaltsplatzhalter 2"/>
          <p:cNvSpPr>
            <a:spLocks noGrp="1"/>
          </p:cNvSpPr>
          <p:nvPr>
            <p:ph idx="1"/>
          </p:nvPr>
        </p:nvSpPr>
        <p:spPr>
          <a:xfrm>
            <a:off x="1079499" y="1889124"/>
            <a:ext cx="6481763" cy="5400675"/>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4" name="Rectangle 63"/>
          <p:cNvSpPr>
            <a:spLocks noGrp="1" noChangeArrowheads="1"/>
          </p:cNvSpPr>
          <p:nvPr>
            <p:ph type="dt" sz="half" idx="10"/>
          </p:nvPr>
        </p:nvSpPr>
        <p:spPr>
          <a:ln/>
        </p:spPr>
        <p:txBody>
          <a:bodyPr/>
          <a:lstStyle>
            <a:lvl1pPr>
              <a:defRPr/>
            </a:lvl1pPr>
          </a:lstStyle>
          <a:p>
            <a:pPr>
              <a:defRPr/>
            </a:pPr>
            <a:fld id="{31F510D7-8978-4F28-9D2D-C8C55057B042}" type="datetime1">
              <a:rPr lang="en-GB" altLang="en-US" noProof="0" smtClean="0"/>
              <a:pPr>
                <a:defRPr/>
              </a:pPr>
              <a:t>11/06/2022</a:t>
            </a:fld>
            <a:endParaRPr lang="en-GB" altLang="en-US" noProof="0" dirty="0"/>
          </a:p>
        </p:txBody>
      </p:sp>
      <p:sp>
        <p:nvSpPr>
          <p:cNvPr id="5" name="Inhaltsplatzhalter 2"/>
          <p:cNvSpPr>
            <a:spLocks noGrp="1"/>
          </p:cNvSpPr>
          <p:nvPr>
            <p:ph idx="11"/>
          </p:nvPr>
        </p:nvSpPr>
        <p:spPr>
          <a:xfrm>
            <a:off x="8424862" y="1889125"/>
            <a:ext cx="5400675" cy="2665414"/>
          </a:xfrm>
        </p:spPr>
        <p:txBody>
          <a:bodyPr/>
          <a:lstStyle>
            <a:lvl1pPr>
              <a:defRPr/>
            </a:lvl1pPr>
            <a:lvl2pPr>
              <a:defRPr/>
            </a:lvl2pPr>
          </a:lstStyle>
          <a:p>
            <a:pPr lvl="0"/>
            <a:r>
              <a:rPr lang="de-DE" noProof="0"/>
              <a:t>Formatvorlagen des Textmasters bearbeiten</a:t>
            </a:r>
          </a:p>
          <a:p>
            <a:pPr lvl="1"/>
            <a:r>
              <a:rPr lang="de-DE" noProof="0"/>
              <a:t>Zweite Ebene</a:t>
            </a:r>
          </a:p>
        </p:txBody>
      </p:sp>
    </p:spTree>
    <p:extLst>
      <p:ext uri="{BB962C8B-B14F-4D97-AF65-F5344CB8AC3E}">
        <p14:creationId xmlns:p14="http://schemas.microsoft.com/office/powerpoint/2010/main" val="24889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Titel und Inhalt">
    <p:spTree>
      <p:nvGrpSpPr>
        <p:cNvPr id="1" name=""/>
        <p:cNvGrpSpPr/>
        <p:nvPr/>
      </p:nvGrpSpPr>
      <p:grpSpPr>
        <a:xfrm>
          <a:off x="0" y="0"/>
          <a:ext cx="0" cy="0"/>
          <a:chOff x="0" y="0"/>
          <a:chExt cx="0" cy="0"/>
        </a:xfrm>
      </p:grpSpPr>
      <p:sp>
        <p:nvSpPr>
          <p:cNvPr id="11" name="Inhaltsplatzhalter 2"/>
          <p:cNvSpPr>
            <a:spLocks noGrp="1"/>
          </p:cNvSpPr>
          <p:nvPr>
            <p:ph idx="13"/>
          </p:nvPr>
        </p:nvSpPr>
        <p:spPr>
          <a:xfrm>
            <a:off x="11161711" y="4620388"/>
            <a:ext cx="2663826" cy="2665414"/>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8" name="Inhaltsplatzhalter 2"/>
          <p:cNvSpPr>
            <a:spLocks noGrp="1"/>
          </p:cNvSpPr>
          <p:nvPr>
            <p:ph idx="12"/>
          </p:nvPr>
        </p:nvSpPr>
        <p:spPr>
          <a:xfrm>
            <a:off x="8424863" y="4620388"/>
            <a:ext cx="2663826" cy="2665414"/>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2" name="Titel 1"/>
          <p:cNvSpPr>
            <a:spLocks noGrp="1"/>
          </p:cNvSpPr>
          <p:nvPr>
            <p:ph type="title"/>
          </p:nvPr>
        </p:nvSpPr>
        <p:spPr/>
        <p:txBody>
          <a:bodyPr/>
          <a:lstStyle>
            <a:lvl1pPr>
              <a:defRPr b="1">
                <a:solidFill>
                  <a:srgbClr val="555555"/>
                </a:solidFill>
              </a:defRPr>
            </a:lvl1pPr>
          </a:lstStyle>
          <a:p>
            <a:r>
              <a:rPr lang="de-DE" noProof="0"/>
              <a:t>Titelmasterformat durch Klicken bearbeiten</a:t>
            </a:r>
            <a:endParaRPr lang="en-GB" noProof="0" dirty="0"/>
          </a:p>
        </p:txBody>
      </p:sp>
      <p:sp>
        <p:nvSpPr>
          <p:cNvPr id="3" name="Inhaltsplatzhalter 2"/>
          <p:cNvSpPr>
            <a:spLocks noGrp="1"/>
          </p:cNvSpPr>
          <p:nvPr>
            <p:ph idx="1"/>
          </p:nvPr>
        </p:nvSpPr>
        <p:spPr>
          <a:xfrm>
            <a:off x="1079499" y="1889124"/>
            <a:ext cx="6481763" cy="5400675"/>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4" name="Rectangle 63"/>
          <p:cNvSpPr>
            <a:spLocks noGrp="1" noChangeArrowheads="1"/>
          </p:cNvSpPr>
          <p:nvPr>
            <p:ph type="dt" sz="half" idx="10"/>
          </p:nvPr>
        </p:nvSpPr>
        <p:spPr>
          <a:ln/>
        </p:spPr>
        <p:txBody>
          <a:bodyPr/>
          <a:lstStyle>
            <a:lvl1pPr>
              <a:defRPr/>
            </a:lvl1pPr>
          </a:lstStyle>
          <a:p>
            <a:pPr>
              <a:defRPr/>
            </a:pPr>
            <a:fld id="{31F510D7-8978-4F28-9D2D-C8C55057B042}" type="datetime1">
              <a:rPr lang="en-GB" altLang="en-US" noProof="0" smtClean="0"/>
              <a:pPr>
                <a:defRPr/>
              </a:pPr>
              <a:t>11/06/2022</a:t>
            </a:fld>
            <a:endParaRPr lang="en-GB" altLang="en-US" noProof="0" dirty="0"/>
          </a:p>
        </p:txBody>
      </p:sp>
      <p:sp>
        <p:nvSpPr>
          <p:cNvPr id="5" name="Inhaltsplatzhalter 2"/>
          <p:cNvSpPr>
            <a:spLocks noGrp="1"/>
          </p:cNvSpPr>
          <p:nvPr>
            <p:ph idx="11"/>
          </p:nvPr>
        </p:nvSpPr>
        <p:spPr>
          <a:xfrm>
            <a:off x="8424862" y="1889125"/>
            <a:ext cx="5400675" cy="2665414"/>
          </a:xfrm>
        </p:spPr>
        <p:txBody>
          <a:bodyPr/>
          <a:lstStyle>
            <a:lvl1pPr>
              <a:defRPr/>
            </a:lvl1pPr>
            <a:lvl2pPr>
              <a:defRPr/>
            </a:lvl2pPr>
          </a:lstStyle>
          <a:p>
            <a:pPr lvl="0"/>
            <a:r>
              <a:rPr lang="de-DE" noProof="0"/>
              <a:t>Formatvorlagen des Textmasters bearbeiten</a:t>
            </a:r>
          </a:p>
          <a:p>
            <a:pPr lvl="1"/>
            <a:r>
              <a:rPr lang="de-DE" noProof="0"/>
              <a:t>Zweite Ebene</a:t>
            </a:r>
          </a:p>
        </p:txBody>
      </p:sp>
    </p:spTree>
    <p:extLst>
      <p:ext uri="{BB962C8B-B14F-4D97-AF65-F5344CB8AC3E}">
        <p14:creationId xmlns:p14="http://schemas.microsoft.com/office/powerpoint/2010/main" val="1647978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4_Titel und Inhalt">
    <p:spTree>
      <p:nvGrpSpPr>
        <p:cNvPr id="1" name=""/>
        <p:cNvGrpSpPr/>
        <p:nvPr/>
      </p:nvGrpSpPr>
      <p:grpSpPr>
        <a:xfrm>
          <a:off x="0" y="0"/>
          <a:ext cx="0" cy="0"/>
          <a:chOff x="0" y="0"/>
          <a:chExt cx="0" cy="0"/>
        </a:xfrm>
      </p:grpSpPr>
      <p:sp>
        <p:nvSpPr>
          <p:cNvPr id="11" name="Inhaltsplatzhalter 2"/>
          <p:cNvSpPr>
            <a:spLocks noGrp="1"/>
          </p:cNvSpPr>
          <p:nvPr>
            <p:ph idx="13"/>
          </p:nvPr>
        </p:nvSpPr>
        <p:spPr>
          <a:xfrm>
            <a:off x="11161711" y="1889124"/>
            <a:ext cx="2663826" cy="2665414"/>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8" name="Inhaltsplatzhalter 2"/>
          <p:cNvSpPr>
            <a:spLocks noGrp="1"/>
          </p:cNvSpPr>
          <p:nvPr>
            <p:ph idx="12"/>
          </p:nvPr>
        </p:nvSpPr>
        <p:spPr>
          <a:xfrm>
            <a:off x="8424863" y="1889124"/>
            <a:ext cx="2663826" cy="2665414"/>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2" name="Titel 1"/>
          <p:cNvSpPr>
            <a:spLocks noGrp="1"/>
          </p:cNvSpPr>
          <p:nvPr>
            <p:ph type="title"/>
          </p:nvPr>
        </p:nvSpPr>
        <p:spPr/>
        <p:txBody>
          <a:bodyPr/>
          <a:lstStyle>
            <a:lvl1pPr>
              <a:defRPr b="1">
                <a:solidFill>
                  <a:srgbClr val="555555"/>
                </a:solidFill>
              </a:defRPr>
            </a:lvl1pPr>
          </a:lstStyle>
          <a:p>
            <a:r>
              <a:rPr lang="de-DE" noProof="0"/>
              <a:t>Titelmasterformat durch Klicken bearbeiten</a:t>
            </a:r>
            <a:endParaRPr lang="en-GB" noProof="0" dirty="0"/>
          </a:p>
        </p:txBody>
      </p:sp>
      <p:sp>
        <p:nvSpPr>
          <p:cNvPr id="3" name="Inhaltsplatzhalter 2"/>
          <p:cNvSpPr>
            <a:spLocks noGrp="1"/>
          </p:cNvSpPr>
          <p:nvPr>
            <p:ph idx="1"/>
          </p:nvPr>
        </p:nvSpPr>
        <p:spPr>
          <a:xfrm>
            <a:off x="1079499" y="1889124"/>
            <a:ext cx="6481763" cy="5400675"/>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4" name="Rectangle 63"/>
          <p:cNvSpPr>
            <a:spLocks noGrp="1" noChangeArrowheads="1"/>
          </p:cNvSpPr>
          <p:nvPr>
            <p:ph type="dt" sz="half" idx="10"/>
          </p:nvPr>
        </p:nvSpPr>
        <p:spPr>
          <a:ln/>
        </p:spPr>
        <p:txBody>
          <a:bodyPr/>
          <a:lstStyle>
            <a:lvl1pPr>
              <a:defRPr/>
            </a:lvl1pPr>
          </a:lstStyle>
          <a:p>
            <a:pPr>
              <a:defRPr/>
            </a:pPr>
            <a:fld id="{31F510D7-8978-4F28-9D2D-C8C55057B042}" type="datetime1">
              <a:rPr lang="en-GB" altLang="en-US" noProof="0" smtClean="0"/>
              <a:pPr>
                <a:defRPr/>
              </a:pPr>
              <a:t>11/06/2022</a:t>
            </a:fld>
            <a:endParaRPr lang="en-GB" altLang="en-US" noProof="0" dirty="0"/>
          </a:p>
        </p:txBody>
      </p:sp>
      <p:sp>
        <p:nvSpPr>
          <p:cNvPr id="5" name="Inhaltsplatzhalter 2"/>
          <p:cNvSpPr>
            <a:spLocks noGrp="1"/>
          </p:cNvSpPr>
          <p:nvPr>
            <p:ph idx="11"/>
          </p:nvPr>
        </p:nvSpPr>
        <p:spPr>
          <a:xfrm>
            <a:off x="8424862" y="4624385"/>
            <a:ext cx="5400675" cy="2665414"/>
          </a:xfrm>
        </p:spPr>
        <p:txBody>
          <a:bodyPr/>
          <a:lstStyle>
            <a:lvl1pPr>
              <a:defRPr/>
            </a:lvl1pPr>
            <a:lvl2pPr>
              <a:defRPr/>
            </a:lvl2pPr>
          </a:lstStyle>
          <a:p>
            <a:pPr lvl="0"/>
            <a:r>
              <a:rPr lang="de-DE" noProof="0"/>
              <a:t>Formatvorlagen des Textmasters bearbeiten</a:t>
            </a:r>
          </a:p>
          <a:p>
            <a:pPr lvl="1"/>
            <a:r>
              <a:rPr lang="de-DE" noProof="0"/>
              <a:t>Zweite Ebene</a:t>
            </a:r>
          </a:p>
        </p:txBody>
      </p:sp>
    </p:spTree>
    <p:extLst>
      <p:ext uri="{BB962C8B-B14F-4D97-AF65-F5344CB8AC3E}">
        <p14:creationId xmlns:p14="http://schemas.microsoft.com/office/powerpoint/2010/main" val="285460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5_Titel und Inhalt">
    <p:spTree>
      <p:nvGrpSpPr>
        <p:cNvPr id="1" name=""/>
        <p:cNvGrpSpPr/>
        <p:nvPr/>
      </p:nvGrpSpPr>
      <p:grpSpPr>
        <a:xfrm>
          <a:off x="0" y="0"/>
          <a:ext cx="0" cy="0"/>
          <a:chOff x="0" y="0"/>
          <a:chExt cx="0" cy="0"/>
        </a:xfrm>
      </p:grpSpPr>
      <p:sp>
        <p:nvSpPr>
          <p:cNvPr id="11" name="Inhaltsplatzhalter 2"/>
          <p:cNvSpPr>
            <a:spLocks noGrp="1"/>
          </p:cNvSpPr>
          <p:nvPr>
            <p:ph idx="13"/>
          </p:nvPr>
        </p:nvSpPr>
        <p:spPr>
          <a:xfrm>
            <a:off x="11161711" y="1889124"/>
            <a:ext cx="2663826" cy="5400676"/>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8" name="Inhaltsplatzhalter 2"/>
          <p:cNvSpPr>
            <a:spLocks noGrp="1"/>
          </p:cNvSpPr>
          <p:nvPr>
            <p:ph idx="12"/>
          </p:nvPr>
        </p:nvSpPr>
        <p:spPr>
          <a:xfrm>
            <a:off x="8424863" y="1889124"/>
            <a:ext cx="2663826" cy="2665414"/>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2" name="Titel 1"/>
          <p:cNvSpPr>
            <a:spLocks noGrp="1"/>
          </p:cNvSpPr>
          <p:nvPr>
            <p:ph type="title"/>
          </p:nvPr>
        </p:nvSpPr>
        <p:spPr/>
        <p:txBody>
          <a:bodyPr/>
          <a:lstStyle>
            <a:lvl1pPr>
              <a:defRPr b="1">
                <a:solidFill>
                  <a:srgbClr val="555555"/>
                </a:solidFill>
              </a:defRPr>
            </a:lvl1pPr>
          </a:lstStyle>
          <a:p>
            <a:r>
              <a:rPr lang="de-DE" noProof="0"/>
              <a:t>Titelmasterformat durch Klicken bearbeiten</a:t>
            </a:r>
            <a:endParaRPr lang="en-GB" noProof="0" dirty="0"/>
          </a:p>
        </p:txBody>
      </p:sp>
      <p:sp>
        <p:nvSpPr>
          <p:cNvPr id="3" name="Inhaltsplatzhalter 2"/>
          <p:cNvSpPr>
            <a:spLocks noGrp="1"/>
          </p:cNvSpPr>
          <p:nvPr>
            <p:ph idx="1"/>
          </p:nvPr>
        </p:nvSpPr>
        <p:spPr>
          <a:xfrm>
            <a:off x="1079499" y="1889124"/>
            <a:ext cx="6481763" cy="5400675"/>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4" name="Rectangle 63"/>
          <p:cNvSpPr>
            <a:spLocks noGrp="1" noChangeArrowheads="1"/>
          </p:cNvSpPr>
          <p:nvPr>
            <p:ph type="dt" sz="half" idx="10"/>
          </p:nvPr>
        </p:nvSpPr>
        <p:spPr>
          <a:ln/>
        </p:spPr>
        <p:txBody>
          <a:bodyPr/>
          <a:lstStyle>
            <a:lvl1pPr>
              <a:defRPr/>
            </a:lvl1pPr>
          </a:lstStyle>
          <a:p>
            <a:pPr>
              <a:defRPr/>
            </a:pPr>
            <a:fld id="{31F510D7-8978-4F28-9D2D-C8C55057B042}" type="datetime1">
              <a:rPr lang="en-GB" altLang="en-US" noProof="0" smtClean="0"/>
              <a:pPr>
                <a:defRPr/>
              </a:pPr>
              <a:t>11/06/2022</a:t>
            </a:fld>
            <a:endParaRPr lang="en-GB" altLang="en-US" noProof="0" dirty="0"/>
          </a:p>
        </p:txBody>
      </p:sp>
      <p:sp>
        <p:nvSpPr>
          <p:cNvPr id="5" name="Inhaltsplatzhalter 2"/>
          <p:cNvSpPr>
            <a:spLocks noGrp="1"/>
          </p:cNvSpPr>
          <p:nvPr>
            <p:ph idx="11"/>
          </p:nvPr>
        </p:nvSpPr>
        <p:spPr>
          <a:xfrm>
            <a:off x="8424863" y="4624385"/>
            <a:ext cx="2664470" cy="2665414"/>
          </a:xfrm>
        </p:spPr>
        <p:txBody>
          <a:bodyPr/>
          <a:lstStyle>
            <a:lvl1pPr>
              <a:defRPr/>
            </a:lvl1pPr>
            <a:lvl2pPr>
              <a:defRPr/>
            </a:lvl2pPr>
          </a:lstStyle>
          <a:p>
            <a:pPr lvl="0"/>
            <a:r>
              <a:rPr lang="de-DE" noProof="0"/>
              <a:t>Formatvorlagen des Textmasters bearbeiten</a:t>
            </a:r>
          </a:p>
          <a:p>
            <a:pPr lvl="1"/>
            <a:r>
              <a:rPr lang="de-DE" noProof="0"/>
              <a:t>Zweite Ebene</a:t>
            </a:r>
          </a:p>
        </p:txBody>
      </p:sp>
    </p:spTree>
    <p:extLst>
      <p:ext uri="{BB962C8B-B14F-4D97-AF65-F5344CB8AC3E}">
        <p14:creationId xmlns:p14="http://schemas.microsoft.com/office/powerpoint/2010/main" val="3149247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6_Titel und Inhalt">
    <p:spTree>
      <p:nvGrpSpPr>
        <p:cNvPr id="1" name=""/>
        <p:cNvGrpSpPr/>
        <p:nvPr/>
      </p:nvGrpSpPr>
      <p:grpSpPr>
        <a:xfrm>
          <a:off x="0" y="0"/>
          <a:ext cx="0" cy="0"/>
          <a:chOff x="0" y="0"/>
          <a:chExt cx="0" cy="0"/>
        </a:xfrm>
      </p:grpSpPr>
      <p:sp>
        <p:nvSpPr>
          <p:cNvPr id="11" name="Inhaltsplatzhalter 2"/>
          <p:cNvSpPr>
            <a:spLocks noGrp="1"/>
          </p:cNvSpPr>
          <p:nvPr>
            <p:ph idx="13"/>
          </p:nvPr>
        </p:nvSpPr>
        <p:spPr>
          <a:xfrm>
            <a:off x="8421664" y="1889124"/>
            <a:ext cx="2663826" cy="5400676"/>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8" name="Inhaltsplatzhalter 2"/>
          <p:cNvSpPr>
            <a:spLocks noGrp="1"/>
          </p:cNvSpPr>
          <p:nvPr>
            <p:ph idx="12"/>
          </p:nvPr>
        </p:nvSpPr>
        <p:spPr>
          <a:xfrm>
            <a:off x="11156579" y="1889124"/>
            <a:ext cx="2663826" cy="2665414"/>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2" name="Titel 1"/>
          <p:cNvSpPr>
            <a:spLocks noGrp="1"/>
          </p:cNvSpPr>
          <p:nvPr>
            <p:ph type="title"/>
          </p:nvPr>
        </p:nvSpPr>
        <p:spPr/>
        <p:txBody>
          <a:bodyPr/>
          <a:lstStyle>
            <a:lvl1pPr>
              <a:defRPr b="1">
                <a:solidFill>
                  <a:srgbClr val="555555"/>
                </a:solidFill>
              </a:defRPr>
            </a:lvl1pPr>
          </a:lstStyle>
          <a:p>
            <a:r>
              <a:rPr lang="de-DE" noProof="0"/>
              <a:t>Titelmasterformat durch Klicken bearbeiten</a:t>
            </a:r>
            <a:endParaRPr lang="en-GB" noProof="0" dirty="0"/>
          </a:p>
        </p:txBody>
      </p:sp>
      <p:sp>
        <p:nvSpPr>
          <p:cNvPr id="3" name="Inhaltsplatzhalter 2"/>
          <p:cNvSpPr>
            <a:spLocks noGrp="1"/>
          </p:cNvSpPr>
          <p:nvPr>
            <p:ph idx="1"/>
          </p:nvPr>
        </p:nvSpPr>
        <p:spPr>
          <a:xfrm>
            <a:off x="1079499" y="1889124"/>
            <a:ext cx="6481763" cy="5400675"/>
          </a:xfrm>
        </p:spPr>
        <p:txBody>
          <a:bodyPr/>
          <a:lstStyle>
            <a:lvl1pPr>
              <a:defRPr/>
            </a:lvl1pPr>
            <a:lvl2pPr>
              <a:defRPr/>
            </a:lvl2pPr>
          </a:lstStyle>
          <a:p>
            <a:pPr lvl="0"/>
            <a:r>
              <a:rPr lang="de-DE" noProof="0"/>
              <a:t>Formatvorlagen des Textmasters bearbeiten</a:t>
            </a:r>
          </a:p>
          <a:p>
            <a:pPr lvl="1"/>
            <a:r>
              <a:rPr lang="de-DE" noProof="0"/>
              <a:t>Zweite Ebene</a:t>
            </a:r>
          </a:p>
        </p:txBody>
      </p:sp>
      <p:sp>
        <p:nvSpPr>
          <p:cNvPr id="4" name="Rectangle 63"/>
          <p:cNvSpPr>
            <a:spLocks noGrp="1" noChangeArrowheads="1"/>
          </p:cNvSpPr>
          <p:nvPr>
            <p:ph type="dt" sz="half" idx="10"/>
          </p:nvPr>
        </p:nvSpPr>
        <p:spPr>
          <a:ln/>
        </p:spPr>
        <p:txBody>
          <a:bodyPr/>
          <a:lstStyle>
            <a:lvl1pPr>
              <a:defRPr/>
            </a:lvl1pPr>
          </a:lstStyle>
          <a:p>
            <a:pPr>
              <a:defRPr/>
            </a:pPr>
            <a:fld id="{31F510D7-8978-4F28-9D2D-C8C55057B042}" type="datetime1">
              <a:rPr lang="en-GB" altLang="en-US" noProof="0" smtClean="0"/>
              <a:pPr>
                <a:defRPr/>
              </a:pPr>
              <a:t>11/06/2022</a:t>
            </a:fld>
            <a:endParaRPr lang="en-GB" altLang="en-US" noProof="0" dirty="0"/>
          </a:p>
        </p:txBody>
      </p:sp>
      <p:sp>
        <p:nvSpPr>
          <p:cNvPr id="5" name="Inhaltsplatzhalter 2"/>
          <p:cNvSpPr>
            <a:spLocks noGrp="1"/>
          </p:cNvSpPr>
          <p:nvPr>
            <p:ph idx="11"/>
          </p:nvPr>
        </p:nvSpPr>
        <p:spPr>
          <a:xfrm>
            <a:off x="11156579" y="4624385"/>
            <a:ext cx="2664470" cy="2665414"/>
          </a:xfrm>
        </p:spPr>
        <p:txBody>
          <a:bodyPr/>
          <a:lstStyle>
            <a:lvl1pPr>
              <a:defRPr/>
            </a:lvl1pPr>
            <a:lvl2pPr>
              <a:defRPr/>
            </a:lvl2pPr>
          </a:lstStyle>
          <a:p>
            <a:pPr lvl="0"/>
            <a:r>
              <a:rPr lang="de-DE" noProof="0"/>
              <a:t>Formatvorlagen des Textmasters bearbeiten</a:t>
            </a:r>
          </a:p>
          <a:p>
            <a:pPr lvl="1"/>
            <a:r>
              <a:rPr lang="de-DE" noProof="0"/>
              <a:t>Zweite Ebene</a:t>
            </a:r>
          </a:p>
        </p:txBody>
      </p:sp>
    </p:spTree>
    <p:extLst>
      <p:ext uri="{BB962C8B-B14F-4D97-AF65-F5344CB8AC3E}">
        <p14:creationId xmlns:p14="http://schemas.microsoft.com/office/powerpoint/2010/main" val="1715640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815" name="Rectangle 63"/>
          <p:cNvSpPr>
            <a:spLocks noGrp="1" noChangeArrowheads="1"/>
          </p:cNvSpPr>
          <p:nvPr>
            <p:ph type="dt" sz="half" idx="2"/>
          </p:nvPr>
        </p:nvSpPr>
        <p:spPr bwMode="auto">
          <a:xfrm rot="16200000">
            <a:off x="-1151475" y="6480638"/>
            <a:ext cx="2820988"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67" tIns="64284" rIns="128567" bIns="64284" numCol="1" anchor="t" anchorCtr="0" compatLnSpc="1">
            <a:prstTxWarp prst="textNoShape">
              <a:avLst/>
            </a:prstTxWarp>
          </a:bodyPr>
          <a:lstStyle>
            <a:lvl1pPr defTabSz="1285875" eaLnBrk="0" hangingPunct="0">
              <a:defRPr sz="600" smtClean="0">
                <a:latin typeface="Calibri" panose="020F0502020204030204" pitchFamily="34" charset="0"/>
                <a:cs typeface="Arial" pitchFamily="34" charset="0"/>
              </a:defRPr>
            </a:lvl1pPr>
          </a:lstStyle>
          <a:p>
            <a:pPr>
              <a:defRPr/>
            </a:pPr>
            <a:fld id="{FE9E015E-DE0C-404E-A2AC-C0D0B607B01D}" type="datetime1">
              <a:rPr lang="en-GB" altLang="en-US" noProof="0" smtClean="0"/>
              <a:pPr>
                <a:defRPr/>
              </a:pPr>
              <a:t>11/06/2022</a:t>
            </a:fld>
            <a:endParaRPr lang="en-GB" altLang="en-US" noProof="0" dirty="0"/>
          </a:p>
        </p:txBody>
      </p:sp>
      <p:sp>
        <p:nvSpPr>
          <p:cNvPr id="1030" name="Rectangle 73"/>
          <p:cNvSpPr>
            <a:spLocks noGrp="1" noChangeArrowheads="1"/>
          </p:cNvSpPr>
          <p:nvPr>
            <p:ph type="title"/>
          </p:nvPr>
        </p:nvSpPr>
        <p:spPr bwMode="auto">
          <a:xfrm>
            <a:off x="1079500" y="881064"/>
            <a:ext cx="12746038" cy="63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err="1"/>
              <a:t>Klicken</a:t>
            </a:r>
            <a:r>
              <a:rPr lang="en-GB" noProof="0" dirty="0"/>
              <a:t> </a:t>
            </a:r>
            <a:r>
              <a:rPr lang="en-GB" noProof="0" dirty="0" err="1"/>
              <a:t>Sie</a:t>
            </a:r>
            <a:r>
              <a:rPr lang="en-GB" noProof="0" dirty="0"/>
              <a:t>, um das </a:t>
            </a:r>
            <a:r>
              <a:rPr lang="en-GB" noProof="0" dirty="0" err="1"/>
              <a:t>Titelformat</a:t>
            </a:r>
            <a:r>
              <a:rPr lang="en-GB" noProof="0" dirty="0"/>
              <a:t> </a:t>
            </a:r>
            <a:r>
              <a:rPr lang="en-GB" noProof="0" dirty="0" err="1"/>
              <a:t>zu</a:t>
            </a:r>
            <a:r>
              <a:rPr lang="en-GB" noProof="0" dirty="0"/>
              <a:t> </a:t>
            </a:r>
            <a:r>
              <a:rPr lang="en-GB" noProof="0" dirty="0" err="1"/>
              <a:t>bearbeiten</a:t>
            </a:r>
            <a:endParaRPr lang="en-GB" noProof="0" dirty="0"/>
          </a:p>
        </p:txBody>
      </p:sp>
      <p:sp>
        <p:nvSpPr>
          <p:cNvPr id="1031" name="Rectangle 74"/>
          <p:cNvSpPr>
            <a:spLocks noGrp="1" noChangeArrowheads="1"/>
          </p:cNvSpPr>
          <p:nvPr>
            <p:ph type="body" idx="1"/>
          </p:nvPr>
        </p:nvSpPr>
        <p:spPr bwMode="auto">
          <a:xfrm>
            <a:off x="1079500" y="1889125"/>
            <a:ext cx="12746038" cy="532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noProof="0" dirty="0" err="1"/>
              <a:t>Klicken</a:t>
            </a:r>
            <a:r>
              <a:rPr lang="en-GB" noProof="0" dirty="0"/>
              <a:t> </a:t>
            </a:r>
            <a:r>
              <a:rPr lang="en-GB" noProof="0" dirty="0" err="1"/>
              <a:t>Sie</a:t>
            </a:r>
            <a:r>
              <a:rPr lang="en-GB" noProof="0" dirty="0"/>
              <a:t>, um die </a:t>
            </a:r>
            <a:r>
              <a:rPr lang="en-GB" noProof="0" dirty="0" err="1"/>
              <a:t>Formate</a:t>
            </a:r>
            <a:r>
              <a:rPr lang="en-GB" noProof="0" dirty="0"/>
              <a:t> des </a:t>
            </a:r>
            <a:r>
              <a:rPr lang="en-GB" noProof="0" dirty="0" err="1"/>
              <a:t>Vorlagentextes</a:t>
            </a:r>
            <a:r>
              <a:rPr lang="en-GB" noProof="0" dirty="0"/>
              <a:t> </a:t>
            </a:r>
            <a:r>
              <a:rPr lang="en-GB" noProof="0" dirty="0" err="1"/>
              <a:t>zu</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p:txBody>
      </p:sp>
      <p:pic>
        <p:nvPicPr>
          <p:cNvPr id="11" name="Grafik 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056116" y="7461075"/>
            <a:ext cx="1785230" cy="548832"/>
          </a:xfrm>
          <a:prstGeom prst="rect">
            <a:avLst/>
          </a:prstGeom>
        </p:spPr>
      </p:pic>
      <p:sp>
        <p:nvSpPr>
          <p:cNvPr id="22" name="Text Box 95"/>
          <p:cNvSpPr txBox="1">
            <a:spLocks noChangeArrowheads="1"/>
          </p:cNvSpPr>
          <p:nvPr/>
        </p:nvSpPr>
        <p:spPr bwMode="auto">
          <a:xfrm>
            <a:off x="1080221" y="146082"/>
            <a:ext cx="57606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600">
                <a:solidFill>
                  <a:schemeClr val="tx1"/>
                </a:solidFill>
                <a:latin typeface="TheSans B5 Plain" pitchFamily="34" charset="0"/>
              </a:defRPr>
            </a:lvl1pPr>
            <a:lvl2pPr marL="742950" indent="-285750">
              <a:defRPr sz="1600">
                <a:solidFill>
                  <a:schemeClr val="tx1"/>
                </a:solidFill>
                <a:latin typeface="TheSans B5 Plain" pitchFamily="34" charset="0"/>
              </a:defRPr>
            </a:lvl2pPr>
            <a:lvl3pPr marL="1143000" indent="-228600">
              <a:defRPr sz="1600">
                <a:solidFill>
                  <a:schemeClr val="tx1"/>
                </a:solidFill>
                <a:latin typeface="TheSans B5 Plain" pitchFamily="34" charset="0"/>
              </a:defRPr>
            </a:lvl3pPr>
            <a:lvl4pPr marL="1600200" indent="-228600">
              <a:defRPr sz="1600">
                <a:solidFill>
                  <a:schemeClr val="tx1"/>
                </a:solidFill>
                <a:latin typeface="TheSans B5 Plain" pitchFamily="34" charset="0"/>
              </a:defRPr>
            </a:lvl4pPr>
            <a:lvl5pPr marL="2057400" indent="-228600">
              <a:defRPr sz="1600">
                <a:solidFill>
                  <a:schemeClr val="tx1"/>
                </a:solidFill>
                <a:latin typeface="TheSans B5 Plain" pitchFamily="34" charset="0"/>
              </a:defRPr>
            </a:lvl5pPr>
            <a:lvl6pPr marL="2514600" indent="-228600" eaLnBrk="0" fontAlgn="base" hangingPunct="0">
              <a:spcBef>
                <a:spcPct val="0"/>
              </a:spcBef>
              <a:spcAft>
                <a:spcPct val="0"/>
              </a:spcAft>
              <a:defRPr sz="1600">
                <a:solidFill>
                  <a:schemeClr val="tx1"/>
                </a:solidFill>
                <a:latin typeface="TheSans B5 Plain" pitchFamily="34" charset="0"/>
              </a:defRPr>
            </a:lvl6pPr>
            <a:lvl7pPr marL="2971800" indent="-228600" eaLnBrk="0" fontAlgn="base" hangingPunct="0">
              <a:spcBef>
                <a:spcPct val="0"/>
              </a:spcBef>
              <a:spcAft>
                <a:spcPct val="0"/>
              </a:spcAft>
              <a:defRPr sz="1600">
                <a:solidFill>
                  <a:schemeClr val="tx1"/>
                </a:solidFill>
                <a:latin typeface="TheSans B5 Plain" pitchFamily="34" charset="0"/>
              </a:defRPr>
            </a:lvl7pPr>
            <a:lvl8pPr marL="3429000" indent="-228600" eaLnBrk="0" fontAlgn="base" hangingPunct="0">
              <a:spcBef>
                <a:spcPct val="0"/>
              </a:spcBef>
              <a:spcAft>
                <a:spcPct val="0"/>
              </a:spcAft>
              <a:defRPr sz="1600">
                <a:solidFill>
                  <a:schemeClr val="tx1"/>
                </a:solidFill>
                <a:latin typeface="TheSans B5 Plain" pitchFamily="34" charset="0"/>
              </a:defRPr>
            </a:lvl8pPr>
            <a:lvl9pPr marL="3886200" indent="-228600" eaLnBrk="0" fontAlgn="base" hangingPunct="0">
              <a:spcBef>
                <a:spcPct val="0"/>
              </a:spcBef>
              <a:spcAft>
                <a:spcPct val="0"/>
              </a:spcAft>
              <a:defRPr sz="1600">
                <a:solidFill>
                  <a:schemeClr val="tx1"/>
                </a:solidFill>
                <a:latin typeface="TheSans B5 Plain" pitchFamily="34" charset="0"/>
              </a:defRPr>
            </a:lvl9pPr>
          </a:lstStyle>
          <a:p>
            <a:fld id="{CFB4444E-410E-4783-BF5C-57F0F45C35F9}" type="slidenum">
              <a:rPr lang="en-GB" altLang="en-US" sz="1600" noProof="0" smtClean="0">
                <a:solidFill>
                  <a:srgbClr val="555555"/>
                </a:solidFill>
                <a:latin typeface="Calibri" panose="020F0502020204030204" pitchFamily="34" charset="0"/>
              </a:rPr>
              <a:pPr/>
              <a:t>‹Nr.›</a:t>
            </a:fld>
            <a:endParaRPr lang="en-GB" altLang="de-DE" noProof="0" dirty="0">
              <a:solidFill>
                <a:srgbClr val="555555"/>
              </a:solidFill>
              <a:latin typeface="Calibri" panose="020F0502020204030204" pitchFamily="34" charset="0"/>
            </a:endParaRPr>
          </a:p>
        </p:txBody>
      </p:sp>
      <p:sp>
        <p:nvSpPr>
          <p:cNvPr id="23" name="Text Box 95"/>
          <p:cNvSpPr txBox="1">
            <a:spLocks noChangeArrowheads="1"/>
          </p:cNvSpPr>
          <p:nvPr/>
        </p:nvSpPr>
        <p:spPr bwMode="auto">
          <a:xfrm>
            <a:off x="1338766" y="143284"/>
            <a:ext cx="4321175" cy="21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a:defRPr sz="1600">
                <a:solidFill>
                  <a:schemeClr val="tx1"/>
                </a:solidFill>
                <a:latin typeface="TheSans B5 Plain" pitchFamily="34" charset="0"/>
              </a:defRPr>
            </a:lvl1pPr>
            <a:lvl2pPr marL="742950" indent="-285750">
              <a:defRPr sz="1600">
                <a:solidFill>
                  <a:schemeClr val="tx1"/>
                </a:solidFill>
                <a:latin typeface="TheSans B5 Plain" pitchFamily="34" charset="0"/>
              </a:defRPr>
            </a:lvl2pPr>
            <a:lvl3pPr marL="1143000" indent="-228600">
              <a:defRPr sz="1600">
                <a:solidFill>
                  <a:schemeClr val="tx1"/>
                </a:solidFill>
                <a:latin typeface="TheSans B5 Plain" pitchFamily="34" charset="0"/>
              </a:defRPr>
            </a:lvl3pPr>
            <a:lvl4pPr marL="1600200" indent="-228600">
              <a:defRPr sz="1600">
                <a:solidFill>
                  <a:schemeClr val="tx1"/>
                </a:solidFill>
                <a:latin typeface="TheSans B5 Plain" pitchFamily="34" charset="0"/>
              </a:defRPr>
            </a:lvl4pPr>
            <a:lvl5pPr marL="2057400" indent="-228600">
              <a:defRPr sz="1600">
                <a:solidFill>
                  <a:schemeClr val="tx1"/>
                </a:solidFill>
                <a:latin typeface="TheSans B5 Plain" pitchFamily="34" charset="0"/>
              </a:defRPr>
            </a:lvl5pPr>
            <a:lvl6pPr marL="2514600" indent="-228600" eaLnBrk="0" fontAlgn="base" hangingPunct="0">
              <a:spcBef>
                <a:spcPct val="0"/>
              </a:spcBef>
              <a:spcAft>
                <a:spcPct val="0"/>
              </a:spcAft>
              <a:defRPr sz="1600">
                <a:solidFill>
                  <a:schemeClr val="tx1"/>
                </a:solidFill>
                <a:latin typeface="TheSans B5 Plain" pitchFamily="34" charset="0"/>
              </a:defRPr>
            </a:lvl6pPr>
            <a:lvl7pPr marL="2971800" indent="-228600" eaLnBrk="0" fontAlgn="base" hangingPunct="0">
              <a:spcBef>
                <a:spcPct val="0"/>
              </a:spcBef>
              <a:spcAft>
                <a:spcPct val="0"/>
              </a:spcAft>
              <a:defRPr sz="1600">
                <a:solidFill>
                  <a:schemeClr val="tx1"/>
                </a:solidFill>
                <a:latin typeface="TheSans B5 Plain" pitchFamily="34" charset="0"/>
              </a:defRPr>
            </a:lvl7pPr>
            <a:lvl8pPr marL="3429000" indent="-228600" eaLnBrk="0" fontAlgn="base" hangingPunct="0">
              <a:spcBef>
                <a:spcPct val="0"/>
              </a:spcBef>
              <a:spcAft>
                <a:spcPct val="0"/>
              </a:spcAft>
              <a:defRPr sz="1600">
                <a:solidFill>
                  <a:schemeClr val="tx1"/>
                </a:solidFill>
                <a:latin typeface="TheSans B5 Plain" pitchFamily="34" charset="0"/>
              </a:defRPr>
            </a:lvl8pPr>
            <a:lvl9pPr marL="3886200" indent="-228600" eaLnBrk="0" fontAlgn="base" hangingPunct="0">
              <a:spcBef>
                <a:spcPct val="0"/>
              </a:spcBef>
              <a:spcAft>
                <a:spcPct val="0"/>
              </a:spcAft>
              <a:defRPr sz="1600">
                <a:solidFill>
                  <a:schemeClr val="tx1"/>
                </a:solidFill>
                <a:latin typeface="TheSans B5 Plain" pitchFamily="34" charset="0"/>
              </a:defRPr>
            </a:lvl9pPr>
          </a:lstStyle>
          <a:p>
            <a:r>
              <a:rPr lang="de-DE" sz="1600" dirty="0">
                <a:solidFill>
                  <a:srgbClr val="555555"/>
                </a:solidFill>
                <a:latin typeface="Calibri" panose="020F0502020204030204" pitchFamily="34" charset="0"/>
              </a:rPr>
              <a:t>｜</a:t>
            </a:r>
            <a:r>
              <a:rPr lang="de-DE" sz="1600" cap="none" baseline="0" dirty="0">
                <a:solidFill>
                  <a:srgbClr val="555555"/>
                </a:solidFill>
                <a:latin typeface="Calibri" panose="020F0502020204030204" pitchFamily="34" charset="0"/>
              </a:rPr>
              <a:t>Applied Power BI</a:t>
            </a:r>
            <a:endParaRPr lang="de-DE" altLang="de-DE" sz="1600" dirty="0">
              <a:solidFill>
                <a:srgbClr val="555555"/>
              </a:solidFill>
              <a:latin typeface="Calibri" panose="020F0502020204030204" pitchFamily="34" charset="0"/>
            </a:endParaRPr>
          </a:p>
        </p:txBody>
      </p:sp>
      <p:sp>
        <p:nvSpPr>
          <p:cNvPr id="8" name="Rectangle 23"/>
          <p:cNvSpPr>
            <a:spLocks noChangeArrowheads="1"/>
          </p:cNvSpPr>
          <p:nvPr userDrawn="1"/>
        </p:nvSpPr>
        <p:spPr bwMode="auto">
          <a:xfrm>
            <a:off x="13072444" y="-490"/>
            <a:ext cx="1332335" cy="522113"/>
          </a:xfrm>
          <a:prstGeom prst="rect">
            <a:avLst/>
          </a:prstGeom>
          <a:solidFill>
            <a:srgbClr val="00987A"/>
          </a:solidFill>
          <a:ln>
            <a:noFill/>
          </a:ln>
          <a:effectLst/>
        </p:spPr>
        <p:txBody>
          <a:bodyPr wrap="none" anchor="ctr"/>
          <a:lstStyle>
            <a:defPPr>
              <a:defRPr lang="en-US"/>
            </a:defPPr>
            <a:lvl1pPr algn="l" rtl="0" fontAlgn="base">
              <a:spcBef>
                <a:spcPct val="0"/>
              </a:spcBef>
              <a:spcAft>
                <a:spcPct val="0"/>
              </a:spcAft>
              <a:defRPr sz="2200" kern="1200">
                <a:solidFill>
                  <a:schemeClr val="tx1"/>
                </a:solidFill>
                <a:latin typeface="TheSans B5 Plain" pitchFamily="34" charset="0"/>
                <a:ea typeface="+mn-ea"/>
                <a:cs typeface="+mn-cs"/>
              </a:defRPr>
            </a:lvl1pPr>
            <a:lvl2pPr marL="457200" algn="l" rtl="0" fontAlgn="base">
              <a:spcBef>
                <a:spcPct val="0"/>
              </a:spcBef>
              <a:spcAft>
                <a:spcPct val="0"/>
              </a:spcAft>
              <a:defRPr sz="2200" kern="1200">
                <a:solidFill>
                  <a:schemeClr val="tx1"/>
                </a:solidFill>
                <a:latin typeface="TheSans B5 Plain" pitchFamily="34" charset="0"/>
                <a:ea typeface="+mn-ea"/>
                <a:cs typeface="+mn-cs"/>
              </a:defRPr>
            </a:lvl2pPr>
            <a:lvl3pPr marL="914400" algn="l" rtl="0" fontAlgn="base">
              <a:spcBef>
                <a:spcPct val="0"/>
              </a:spcBef>
              <a:spcAft>
                <a:spcPct val="0"/>
              </a:spcAft>
              <a:defRPr sz="2200" kern="1200">
                <a:solidFill>
                  <a:schemeClr val="tx1"/>
                </a:solidFill>
                <a:latin typeface="TheSans B5 Plain" pitchFamily="34" charset="0"/>
                <a:ea typeface="+mn-ea"/>
                <a:cs typeface="+mn-cs"/>
              </a:defRPr>
            </a:lvl3pPr>
            <a:lvl4pPr marL="1371600" algn="l" rtl="0" fontAlgn="base">
              <a:spcBef>
                <a:spcPct val="0"/>
              </a:spcBef>
              <a:spcAft>
                <a:spcPct val="0"/>
              </a:spcAft>
              <a:defRPr sz="2200" kern="1200">
                <a:solidFill>
                  <a:schemeClr val="tx1"/>
                </a:solidFill>
                <a:latin typeface="TheSans B5 Plain" pitchFamily="34" charset="0"/>
                <a:ea typeface="+mn-ea"/>
                <a:cs typeface="+mn-cs"/>
              </a:defRPr>
            </a:lvl4pPr>
            <a:lvl5pPr marL="1828800" algn="l" rtl="0" fontAlgn="base">
              <a:spcBef>
                <a:spcPct val="0"/>
              </a:spcBef>
              <a:spcAft>
                <a:spcPct val="0"/>
              </a:spcAft>
              <a:defRPr sz="2200" kern="1200">
                <a:solidFill>
                  <a:schemeClr val="tx1"/>
                </a:solidFill>
                <a:latin typeface="TheSans B5 Plain" pitchFamily="34" charset="0"/>
                <a:ea typeface="+mn-ea"/>
                <a:cs typeface="+mn-cs"/>
              </a:defRPr>
            </a:lvl5pPr>
            <a:lvl6pPr marL="2286000" algn="l" defTabSz="914400" rtl="0" eaLnBrk="1" latinLnBrk="0" hangingPunct="1">
              <a:defRPr sz="2200" kern="1200">
                <a:solidFill>
                  <a:schemeClr val="tx1"/>
                </a:solidFill>
                <a:latin typeface="TheSans B5 Plain" pitchFamily="34" charset="0"/>
                <a:ea typeface="+mn-ea"/>
                <a:cs typeface="+mn-cs"/>
              </a:defRPr>
            </a:lvl6pPr>
            <a:lvl7pPr marL="2743200" algn="l" defTabSz="914400" rtl="0" eaLnBrk="1" latinLnBrk="0" hangingPunct="1">
              <a:defRPr sz="2200" kern="1200">
                <a:solidFill>
                  <a:schemeClr val="tx1"/>
                </a:solidFill>
                <a:latin typeface="TheSans B5 Plain" pitchFamily="34" charset="0"/>
                <a:ea typeface="+mn-ea"/>
                <a:cs typeface="+mn-cs"/>
              </a:defRPr>
            </a:lvl7pPr>
            <a:lvl8pPr marL="3200400" algn="l" defTabSz="914400" rtl="0" eaLnBrk="1" latinLnBrk="0" hangingPunct="1">
              <a:defRPr sz="2200" kern="1200">
                <a:solidFill>
                  <a:schemeClr val="tx1"/>
                </a:solidFill>
                <a:latin typeface="TheSans B5 Plain" pitchFamily="34" charset="0"/>
                <a:ea typeface="+mn-ea"/>
                <a:cs typeface="+mn-cs"/>
              </a:defRPr>
            </a:lvl8pPr>
            <a:lvl9pPr marL="3657600" algn="l" defTabSz="914400" rtl="0" eaLnBrk="1" latinLnBrk="0" hangingPunct="1">
              <a:defRPr sz="2200" kern="1200">
                <a:solidFill>
                  <a:schemeClr val="tx1"/>
                </a:solidFill>
                <a:latin typeface="TheSans B5 Plain" pitchFamily="34" charset="0"/>
                <a:ea typeface="+mn-ea"/>
                <a:cs typeface="+mn-cs"/>
              </a:defRPr>
            </a:lvl9pPr>
          </a:lstStyle>
          <a:p>
            <a:endParaRPr lang="de-DE">
              <a:latin typeface="Calibri" panose="020F0502020204030204" pitchFamily="34" charset="0"/>
            </a:endParaRPr>
          </a:p>
        </p:txBody>
      </p:sp>
      <p:sp>
        <p:nvSpPr>
          <p:cNvPr id="9" name="Text Box 22"/>
          <p:cNvSpPr txBox="1">
            <a:spLocks noChangeArrowheads="1"/>
          </p:cNvSpPr>
          <p:nvPr userDrawn="1"/>
        </p:nvSpPr>
        <p:spPr bwMode="auto">
          <a:xfrm>
            <a:off x="13072444" y="93761"/>
            <a:ext cx="13323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200" kern="1200">
                <a:solidFill>
                  <a:schemeClr val="tx1"/>
                </a:solidFill>
                <a:latin typeface="TheSans B5 Plain" pitchFamily="34" charset="0"/>
                <a:ea typeface="+mn-ea"/>
                <a:cs typeface="+mn-cs"/>
              </a:defRPr>
            </a:lvl1pPr>
            <a:lvl2pPr marL="457200" algn="l" rtl="0" fontAlgn="base">
              <a:spcBef>
                <a:spcPct val="0"/>
              </a:spcBef>
              <a:spcAft>
                <a:spcPct val="0"/>
              </a:spcAft>
              <a:defRPr sz="2200" kern="1200">
                <a:solidFill>
                  <a:schemeClr val="tx1"/>
                </a:solidFill>
                <a:latin typeface="TheSans B5 Plain" pitchFamily="34" charset="0"/>
                <a:ea typeface="+mn-ea"/>
                <a:cs typeface="+mn-cs"/>
              </a:defRPr>
            </a:lvl2pPr>
            <a:lvl3pPr marL="914400" algn="l" rtl="0" fontAlgn="base">
              <a:spcBef>
                <a:spcPct val="0"/>
              </a:spcBef>
              <a:spcAft>
                <a:spcPct val="0"/>
              </a:spcAft>
              <a:defRPr sz="2200" kern="1200">
                <a:solidFill>
                  <a:schemeClr val="tx1"/>
                </a:solidFill>
                <a:latin typeface="TheSans B5 Plain" pitchFamily="34" charset="0"/>
                <a:ea typeface="+mn-ea"/>
                <a:cs typeface="+mn-cs"/>
              </a:defRPr>
            </a:lvl3pPr>
            <a:lvl4pPr marL="1371600" algn="l" rtl="0" fontAlgn="base">
              <a:spcBef>
                <a:spcPct val="0"/>
              </a:spcBef>
              <a:spcAft>
                <a:spcPct val="0"/>
              </a:spcAft>
              <a:defRPr sz="2200" kern="1200">
                <a:solidFill>
                  <a:schemeClr val="tx1"/>
                </a:solidFill>
                <a:latin typeface="TheSans B5 Plain" pitchFamily="34" charset="0"/>
                <a:ea typeface="+mn-ea"/>
                <a:cs typeface="+mn-cs"/>
              </a:defRPr>
            </a:lvl4pPr>
            <a:lvl5pPr marL="1828800" algn="l" rtl="0" fontAlgn="base">
              <a:spcBef>
                <a:spcPct val="0"/>
              </a:spcBef>
              <a:spcAft>
                <a:spcPct val="0"/>
              </a:spcAft>
              <a:defRPr sz="2200" kern="1200">
                <a:solidFill>
                  <a:schemeClr val="tx1"/>
                </a:solidFill>
                <a:latin typeface="TheSans B5 Plain" pitchFamily="34" charset="0"/>
                <a:ea typeface="+mn-ea"/>
                <a:cs typeface="+mn-cs"/>
              </a:defRPr>
            </a:lvl5pPr>
            <a:lvl6pPr marL="2286000" algn="l" defTabSz="914400" rtl="0" eaLnBrk="1" latinLnBrk="0" hangingPunct="1">
              <a:defRPr sz="2200" kern="1200">
                <a:solidFill>
                  <a:schemeClr val="tx1"/>
                </a:solidFill>
                <a:latin typeface="TheSans B5 Plain" pitchFamily="34" charset="0"/>
                <a:ea typeface="+mn-ea"/>
                <a:cs typeface="+mn-cs"/>
              </a:defRPr>
            </a:lvl6pPr>
            <a:lvl7pPr marL="2743200" algn="l" defTabSz="914400" rtl="0" eaLnBrk="1" latinLnBrk="0" hangingPunct="1">
              <a:defRPr sz="2200" kern="1200">
                <a:solidFill>
                  <a:schemeClr val="tx1"/>
                </a:solidFill>
                <a:latin typeface="TheSans B5 Plain" pitchFamily="34" charset="0"/>
                <a:ea typeface="+mn-ea"/>
                <a:cs typeface="+mn-cs"/>
              </a:defRPr>
            </a:lvl7pPr>
            <a:lvl8pPr marL="3200400" algn="l" defTabSz="914400" rtl="0" eaLnBrk="1" latinLnBrk="0" hangingPunct="1">
              <a:defRPr sz="2200" kern="1200">
                <a:solidFill>
                  <a:schemeClr val="tx1"/>
                </a:solidFill>
                <a:latin typeface="TheSans B5 Plain" pitchFamily="34" charset="0"/>
                <a:ea typeface="+mn-ea"/>
                <a:cs typeface="+mn-cs"/>
              </a:defRPr>
            </a:lvl8pPr>
            <a:lvl9pPr marL="3657600" algn="l" defTabSz="914400" rtl="0" eaLnBrk="1" latinLnBrk="0" hangingPunct="1">
              <a:defRPr sz="2200" kern="1200">
                <a:solidFill>
                  <a:schemeClr val="tx1"/>
                </a:solidFill>
                <a:latin typeface="TheSans B5 Plain" pitchFamily="34" charset="0"/>
                <a:ea typeface="+mn-ea"/>
                <a:cs typeface="+mn-cs"/>
              </a:defRPr>
            </a:lvl9pPr>
          </a:lstStyle>
          <a:p>
            <a:pPr>
              <a:spcBef>
                <a:spcPct val="50000"/>
              </a:spcBef>
            </a:pPr>
            <a:r>
              <a:rPr lang="de-DE" sz="1600" dirty="0">
                <a:solidFill>
                  <a:schemeClr val="bg1"/>
                </a:solidFill>
                <a:latin typeface="Calibri" panose="020F0502020204030204" pitchFamily="34" charset="0"/>
              </a:rPr>
              <a:t>Internal</a:t>
            </a:r>
          </a:p>
        </p:txBody>
      </p:sp>
    </p:spTree>
  </p:cSld>
  <p:clrMap bg1="lt1" tx1="dk1" bg2="lt2" tx2="dk2" accent1="accent1" accent2="accent2" accent3="accent3" accent4="accent4" accent5="accent5" accent6="accent6" hlink="hlink" folHlink="folHlink"/>
  <p:sldLayoutIdLst>
    <p:sldLayoutId id="2147483807" r:id="rId1"/>
    <p:sldLayoutId id="2147483808" r:id="rId2"/>
    <p:sldLayoutId id="2147483810" r:id="rId3"/>
    <p:sldLayoutId id="2147483815" r:id="rId4"/>
    <p:sldLayoutId id="2147483816" r:id="rId5"/>
    <p:sldLayoutId id="2147483817" r:id="rId6"/>
    <p:sldLayoutId id="2147483818" r:id="rId7"/>
    <p:sldLayoutId id="2147483819" r:id="rId8"/>
    <p:sldLayoutId id="2147483820" r:id="rId9"/>
    <p:sldLayoutId id="2147483821" r:id="rId10"/>
    <p:sldLayoutId id="2147483812" r:id="rId11"/>
    <p:sldLayoutId id="2147483809" r:id="rId12"/>
    <p:sldLayoutId id="2147483813" r:id="rId13"/>
    <p:sldLayoutId id="2147483814" r:id="rId14"/>
  </p:sldLayoutIdLst>
  <p:hf sldNum="0" hdr="0" ftr="0"/>
  <p:txStyles>
    <p:titleStyle>
      <a:lvl1pPr algn="l" defTabSz="1285875" rtl="0" eaLnBrk="1" fontAlgn="base" hangingPunct="1">
        <a:spcBef>
          <a:spcPct val="0"/>
        </a:spcBef>
        <a:spcAft>
          <a:spcPct val="0"/>
        </a:spcAft>
        <a:defRPr sz="2400" b="1">
          <a:solidFill>
            <a:srgbClr val="555555"/>
          </a:solidFill>
          <a:latin typeface="Calibri" panose="020F0502020204030204" pitchFamily="34" charset="0"/>
          <a:ea typeface="+mj-ea"/>
          <a:cs typeface="Arial" pitchFamily="34" charset="0"/>
        </a:defRPr>
      </a:lvl1pPr>
      <a:lvl2pPr algn="l" defTabSz="1285875" rtl="0" eaLnBrk="1" fontAlgn="base" hangingPunct="1">
        <a:spcBef>
          <a:spcPct val="0"/>
        </a:spcBef>
        <a:spcAft>
          <a:spcPct val="0"/>
        </a:spcAft>
        <a:defRPr sz="2400">
          <a:solidFill>
            <a:schemeClr val="tx2"/>
          </a:solidFill>
          <a:latin typeface="TheSans B6 SemiBold" pitchFamily="34" charset="0"/>
        </a:defRPr>
      </a:lvl2pPr>
      <a:lvl3pPr algn="l" defTabSz="1285875" rtl="0" eaLnBrk="1" fontAlgn="base" hangingPunct="1">
        <a:spcBef>
          <a:spcPct val="0"/>
        </a:spcBef>
        <a:spcAft>
          <a:spcPct val="0"/>
        </a:spcAft>
        <a:defRPr sz="2400">
          <a:solidFill>
            <a:schemeClr val="tx2"/>
          </a:solidFill>
          <a:latin typeface="TheSans B6 SemiBold" pitchFamily="34" charset="0"/>
        </a:defRPr>
      </a:lvl3pPr>
      <a:lvl4pPr algn="l" defTabSz="1285875" rtl="0" eaLnBrk="1" fontAlgn="base" hangingPunct="1">
        <a:spcBef>
          <a:spcPct val="0"/>
        </a:spcBef>
        <a:spcAft>
          <a:spcPct val="0"/>
        </a:spcAft>
        <a:defRPr sz="2400">
          <a:solidFill>
            <a:schemeClr val="tx2"/>
          </a:solidFill>
          <a:latin typeface="TheSans B6 SemiBold" pitchFamily="34" charset="0"/>
        </a:defRPr>
      </a:lvl4pPr>
      <a:lvl5pPr algn="l" defTabSz="1285875" rtl="0" eaLnBrk="1" fontAlgn="base" hangingPunct="1">
        <a:spcBef>
          <a:spcPct val="0"/>
        </a:spcBef>
        <a:spcAft>
          <a:spcPct val="0"/>
        </a:spcAft>
        <a:defRPr sz="2400">
          <a:solidFill>
            <a:schemeClr val="tx2"/>
          </a:solidFill>
          <a:latin typeface="TheSans B6 SemiBold" pitchFamily="34" charset="0"/>
        </a:defRPr>
      </a:lvl5pPr>
      <a:lvl6pPr marL="457200" algn="l" defTabSz="1285875" rtl="0" eaLnBrk="1" fontAlgn="base" hangingPunct="1">
        <a:spcBef>
          <a:spcPct val="0"/>
        </a:spcBef>
        <a:spcAft>
          <a:spcPct val="0"/>
        </a:spcAft>
        <a:defRPr sz="2400">
          <a:solidFill>
            <a:schemeClr val="tx2"/>
          </a:solidFill>
          <a:latin typeface="TheSans B6 SemiBold" pitchFamily="34" charset="0"/>
        </a:defRPr>
      </a:lvl6pPr>
      <a:lvl7pPr marL="914400" algn="l" defTabSz="1285875" rtl="0" eaLnBrk="1" fontAlgn="base" hangingPunct="1">
        <a:spcBef>
          <a:spcPct val="0"/>
        </a:spcBef>
        <a:spcAft>
          <a:spcPct val="0"/>
        </a:spcAft>
        <a:defRPr sz="2400">
          <a:solidFill>
            <a:schemeClr val="tx2"/>
          </a:solidFill>
          <a:latin typeface="TheSans B6 SemiBold" pitchFamily="34" charset="0"/>
        </a:defRPr>
      </a:lvl7pPr>
      <a:lvl8pPr marL="1371600" algn="l" defTabSz="1285875" rtl="0" eaLnBrk="1" fontAlgn="base" hangingPunct="1">
        <a:spcBef>
          <a:spcPct val="0"/>
        </a:spcBef>
        <a:spcAft>
          <a:spcPct val="0"/>
        </a:spcAft>
        <a:defRPr sz="2400">
          <a:solidFill>
            <a:schemeClr val="tx2"/>
          </a:solidFill>
          <a:latin typeface="TheSans B6 SemiBold" pitchFamily="34" charset="0"/>
        </a:defRPr>
      </a:lvl8pPr>
      <a:lvl9pPr marL="1828800" algn="l" defTabSz="1285875" rtl="0" eaLnBrk="1" fontAlgn="base" hangingPunct="1">
        <a:spcBef>
          <a:spcPct val="0"/>
        </a:spcBef>
        <a:spcAft>
          <a:spcPct val="0"/>
        </a:spcAft>
        <a:defRPr sz="2400">
          <a:solidFill>
            <a:schemeClr val="tx2"/>
          </a:solidFill>
          <a:latin typeface="TheSans B6 SemiBold" pitchFamily="34" charset="0"/>
        </a:defRPr>
      </a:lvl9pPr>
    </p:titleStyle>
    <p:body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Calibri" panose="020F0502020204030204"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Calibri" panose="020F0502020204030204"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hyperlink" Target="https://powerbi.microsoft.com/en-us/what-is-power-bi/" TargetMode="Externa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s://powerbi.microsoft.com/en-us/blog/tag/application-lifecycle-management/" TargetMode="External"/><Relationship Id="rId3" Type="http://schemas.openxmlformats.org/officeDocument/2006/relationships/hyperlink" Target="https://docs.microsoft.com/en-us/power-bi/service-dashboards" TargetMode="External"/><Relationship Id="rId7" Type="http://schemas.openxmlformats.org/officeDocument/2006/relationships/hyperlink" Target="https://powerbi.microsoft.com/en-us/gateway/" TargetMode="External"/><Relationship Id="rId2" Type="http://schemas.openxmlformats.org/officeDocument/2006/relationships/hyperlink" Target="https://docs.microsoft.com/en-us/power-bi/power-bi-custom-visuals" TargetMode="External"/><Relationship Id="rId1" Type="http://schemas.openxmlformats.org/officeDocument/2006/relationships/slideLayout" Target="../slideLayouts/slideLayout3.xml"/><Relationship Id="rId6" Type="http://schemas.openxmlformats.org/officeDocument/2006/relationships/hyperlink" Target="https://powerbi.microsoft.com/en-us/blog/tag/email-subscriptions/" TargetMode="External"/><Relationship Id="rId5" Type="http://schemas.openxmlformats.org/officeDocument/2006/relationships/hyperlink" Target="https://www.gartner.com/reviews/market/data-preparation-tools/vendor/microsoft" TargetMode="External"/><Relationship Id="rId4" Type="http://schemas.openxmlformats.org/officeDocument/2006/relationships/hyperlink" Target="https://docs.microsoft.com/en-us/power-bi/service-set-data-alerts"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power-bi/paginated-reports-report-builder-power-bi" TargetMode="External"/><Relationship Id="rId3" Type="http://schemas.openxmlformats.org/officeDocument/2006/relationships/hyperlink" Target="https://docs.microsoft.com/en-us/power-bi/consumer/end-user-q-and-a" TargetMode="External"/><Relationship Id="rId7" Type="http://schemas.openxmlformats.org/officeDocument/2006/relationships/hyperlink" Target="https://docs.microsoft.com/en-us/power-bi/desktop-create-phone-report" TargetMode="External"/><Relationship Id="rId2" Type="http://schemas.openxmlformats.org/officeDocument/2006/relationships/hyperlink" Target="https://powerbi.microsoft.com/en-us/mobile/" TargetMode="External"/><Relationship Id="rId1" Type="http://schemas.openxmlformats.org/officeDocument/2006/relationships/slideLayout" Target="../slideLayouts/slideLayout3.xml"/><Relationship Id="rId6" Type="http://schemas.openxmlformats.org/officeDocument/2006/relationships/hyperlink" Target="https://docs.microsoft.com/de-de/power-bi/service-real-time-streaming" TargetMode="External"/><Relationship Id="rId5" Type="http://schemas.openxmlformats.org/officeDocument/2006/relationships/hyperlink" Target="https://docs.microsoft.com/de-de/power-bi/desktop-python-visuals" TargetMode="External"/><Relationship Id="rId4" Type="http://schemas.openxmlformats.org/officeDocument/2006/relationships/hyperlink" Target="https://powerbi.microsoft.com/en-us/blog/find-more-insights-in-your-dashboards-with-quick-insight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power-bi/service-service-vs-desktop" TargetMode="External"/><Relationship Id="rId2" Type="http://schemas.openxmlformats.org/officeDocument/2006/relationships/hyperlink" Target="https://docs.microsoft.com/en-us/power-bi/developer/embedded-row-level-security" TargetMode="External"/><Relationship Id="rId1" Type="http://schemas.openxmlformats.org/officeDocument/2006/relationships/slideLayout" Target="../slideLayouts/slideLayout3.xml"/><Relationship Id="rId6" Type="http://schemas.openxmlformats.org/officeDocument/2006/relationships/hyperlink" Target="https://docs.microsoft.com/en-us/power-bi/guided-learning/visualizations?tutorial-step=5" TargetMode="External"/><Relationship Id="rId5" Type="http://schemas.openxmlformats.org/officeDocument/2006/relationships/hyperlink" Target="https://docs.microsoft.com/en-us/power-bi/visuals/power-bi-visualization-best-practices" TargetMode="External"/><Relationship Id="rId4" Type="http://schemas.openxmlformats.org/officeDocument/2006/relationships/hyperlink" Target="https://docs.microsoft.com/en-us/power-bi/desktop-data-source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3.png"/><Relationship Id="rId12"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google.de/url?sa=i&amp;rct=j&amp;q=&amp;esrc=s&amp;source=images&amp;cd=&amp;cad=rja&amp;uact=8&amp;ved=2ahUKEwibiaP__s7gAhXFGuwKHagOB6MQjRx6BAgBEAU&amp;url=https://www.onlinewebfonts.com/icon/474429&amp;psig=AOvVaw33Iv7Ba_LAbG1XrVPtfnlR&amp;ust=1550912916373530" TargetMode="External"/><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hyperlink" Target="https://powerbi.microsoft.com/en-us/what-is-power-bi/" TargetMode="Externa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www.deepl.com/Translator"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data.worldbank.org/indicator/AG.LND.TOTL.K2" TargetMode="Externa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microsoft.com/office/2007/relationships/hdphoto" Target="../media/hdphoto3.wdp"/><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hyperlink" Target="https://docs.microsoft.com/en-us/power-bi/service-reports-visual-interactions" TargetMode="External"/><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hyperlink" Target="https://powerbi.microsoft.com/en-us/what-is-power-bi/" TargetMode="External"/><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power-bi/service-whats-new" TargetMode="External"/><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upload.wikimedia.org/wikipedia/commons/5/59/Logo_Krones_AG.png" TargetMode="Externa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image" Target="../media/image120.png"/></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129.png"/></Relationships>
</file>

<file path=ppt/slides/_rels/slide7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133.png"/></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hyperlink" Target="https://powerbi.microsoft.com/en-us/what-is-power-bi/" TargetMode="External"/><Relationship Id="rId4" Type="http://schemas.openxmlformats.org/officeDocument/2006/relationships/image" Target="../media/image31.png"/></Relationships>
</file>

<file path=ppt/slides/_rels/slide77.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5.jpeg"/><Relationship Id="rId7" Type="http://schemas.openxmlformats.org/officeDocument/2006/relationships/image" Target="../media/image139.jpeg"/><Relationship Id="rId2" Type="http://schemas.openxmlformats.org/officeDocument/2006/relationships/image" Target="../media/image134.jpeg"/><Relationship Id="rId1" Type="http://schemas.openxmlformats.org/officeDocument/2006/relationships/slideLayout" Target="../slideLayouts/slideLayout3.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 Id="rId9" Type="http://schemas.openxmlformats.org/officeDocument/2006/relationships/image" Target="../media/image141.jpeg"/></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hyperlink" Target="https://powerbi.microsoft.com/en-us/what-is-power-bi/" TargetMode="Externa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143.sv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 Id="rId14" Type="http://schemas.microsoft.com/office/2007/relationships/hdphoto" Target="../media/hdphoto2.wdp"/></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docs.microsoft.com/en-us/power-bi/service-whats-new" TargetMode="External"/><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image" Target="../media/image140.jpeg"/><Relationship Id="rId3" Type="http://schemas.openxmlformats.org/officeDocument/2006/relationships/image" Target="../media/image135.jpeg"/><Relationship Id="rId7" Type="http://schemas.openxmlformats.org/officeDocument/2006/relationships/image" Target="../media/image139.jpeg"/><Relationship Id="rId2" Type="http://schemas.openxmlformats.org/officeDocument/2006/relationships/image" Target="../media/image134.jpeg"/><Relationship Id="rId1" Type="http://schemas.openxmlformats.org/officeDocument/2006/relationships/slideLayout" Target="../slideLayouts/slideLayout3.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image" Target="../media/image136.jpeg"/><Relationship Id="rId9" Type="http://schemas.openxmlformats.org/officeDocument/2006/relationships/image" Target="../media/image141.jpeg"/></Relationships>
</file>

<file path=ppt/slides/_rels/slide89.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hyperlink" Target="http://blog.visme.co/types-of-graphs/" TargetMode="External"/><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hyperlink" Target="http://www.milkron.com/" TargetMode="External"/><Relationship Id="rId18" Type="http://schemas.openxmlformats.org/officeDocument/2006/relationships/image" Target="../media/image154.png"/><Relationship Id="rId3" Type="http://schemas.openxmlformats.org/officeDocument/2006/relationships/hyperlink" Target="http://www.evoguard.com/" TargetMode="External"/><Relationship Id="rId7" Type="http://schemas.openxmlformats.org/officeDocument/2006/relationships/hyperlink" Target="http://www.konplan.cz/" TargetMode="External"/><Relationship Id="rId12" Type="http://schemas.openxmlformats.org/officeDocument/2006/relationships/image" Target="../media/image151.png"/><Relationship Id="rId17" Type="http://schemas.openxmlformats.org/officeDocument/2006/relationships/hyperlink" Target="http://www.hst-maschinenbau-gmbh.de/" TargetMode="External"/><Relationship Id="rId2" Type="http://schemas.openxmlformats.org/officeDocument/2006/relationships/image" Target="../media/image146.jpeg"/><Relationship Id="rId16" Type="http://schemas.openxmlformats.org/officeDocument/2006/relationships/image" Target="../media/image153.png"/><Relationship Id="rId1" Type="http://schemas.openxmlformats.org/officeDocument/2006/relationships/slideLayout" Target="../slideLayouts/slideLayout14.xml"/><Relationship Id="rId6" Type="http://schemas.openxmlformats.org/officeDocument/2006/relationships/image" Target="../media/image148.png"/><Relationship Id="rId11" Type="http://schemas.openxmlformats.org/officeDocument/2006/relationships/hyperlink" Target="http://www.syskron.com/" TargetMode="External"/><Relationship Id="rId5" Type="http://schemas.openxmlformats.org/officeDocument/2006/relationships/hyperlink" Target="http://www.kic-krones.com/" TargetMode="External"/><Relationship Id="rId15" Type="http://schemas.openxmlformats.org/officeDocument/2006/relationships/hyperlink" Target="http://www.krones.com/" TargetMode="External"/><Relationship Id="rId10" Type="http://schemas.openxmlformats.org/officeDocument/2006/relationships/image" Target="../media/image150.png"/><Relationship Id="rId19" Type="http://schemas.openxmlformats.org/officeDocument/2006/relationships/image" Target="../media/image155.png"/><Relationship Id="rId4" Type="http://schemas.openxmlformats.org/officeDocument/2006/relationships/image" Target="../media/image147.png"/><Relationship Id="rId9" Type="http://schemas.openxmlformats.org/officeDocument/2006/relationships/hyperlink" Target="http://www.kosme.com/" TargetMode="External"/><Relationship Id="rId14" Type="http://schemas.openxmlformats.org/officeDocument/2006/relationships/image" Target="../media/image152.png"/></Relationships>
</file>

<file path=ppt/slides/_rels/slide92.xml.rels><?xml version="1.0" encoding="UTF-8" standalone="yes"?>
<Relationships xmlns="http://schemas.openxmlformats.org/package/2006/relationships"><Relationship Id="rId3" Type="http://schemas.openxmlformats.org/officeDocument/2006/relationships/hyperlink" Target="https://krobi-q.krones-deu.krones-group.com/Reports_EDW/"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krobi.krones-deu.krones-group.com/Reports_ED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528711">
            <a:off x="6426704" y="-274504"/>
            <a:ext cx="7274603" cy="8246092"/>
          </a:xfrm>
          <a:prstGeom prst="rect">
            <a:avLst/>
          </a:prstGeom>
        </p:spPr>
      </p:pic>
      <p:sp>
        <p:nvSpPr>
          <p:cNvPr id="13" name="Rechteck 8"/>
          <p:cNvSpPr/>
          <p:nvPr/>
        </p:nvSpPr>
        <p:spPr bwMode="auto">
          <a:xfrm>
            <a:off x="-1" y="4051013"/>
            <a:ext cx="4861156" cy="3240000"/>
          </a:xfrm>
          <a:custGeom>
            <a:avLst/>
            <a:gdLst>
              <a:gd name="connsiteX0" fmla="*/ 0 w 4860000"/>
              <a:gd name="connsiteY0" fmla="*/ 0 h 3240000"/>
              <a:gd name="connsiteX1" fmla="*/ 4860000 w 4860000"/>
              <a:gd name="connsiteY1" fmla="*/ 0 h 3240000"/>
              <a:gd name="connsiteX2" fmla="*/ 4860000 w 4860000"/>
              <a:gd name="connsiteY2" fmla="*/ 3240000 h 3240000"/>
              <a:gd name="connsiteX3" fmla="*/ 0 w 4860000"/>
              <a:gd name="connsiteY3" fmla="*/ 3240000 h 3240000"/>
              <a:gd name="connsiteX4" fmla="*/ 0 w 4860000"/>
              <a:gd name="connsiteY4" fmla="*/ 0 h 3240000"/>
              <a:gd name="connsiteX0" fmla="*/ 0 w 4867992"/>
              <a:gd name="connsiteY0" fmla="*/ 0 h 3240000"/>
              <a:gd name="connsiteX1" fmla="*/ 4860000 w 4867992"/>
              <a:gd name="connsiteY1" fmla="*/ 0 h 3240000"/>
              <a:gd name="connsiteX2" fmla="*/ 4867992 w 4867992"/>
              <a:gd name="connsiteY2" fmla="*/ 3003 h 3240000"/>
              <a:gd name="connsiteX3" fmla="*/ 4860000 w 4867992"/>
              <a:gd name="connsiteY3" fmla="*/ 3240000 h 3240000"/>
              <a:gd name="connsiteX4" fmla="*/ 0 w 4867992"/>
              <a:gd name="connsiteY4" fmla="*/ 3240000 h 3240000"/>
              <a:gd name="connsiteX5" fmla="*/ 0 w 4867992"/>
              <a:gd name="connsiteY5" fmla="*/ 0 h 3240000"/>
              <a:gd name="connsiteX0" fmla="*/ 0 w 4867992"/>
              <a:gd name="connsiteY0" fmla="*/ 0 h 3240000"/>
              <a:gd name="connsiteX1" fmla="*/ 4860000 w 4867992"/>
              <a:gd name="connsiteY1" fmla="*/ 0 h 3240000"/>
              <a:gd name="connsiteX2" fmla="*/ 4867992 w 4867992"/>
              <a:gd name="connsiteY2" fmla="*/ 536843 h 3240000"/>
              <a:gd name="connsiteX3" fmla="*/ 4860000 w 4867992"/>
              <a:gd name="connsiteY3" fmla="*/ 3240000 h 3240000"/>
              <a:gd name="connsiteX4" fmla="*/ 0 w 4867992"/>
              <a:gd name="connsiteY4" fmla="*/ 3240000 h 3240000"/>
              <a:gd name="connsiteX5" fmla="*/ 0 w 4867992"/>
              <a:gd name="connsiteY5" fmla="*/ 0 h 3240000"/>
              <a:gd name="connsiteX0" fmla="*/ 0 w 5066775"/>
              <a:gd name="connsiteY0" fmla="*/ 0 h 3240000"/>
              <a:gd name="connsiteX1" fmla="*/ 4860000 w 5066775"/>
              <a:gd name="connsiteY1" fmla="*/ 0 h 3240000"/>
              <a:gd name="connsiteX2" fmla="*/ 5066775 w 5066775"/>
              <a:gd name="connsiteY2" fmla="*/ 576599 h 3240000"/>
              <a:gd name="connsiteX3" fmla="*/ 4860000 w 5066775"/>
              <a:gd name="connsiteY3" fmla="*/ 3240000 h 3240000"/>
              <a:gd name="connsiteX4" fmla="*/ 0 w 5066775"/>
              <a:gd name="connsiteY4" fmla="*/ 3240000 h 3240000"/>
              <a:gd name="connsiteX5" fmla="*/ 0 w 5066775"/>
              <a:gd name="connsiteY5" fmla="*/ 0 h 3240000"/>
              <a:gd name="connsiteX0" fmla="*/ 0 w 4860000"/>
              <a:gd name="connsiteY0" fmla="*/ 0 h 3240000"/>
              <a:gd name="connsiteX1" fmla="*/ 4860000 w 4860000"/>
              <a:gd name="connsiteY1" fmla="*/ 0 h 3240000"/>
              <a:gd name="connsiteX2" fmla="*/ 4605599 w 4860000"/>
              <a:gd name="connsiteY2" fmla="*/ 576599 h 3240000"/>
              <a:gd name="connsiteX3" fmla="*/ 4860000 w 4860000"/>
              <a:gd name="connsiteY3" fmla="*/ 3240000 h 3240000"/>
              <a:gd name="connsiteX4" fmla="*/ 0 w 4860000"/>
              <a:gd name="connsiteY4" fmla="*/ 3240000 h 3240000"/>
              <a:gd name="connsiteX5" fmla="*/ 0 w 4860000"/>
              <a:gd name="connsiteY5" fmla="*/ 0 h 3240000"/>
              <a:gd name="connsiteX0" fmla="*/ 0 w 4883895"/>
              <a:gd name="connsiteY0" fmla="*/ 0 h 3240000"/>
              <a:gd name="connsiteX1" fmla="*/ 4860000 w 4883895"/>
              <a:gd name="connsiteY1" fmla="*/ 0 h 3240000"/>
              <a:gd name="connsiteX2" fmla="*/ 4883895 w 4883895"/>
              <a:gd name="connsiteY2" fmla="*/ 520940 h 3240000"/>
              <a:gd name="connsiteX3" fmla="*/ 4860000 w 4883895"/>
              <a:gd name="connsiteY3" fmla="*/ 3240000 h 3240000"/>
              <a:gd name="connsiteX4" fmla="*/ 0 w 4883895"/>
              <a:gd name="connsiteY4" fmla="*/ 3240000 h 3240000"/>
              <a:gd name="connsiteX5" fmla="*/ 0 w 4883895"/>
              <a:gd name="connsiteY5" fmla="*/ 0 h 3240000"/>
              <a:gd name="connsiteX0" fmla="*/ 0 w 4895821"/>
              <a:gd name="connsiteY0" fmla="*/ 0 h 3240000"/>
              <a:gd name="connsiteX1" fmla="*/ 4860000 w 4895821"/>
              <a:gd name="connsiteY1" fmla="*/ 0 h 3240000"/>
              <a:gd name="connsiteX2" fmla="*/ 4895821 w 4895821"/>
              <a:gd name="connsiteY2" fmla="*/ 520940 h 3240000"/>
              <a:gd name="connsiteX3" fmla="*/ 4860000 w 4895821"/>
              <a:gd name="connsiteY3" fmla="*/ 3240000 h 3240000"/>
              <a:gd name="connsiteX4" fmla="*/ 0 w 4895821"/>
              <a:gd name="connsiteY4" fmla="*/ 3240000 h 3240000"/>
              <a:gd name="connsiteX5" fmla="*/ 0 w 4895821"/>
              <a:gd name="connsiteY5" fmla="*/ 0 h 3240000"/>
              <a:gd name="connsiteX0" fmla="*/ 0 w 4871968"/>
              <a:gd name="connsiteY0" fmla="*/ 0 h 3240000"/>
              <a:gd name="connsiteX1" fmla="*/ 4860000 w 4871968"/>
              <a:gd name="connsiteY1" fmla="*/ 0 h 3240000"/>
              <a:gd name="connsiteX2" fmla="*/ 4871968 w 4871968"/>
              <a:gd name="connsiteY2" fmla="*/ 524916 h 3240000"/>
              <a:gd name="connsiteX3" fmla="*/ 4860000 w 4871968"/>
              <a:gd name="connsiteY3" fmla="*/ 3240000 h 3240000"/>
              <a:gd name="connsiteX4" fmla="*/ 0 w 4871968"/>
              <a:gd name="connsiteY4" fmla="*/ 3240000 h 3240000"/>
              <a:gd name="connsiteX5" fmla="*/ 0 w 4871968"/>
              <a:gd name="connsiteY5" fmla="*/ 0 h 3240000"/>
              <a:gd name="connsiteX0" fmla="*/ 0 w 4871968"/>
              <a:gd name="connsiteY0" fmla="*/ 3799 h 3243799"/>
              <a:gd name="connsiteX1" fmla="*/ 4860000 w 4871968"/>
              <a:gd name="connsiteY1" fmla="*/ 3799 h 3243799"/>
              <a:gd name="connsiteX2" fmla="*/ 4858248 w 4871968"/>
              <a:gd name="connsiteY2" fmla="*/ 0 h 3243799"/>
              <a:gd name="connsiteX3" fmla="*/ 4871968 w 4871968"/>
              <a:gd name="connsiteY3" fmla="*/ 528715 h 3243799"/>
              <a:gd name="connsiteX4" fmla="*/ 4860000 w 4871968"/>
              <a:gd name="connsiteY4" fmla="*/ 3243799 h 3243799"/>
              <a:gd name="connsiteX5" fmla="*/ 0 w 4871968"/>
              <a:gd name="connsiteY5" fmla="*/ 3243799 h 3243799"/>
              <a:gd name="connsiteX6" fmla="*/ 0 w 4871968"/>
              <a:gd name="connsiteY6" fmla="*/ 3799 h 3243799"/>
              <a:gd name="connsiteX0" fmla="*/ 0 w 4871968"/>
              <a:gd name="connsiteY0" fmla="*/ 0 h 3240000"/>
              <a:gd name="connsiteX1" fmla="*/ 4860000 w 4871968"/>
              <a:gd name="connsiteY1" fmla="*/ 0 h 3240000"/>
              <a:gd name="connsiteX2" fmla="*/ 4627660 w 4871968"/>
              <a:gd name="connsiteY2" fmla="*/ 103544 h 3240000"/>
              <a:gd name="connsiteX3" fmla="*/ 4871968 w 4871968"/>
              <a:gd name="connsiteY3" fmla="*/ 524916 h 3240000"/>
              <a:gd name="connsiteX4" fmla="*/ 4860000 w 4871968"/>
              <a:gd name="connsiteY4" fmla="*/ 3240000 h 3240000"/>
              <a:gd name="connsiteX5" fmla="*/ 0 w 4871968"/>
              <a:gd name="connsiteY5" fmla="*/ 3240000 h 3240000"/>
              <a:gd name="connsiteX6" fmla="*/ 0 w 4871968"/>
              <a:gd name="connsiteY6" fmla="*/ 0 h 3240000"/>
              <a:gd name="connsiteX0" fmla="*/ 0 w 4871968"/>
              <a:gd name="connsiteY0" fmla="*/ 3975 h 3243975"/>
              <a:gd name="connsiteX1" fmla="*/ 4335214 w 4871968"/>
              <a:gd name="connsiteY1" fmla="*/ 0 h 3243975"/>
              <a:gd name="connsiteX2" fmla="*/ 4627660 w 4871968"/>
              <a:gd name="connsiteY2" fmla="*/ 107519 h 3243975"/>
              <a:gd name="connsiteX3" fmla="*/ 4871968 w 4871968"/>
              <a:gd name="connsiteY3" fmla="*/ 528891 h 3243975"/>
              <a:gd name="connsiteX4" fmla="*/ 4860000 w 4871968"/>
              <a:gd name="connsiteY4" fmla="*/ 3243975 h 3243975"/>
              <a:gd name="connsiteX5" fmla="*/ 0 w 4871968"/>
              <a:gd name="connsiteY5" fmla="*/ 3243975 h 3243975"/>
              <a:gd name="connsiteX6" fmla="*/ 0 w 4871968"/>
              <a:gd name="connsiteY6" fmla="*/ 3975 h 3243975"/>
              <a:gd name="connsiteX0" fmla="*/ 0 w 4871968"/>
              <a:gd name="connsiteY0" fmla="*/ 3975 h 3243975"/>
              <a:gd name="connsiteX1" fmla="*/ 4335214 w 4871968"/>
              <a:gd name="connsiteY1" fmla="*/ 0 h 3243975"/>
              <a:gd name="connsiteX2" fmla="*/ 4325511 w 4871968"/>
              <a:gd name="connsiteY2" fmla="*/ 540865 h 3243975"/>
              <a:gd name="connsiteX3" fmla="*/ 4871968 w 4871968"/>
              <a:gd name="connsiteY3" fmla="*/ 528891 h 3243975"/>
              <a:gd name="connsiteX4" fmla="*/ 4860000 w 4871968"/>
              <a:gd name="connsiteY4" fmla="*/ 3243975 h 3243975"/>
              <a:gd name="connsiteX5" fmla="*/ 0 w 4871968"/>
              <a:gd name="connsiteY5" fmla="*/ 3243975 h 3243975"/>
              <a:gd name="connsiteX6" fmla="*/ 0 w 4871968"/>
              <a:gd name="connsiteY6" fmla="*/ 3975 h 3243975"/>
              <a:gd name="connsiteX0" fmla="*/ 0 w 4871968"/>
              <a:gd name="connsiteY0" fmla="*/ 0 h 3240000"/>
              <a:gd name="connsiteX1" fmla="*/ 4331238 w 4871968"/>
              <a:gd name="connsiteY1" fmla="*/ 1 h 3240000"/>
              <a:gd name="connsiteX2" fmla="*/ 4325511 w 4871968"/>
              <a:gd name="connsiteY2" fmla="*/ 536890 h 3240000"/>
              <a:gd name="connsiteX3" fmla="*/ 4871968 w 4871968"/>
              <a:gd name="connsiteY3" fmla="*/ 524916 h 3240000"/>
              <a:gd name="connsiteX4" fmla="*/ 4860000 w 4871968"/>
              <a:gd name="connsiteY4" fmla="*/ 3240000 h 3240000"/>
              <a:gd name="connsiteX5" fmla="*/ 0 w 4871968"/>
              <a:gd name="connsiteY5" fmla="*/ 3240000 h 3240000"/>
              <a:gd name="connsiteX6" fmla="*/ 0 w 4871968"/>
              <a:gd name="connsiteY6" fmla="*/ 0 h 3240000"/>
              <a:gd name="connsiteX0" fmla="*/ 0 w 4867992"/>
              <a:gd name="connsiteY0" fmla="*/ 0 h 3240000"/>
              <a:gd name="connsiteX1" fmla="*/ 4331238 w 4867992"/>
              <a:gd name="connsiteY1" fmla="*/ 1 h 3240000"/>
              <a:gd name="connsiteX2" fmla="*/ 4325511 w 4867992"/>
              <a:gd name="connsiteY2" fmla="*/ 536890 h 3240000"/>
              <a:gd name="connsiteX3" fmla="*/ 4867992 w 4867992"/>
              <a:gd name="connsiteY3" fmla="*/ 532867 h 3240000"/>
              <a:gd name="connsiteX4" fmla="*/ 4860000 w 4867992"/>
              <a:gd name="connsiteY4" fmla="*/ 3240000 h 3240000"/>
              <a:gd name="connsiteX5" fmla="*/ 0 w 4867992"/>
              <a:gd name="connsiteY5" fmla="*/ 3240000 h 3240000"/>
              <a:gd name="connsiteX6" fmla="*/ 0 w 4867992"/>
              <a:gd name="connsiteY6" fmla="*/ 0 h 3240000"/>
              <a:gd name="connsiteX0" fmla="*/ 0 w 4867992"/>
              <a:gd name="connsiteY0" fmla="*/ 0 h 3240000"/>
              <a:gd name="connsiteX1" fmla="*/ 4331238 w 4867992"/>
              <a:gd name="connsiteY1" fmla="*/ 1 h 3240000"/>
              <a:gd name="connsiteX2" fmla="*/ 4333462 w 4867992"/>
              <a:gd name="connsiteY2" fmla="*/ 540866 h 3240000"/>
              <a:gd name="connsiteX3" fmla="*/ 4867992 w 4867992"/>
              <a:gd name="connsiteY3" fmla="*/ 532867 h 3240000"/>
              <a:gd name="connsiteX4" fmla="*/ 4860000 w 4867992"/>
              <a:gd name="connsiteY4" fmla="*/ 3240000 h 3240000"/>
              <a:gd name="connsiteX5" fmla="*/ 0 w 4867992"/>
              <a:gd name="connsiteY5" fmla="*/ 3240000 h 3240000"/>
              <a:gd name="connsiteX6" fmla="*/ 0 w 4867992"/>
              <a:gd name="connsiteY6" fmla="*/ 0 h 3240000"/>
              <a:gd name="connsiteX0" fmla="*/ 0 w 4867992"/>
              <a:gd name="connsiteY0" fmla="*/ 0 h 3240000"/>
              <a:gd name="connsiteX1" fmla="*/ 4331238 w 4867992"/>
              <a:gd name="connsiteY1" fmla="*/ 1 h 3240000"/>
              <a:gd name="connsiteX2" fmla="*/ 4333462 w 4867992"/>
              <a:gd name="connsiteY2" fmla="*/ 532914 h 3240000"/>
              <a:gd name="connsiteX3" fmla="*/ 4867992 w 4867992"/>
              <a:gd name="connsiteY3" fmla="*/ 532867 h 3240000"/>
              <a:gd name="connsiteX4" fmla="*/ 4860000 w 4867992"/>
              <a:gd name="connsiteY4" fmla="*/ 3240000 h 3240000"/>
              <a:gd name="connsiteX5" fmla="*/ 0 w 4867992"/>
              <a:gd name="connsiteY5" fmla="*/ 3240000 h 3240000"/>
              <a:gd name="connsiteX6" fmla="*/ 0 w 4867992"/>
              <a:gd name="connsiteY6" fmla="*/ 0 h 3240000"/>
              <a:gd name="connsiteX0" fmla="*/ 0 w 4860829"/>
              <a:gd name="connsiteY0" fmla="*/ 0 h 3240000"/>
              <a:gd name="connsiteX1" fmla="*/ 4331238 w 4860829"/>
              <a:gd name="connsiteY1" fmla="*/ 1 h 3240000"/>
              <a:gd name="connsiteX2" fmla="*/ 4333462 w 4860829"/>
              <a:gd name="connsiteY2" fmla="*/ 532914 h 3240000"/>
              <a:gd name="connsiteX3" fmla="*/ 4856065 w 4860829"/>
              <a:gd name="connsiteY3" fmla="*/ 536843 h 3240000"/>
              <a:gd name="connsiteX4" fmla="*/ 4860000 w 4860829"/>
              <a:gd name="connsiteY4" fmla="*/ 3240000 h 3240000"/>
              <a:gd name="connsiteX5" fmla="*/ 0 w 4860829"/>
              <a:gd name="connsiteY5" fmla="*/ 3240000 h 3240000"/>
              <a:gd name="connsiteX6" fmla="*/ 0 w 4860829"/>
              <a:gd name="connsiteY6" fmla="*/ 0 h 3240000"/>
              <a:gd name="connsiteX0" fmla="*/ 0 w 4861156"/>
              <a:gd name="connsiteY0" fmla="*/ 0 h 3240000"/>
              <a:gd name="connsiteX1" fmla="*/ 4331238 w 4861156"/>
              <a:gd name="connsiteY1" fmla="*/ 1 h 3240000"/>
              <a:gd name="connsiteX2" fmla="*/ 4333462 w 4861156"/>
              <a:gd name="connsiteY2" fmla="*/ 532914 h 3240000"/>
              <a:gd name="connsiteX3" fmla="*/ 4860041 w 4861156"/>
              <a:gd name="connsiteY3" fmla="*/ 536843 h 3240000"/>
              <a:gd name="connsiteX4" fmla="*/ 4860000 w 4861156"/>
              <a:gd name="connsiteY4" fmla="*/ 3240000 h 3240000"/>
              <a:gd name="connsiteX5" fmla="*/ 0 w 4861156"/>
              <a:gd name="connsiteY5" fmla="*/ 3240000 h 3240000"/>
              <a:gd name="connsiteX6" fmla="*/ 0 w 4861156"/>
              <a:gd name="connsiteY6" fmla="*/ 0 h 3240000"/>
              <a:gd name="connsiteX0" fmla="*/ 0 w 4861156"/>
              <a:gd name="connsiteY0" fmla="*/ 0 h 3240000"/>
              <a:gd name="connsiteX1" fmla="*/ 4331238 w 4861156"/>
              <a:gd name="connsiteY1" fmla="*/ 1 h 3240000"/>
              <a:gd name="connsiteX2" fmla="*/ 4333462 w 4861156"/>
              <a:gd name="connsiteY2" fmla="*/ 532914 h 3240000"/>
              <a:gd name="connsiteX3" fmla="*/ 4860041 w 4861156"/>
              <a:gd name="connsiteY3" fmla="*/ 532868 h 3240000"/>
              <a:gd name="connsiteX4" fmla="*/ 4860000 w 4861156"/>
              <a:gd name="connsiteY4" fmla="*/ 3240000 h 3240000"/>
              <a:gd name="connsiteX5" fmla="*/ 0 w 4861156"/>
              <a:gd name="connsiteY5" fmla="*/ 3240000 h 3240000"/>
              <a:gd name="connsiteX6" fmla="*/ 0 w 4861156"/>
              <a:gd name="connsiteY6" fmla="*/ 0 h 3240000"/>
              <a:gd name="connsiteX0" fmla="*/ 0 w 4861156"/>
              <a:gd name="connsiteY0" fmla="*/ 0 h 3240000"/>
              <a:gd name="connsiteX1" fmla="*/ 4331238 w 4861156"/>
              <a:gd name="connsiteY1" fmla="*/ 1 h 3240000"/>
              <a:gd name="connsiteX2" fmla="*/ 4333462 w 4861156"/>
              <a:gd name="connsiteY2" fmla="*/ 532914 h 3240000"/>
              <a:gd name="connsiteX3" fmla="*/ 4860041 w 4861156"/>
              <a:gd name="connsiteY3" fmla="*/ 532868 h 3240000"/>
              <a:gd name="connsiteX4" fmla="*/ 4860000 w 4861156"/>
              <a:gd name="connsiteY4" fmla="*/ 3240000 h 3240000"/>
              <a:gd name="connsiteX5" fmla="*/ 0 w 4861156"/>
              <a:gd name="connsiteY5" fmla="*/ 3240000 h 3240000"/>
              <a:gd name="connsiteX6" fmla="*/ 0 w 4861156"/>
              <a:gd name="connsiteY6" fmla="*/ 0 h 3240000"/>
              <a:gd name="connsiteX0" fmla="*/ 0 w 4861156"/>
              <a:gd name="connsiteY0" fmla="*/ 0 h 3240000"/>
              <a:gd name="connsiteX1" fmla="*/ 4335214 w 4861156"/>
              <a:gd name="connsiteY1" fmla="*/ 1 h 3240000"/>
              <a:gd name="connsiteX2" fmla="*/ 4333462 w 4861156"/>
              <a:gd name="connsiteY2" fmla="*/ 532914 h 3240000"/>
              <a:gd name="connsiteX3" fmla="*/ 4860041 w 4861156"/>
              <a:gd name="connsiteY3" fmla="*/ 532868 h 3240000"/>
              <a:gd name="connsiteX4" fmla="*/ 4860000 w 4861156"/>
              <a:gd name="connsiteY4" fmla="*/ 3240000 h 3240000"/>
              <a:gd name="connsiteX5" fmla="*/ 0 w 4861156"/>
              <a:gd name="connsiteY5" fmla="*/ 3240000 h 3240000"/>
              <a:gd name="connsiteX6" fmla="*/ 0 w 4861156"/>
              <a:gd name="connsiteY6"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1156" h="3240000">
                <a:moveTo>
                  <a:pt x="0" y="0"/>
                </a:moveTo>
                <a:lnTo>
                  <a:pt x="4335214" y="1"/>
                </a:lnTo>
                <a:cubicBezTo>
                  <a:pt x="4335955" y="180289"/>
                  <a:pt x="4332721" y="352626"/>
                  <a:pt x="4333462" y="532914"/>
                </a:cubicBezTo>
                <a:lnTo>
                  <a:pt x="4860041" y="532868"/>
                </a:lnTo>
                <a:cubicBezTo>
                  <a:pt x="4856052" y="1437896"/>
                  <a:pt x="4863989" y="2334972"/>
                  <a:pt x="4860000" y="3240000"/>
                </a:cubicBezTo>
                <a:lnTo>
                  <a:pt x="0" y="3240000"/>
                </a:lnTo>
                <a:lnTo>
                  <a:pt x="0" y="0"/>
                </a:lnTo>
                <a:close/>
              </a:path>
            </a:pathLst>
          </a:custGeom>
          <a:solidFill>
            <a:srgbClr val="003366"/>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pic>
        <p:nvPicPr>
          <p:cNvPr id="12" name="Grafik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4999" y="3653513"/>
            <a:ext cx="828000" cy="828000"/>
          </a:xfrm>
          <a:prstGeom prst="rect">
            <a:avLst/>
          </a:prstGeom>
          <a:solidFill>
            <a:schemeClr val="bg1"/>
          </a:solidFill>
          <a:ln w="3175">
            <a:solidFill>
              <a:srgbClr val="555555"/>
            </a:solidFill>
          </a:ln>
        </p:spPr>
      </p:pic>
      <p:sp>
        <p:nvSpPr>
          <p:cNvPr id="2" name="Text Box 3"/>
          <p:cNvSpPr txBox="1">
            <a:spLocks noChangeArrowheads="1"/>
          </p:cNvSpPr>
          <p:nvPr/>
        </p:nvSpPr>
        <p:spPr bwMode="auto">
          <a:xfrm>
            <a:off x="1079500" y="4462597"/>
            <a:ext cx="3776467" cy="73866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TheSans B5 Plain" pitchFamily="34" charset="0"/>
                <a:cs typeface="Arial" charset="0"/>
              </a:defRPr>
            </a:lvl1pPr>
            <a:lvl2pPr marL="742950" indent="-285750" eaLnBrk="0" hangingPunct="0">
              <a:defRPr sz="1600">
                <a:solidFill>
                  <a:schemeClr val="tx1"/>
                </a:solidFill>
                <a:latin typeface="TheSans B5 Plain" pitchFamily="34" charset="0"/>
                <a:cs typeface="Arial" charset="0"/>
              </a:defRPr>
            </a:lvl2pPr>
            <a:lvl3pPr marL="1143000" indent="-228600" eaLnBrk="0" hangingPunct="0">
              <a:defRPr sz="1600">
                <a:solidFill>
                  <a:schemeClr val="tx1"/>
                </a:solidFill>
                <a:latin typeface="TheSans B5 Plain" pitchFamily="34" charset="0"/>
                <a:cs typeface="Arial" charset="0"/>
              </a:defRPr>
            </a:lvl3pPr>
            <a:lvl4pPr marL="1600200" indent="-228600" eaLnBrk="0" hangingPunct="0">
              <a:defRPr sz="1600">
                <a:solidFill>
                  <a:schemeClr val="tx1"/>
                </a:solidFill>
                <a:latin typeface="TheSans B5 Plain" pitchFamily="34" charset="0"/>
                <a:cs typeface="Arial" charset="0"/>
              </a:defRPr>
            </a:lvl4pPr>
            <a:lvl5pPr marL="2057400" indent="-228600" eaLnBrk="0" hangingPunct="0">
              <a:defRPr sz="1600">
                <a:solidFill>
                  <a:schemeClr val="tx1"/>
                </a:solidFill>
                <a:latin typeface="TheSans B5 Plain" pitchFamily="34" charset="0"/>
                <a:cs typeface="Arial" charset="0"/>
              </a:defRPr>
            </a:lvl5pPr>
            <a:lvl6pPr marL="2514600" indent="-228600" eaLnBrk="0" fontAlgn="base" hangingPunct="0">
              <a:spcBef>
                <a:spcPct val="0"/>
              </a:spcBef>
              <a:spcAft>
                <a:spcPct val="0"/>
              </a:spcAft>
              <a:defRPr sz="1600">
                <a:solidFill>
                  <a:schemeClr val="tx1"/>
                </a:solidFill>
                <a:latin typeface="TheSans B5 Plain" pitchFamily="34" charset="0"/>
                <a:cs typeface="Arial" charset="0"/>
              </a:defRPr>
            </a:lvl6pPr>
            <a:lvl7pPr marL="2971800" indent="-228600" eaLnBrk="0" fontAlgn="base" hangingPunct="0">
              <a:spcBef>
                <a:spcPct val="0"/>
              </a:spcBef>
              <a:spcAft>
                <a:spcPct val="0"/>
              </a:spcAft>
              <a:defRPr sz="1600">
                <a:solidFill>
                  <a:schemeClr val="tx1"/>
                </a:solidFill>
                <a:latin typeface="TheSans B5 Plain" pitchFamily="34" charset="0"/>
                <a:cs typeface="Arial" charset="0"/>
              </a:defRPr>
            </a:lvl7pPr>
            <a:lvl8pPr marL="3429000" indent="-228600" eaLnBrk="0" fontAlgn="base" hangingPunct="0">
              <a:spcBef>
                <a:spcPct val="0"/>
              </a:spcBef>
              <a:spcAft>
                <a:spcPct val="0"/>
              </a:spcAft>
              <a:defRPr sz="1600">
                <a:solidFill>
                  <a:schemeClr val="tx1"/>
                </a:solidFill>
                <a:latin typeface="TheSans B5 Plain" pitchFamily="34" charset="0"/>
                <a:cs typeface="Arial" charset="0"/>
              </a:defRPr>
            </a:lvl8pPr>
            <a:lvl9pPr marL="3886200" indent="-228600" eaLnBrk="0" fontAlgn="base" hangingPunct="0">
              <a:spcBef>
                <a:spcPct val="0"/>
              </a:spcBef>
              <a:spcAft>
                <a:spcPct val="0"/>
              </a:spcAft>
              <a:defRPr sz="1600">
                <a:solidFill>
                  <a:schemeClr val="tx1"/>
                </a:solidFill>
                <a:latin typeface="TheSans B5 Plain" pitchFamily="34" charset="0"/>
                <a:cs typeface="Arial" charset="0"/>
              </a:defRPr>
            </a:lvl9pPr>
          </a:lstStyle>
          <a:p>
            <a:pPr eaLnBrk="1" hangingPunct="1">
              <a:defRPr/>
            </a:pPr>
            <a:r>
              <a:rPr lang="en-GB" sz="3200" b="1" dirty="0">
                <a:solidFill>
                  <a:schemeClr val="bg1"/>
                </a:solidFill>
                <a:latin typeface="Calibri" panose="020F0502020204030204" pitchFamily="34" charset="0"/>
                <a:cs typeface="Arial" pitchFamily="34" charset="0"/>
              </a:rPr>
              <a:t>Applied Power BI</a:t>
            </a:r>
          </a:p>
          <a:p>
            <a:pPr eaLnBrk="1" hangingPunct="1">
              <a:defRPr/>
            </a:pPr>
            <a:r>
              <a:rPr lang="en-GB" dirty="0">
                <a:solidFill>
                  <a:schemeClr val="bg1"/>
                </a:solidFill>
                <a:latin typeface="Calibri" panose="020F0502020204030204" pitchFamily="34" charset="0"/>
                <a:cs typeface="Arial" pitchFamily="34" charset="0"/>
              </a:rPr>
              <a:t>KRONES internal training</a:t>
            </a:r>
          </a:p>
        </p:txBody>
      </p:sp>
      <p:sp>
        <p:nvSpPr>
          <p:cNvPr id="3" name="Rectangle 8"/>
          <p:cNvSpPr>
            <a:spLocks noChangeArrowheads="1"/>
          </p:cNvSpPr>
          <p:nvPr/>
        </p:nvSpPr>
        <p:spPr bwMode="auto">
          <a:xfrm>
            <a:off x="1075801" y="7567595"/>
            <a:ext cx="2819400" cy="32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pPr>
              <a:spcBef>
                <a:spcPts val="100"/>
              </a:spcBef>
              <a:buClr>
                <a:srgbClr val="003366"/>
              </a:buClr>
              <a:buFont typeface="Wingdings" pitchFamily="2" charset="2"/>
              <a:buNone/>
              <a:tabLst>
                <a:tab pos="952500" algn="l"/>
              </a:tabLst>
            </a:pPr>
            <a:r>
              <a:rPr lang="en-GB" sz="1000" dirty="0">
                <a:latin typeface="Calibri" panose="020F0502020204030204" pitchFamily="34" charset="0"/>
              </a:rPr>
              <a:t>Created by</a:t>
            </a:r>
            <a:r>
              <a:rPr lang="en-GB" sz="1000" dirty="0">
                <a:latin typeface="Calibri" panose="020F0502020204030204" pitchFamily="34" charset="0"/>
                <a:cs typeface="Arial" pitchFamily="34" charset="0"/>
              </a:rPr>
              <a:t>: 	IM LAB, Digital Work</a:t>
            </a:r>
          </a:p>
          <a:p>
            <a:pPr>
              <a:spcBef>
                <a:spcPts val="100"/>
              </a:spcBef>
              <a:buClr>
                <a:srgbClr val="003366"/>
              </a:buClr>
              <a:buFont typeface="Wingdings" pitchFamily="2" charset="2"/>
              <a:buNone/>
              <a:tabLst>
                <a:tab pos="952500" algn="l"/>
              </a:tabLst>
            </a:pPr>
            <a:r>
              <a:rPr lang="en-GB" sz="1000" dirty="0">
                <a:latin typeface="Calibri" panose="020F0502020204030204" pitchFamily="34" charset="0"/>
                <a:cs typeface="Arial" pitchFamily="34" charset="0"/>
              </a:rPr>
              <a:t>Date: 	14.02.2019</a:t>
            </a:r>
          </a:p>
        </p:txBody>
      </p:sp>
      <p:pic>
        <p:nvPicPr>
          <p:cNvPr id="11" name="Grafik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56116" y="7461075"/>
            <a:ext cx="1785230" cy="548832"/>
          </a:xfrm>
          <a:prstGeom prst="rect">
            <a:avLst/>
          </a:prstGeom>
        </p:spPr>
      </p:pic>
      <p:sp>
        <p:nvSpPr>
          <p:cNvPr id="9" name="Rectangle 23"/>
          <p:cNvSpPr>
            <a:spLocks noChangeArrowheads="1"/>
          </p:cNvSpPr>
          <p:nvPr/>
        </p:nvSpPr>
        <p:spPr bwMode="auto">
          <a:xfrm>
            <a:off x="13072444" y="-490"/>
            <a:ext cx="1332335" cy="522113"/>
          </a:xfrm>
          <a:prstGeom prst="rect">
            <a:avLst/>
          </a:prstGeom>
          <a:solidFill>
            <a:srgbClr val="00987A"/>
          </a:solidFill>
          <a:ln>
            <a:noFill/>
          </a:ln>
          <a:effectLst/>
        </p:spPr>
        <p:txBody>
          <a:bodyPr wrap="none" anchor="ctr"/>
          <a:lstStyle>
            <a:defPPr>
              <a:defRPr lang="en-US"/>
            </a:defPPr>
            <a:lvl1pPr algn="l" rtl="0" fontAlgn="base">
              <a:spcBef>
                <a:spcPct val="0"/>
              </a:spcBef>
              <a:spcAft>
                <a:spcPct val="0"/>
              </a:spcAft>
              <a:defRPr sz="2200" kern="1200">
                <a:solidFill>
                  <a:schemeClr val="tx1"/>
                </a:solidFill>
                <a:latin typeface="TheSans B5 Plain" pitchFamily="34" charset="0"/>
                <a:ea typeface="+mn-ea"/>
                <a:cs typeface="+mn-cs"/>
              </a:defRPr>
            </a:lvl1pPr>
            <a:lvl2pPr marL="457200" algn="l" rtl="0" fontAlgn="base">
              <a:spcBef>
                <a:spcPct val="0"/>
              </a:spcBef>
              <a:spcAft>
                <a:spcPct val="0"/>
              </a:spcAft>
              <a:defRPr sz="2200" kern="1200">
                <a:solidFill>
                  <a:schemeClr val="tx1"/>
                </a:solidFill>
                <a:latin typeface="TheSans B5 Plain" pitchFamily="34" charset="0"/>
                <a:ea typeface="+mn-ea"/>
                <a:cs typeface="+mn-cs"/>
              </a:defRPr>
            </a:lvl2pPr>
            <a:lvl3pPr marL="914400" algn="l" rtl="0" fontAlgn="base">
              <a:spcBef>
                <a:spcPct val="0"/>
              </a:spcBef>
              <a:spcAft>
                <a:spcPct val="0"/>
              </a:spcAft>
              <a:defRPr sz="2200" kern="1200">
                <a:solidFill>
                  <a:schemeClr val="tx1"/>
                </a:solidFill>
                <a:latin typeface="TheSans B5 Plain" pitchFamily="34" charset="0"/>
                <a:ea typeface="+mn-ea"/>
                <a:cs typeface="+mn-cs"/>
              </a:defRPr>
            </a:lvl3pPr>
            <a:lvl4pPr marL="1371600" algn="l" rtl="0" fontAlgn="base">
              <a:spcBef>
                <a:spcPct val="0"/>
              </a:spcBef>
              <a:spcAft>
                <a:spcPct val="0"/>
              </a:spcAft>
              <a:defRPr sz="2200" kern="1200">
                <a:solidFill>
                  <a:schemeClr val="tx1"/>
                </a:solidFill>
                <a:latin typeface="TheSans B5 Plain" pitchFamily="34" charset="0"/>
                <a:ea typeface="+mn-ea"/>
                <a:cs typeface="+mn-cs"/>
              </a:defRPr>
            </a:lvl4pPr>
            <a:lvl5pPr marL="1828800" algn="l" rtl="0" fontAlgn="base">
              <a:spcBef>
                <a:spcPct val="0"/>
              </a:spcBef>
              <a:spcAft>
                <a:spcPct val="0"/>
              </a:spcAft>
              <a:defRPr sz="2200" kern="1200">
                <a:solidFill>
                  <a:schemeClr val="tx1"/>
                </a:solidFill>
                <a:latin typeface="TheSans B5 Plain" pitchFamily="34" charset="0"/>
                <a:ea typeface="+mn-ea"/>
                <a:cs typeface="+mn-cs"/>
              </a:defRPr>
            </a:lvl5pPr>
            <a:lvl6pPr marL="2286000" algn="l" defTabSz="914400" rtl="0" eaLnBrk="1" latinLnBrk="0" hangingPunct="1">
              <a:defRPr sz="2200" kern="1200">
                <a:solidFill>
                  <a:schemeClr val="tx1"/>
                </a:solidFill>
                <a:latin typeface="TheSans B5 Plain" pitchFamily="34" charset="0"/>
                <a:ea typeface="+mn-ea"/>
                <a:cs typeface="+mn-cs"/>
              </a:defRPr>
            </a:lvl6pPr>
            <a:lvl7pPr marL="2743200" algn="l" defTabSz="914400" rtl="0" eaLnBrk="1" latinLnBrk="0" hangingPunct="1">
              <a:defRPr sz="2200" kern="1200">
                <a:solidFill>
                  <a:schemeClr val="tx1"/>
                </a:solidFill>
                <a:latin typeface="TheSans B5 Plain" pitchFamily="34" charset="0"/>
                <a:ea typeface="+mn-ea"/>
                <a:cs typeface="+mn-cs"/>
              </a:defRPr>
            </a:lvl7pPr>
            <a:lvl8pPr marL="3200400" algn="l" defTabSz="914400" rtl="0" eaLnBrk="1" latinLnBrk="0" hangingPunct="1">
              <a:defRPr sz="2200" kern="1200">
                <a:solidFill>
                  <a:schemeClr val="tx1"/>
                </a:solidFill>
                <a:latin typeface="TheSans B5 Plain" pitchFamily="34" charset="0"/>
                <a:ea typeface="+mn-ea"/>
                <a:cs typeface="+mn-cs"/>
              </a:defRPr>
            </a:lvl8pPr>
            <a:lvl9pPr marL="3657600" algn="l" defTabSz="914400" rtl="0" eaLnBrk="1" latinLnBrk="0" hangingPunct="1">
              <a:defRPr sz="2200" kern="1200">
                <a:solidFill>
                  <a:schemeClr val="tx1"/>
                </a:solidFill>
                <a:latin typeface="TheSans B5 Plain" pitchFamily="34" charset="0"/>
                <a:ea typeface="+mn-ea"/>
                <a:cs typeface="+mn-cs"/>
              </a:defRPr>
            </a:lvl9pPr>
          </a:lstStyle>
          <a:p>
            <a:endParaRPr lang="de-DE">
              <a:latin typeface="Calibri" panose="020F0502020204030204" pitchFamily="34" charset="0"/>
            </a:endParaRPr>
          </a:p>
        </p:txBody>
      </p:sp>
      <p:sp>
        <p:nvSpPr>
          <p:cNvPr id="10" name="Text Box 22"/>
          <p:cNvSpPr txBox="1">
            <a:spLocks noChangeArrowheads="1"/>
          </p:cNvSpPr>
          <p:nvPr/>
        </p:nvSpPr>
        <p:spPr bwMode="auto">
          <a:xfrm>
            <a:off x="13072444" y="93761"/>
            <a:ext cx="13323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200" kern="1200">
                <a:solidFill>
                  <a:schemeClr val="tx1"/>
                </a:solidFill>
                <a:latin typeface="TheSans B5 Plain" pitchFamily="34" charset="0"/>
                <a:ea typeface="+mn-ea"/>
                <a:cs typeface="+mn-cs"/>
              </a:defRPr>
            </a:lvl1pPr>
            <a:lvl2pPr marL="457200" algn="l" rtl="0" fontAlgn="base">
              <a:spcBef>
                <a:spcPct val="0"/>
              </a:spcBef>
              <a:spcAft>
                <a:spcPct val="0"/>
              </a:spcAft>
              <a:defRPr sz="2200" kern="1200">
                <a:solidFill>
                  <a:schemeClr val="tx1"/>
                </a:solidFill>
                <a:latin typeface="TheSans B5 Plain" pitchFamily="34" charset="0"/>
                <a:ea typeface="+mn-ea"/>
                <a:cs typeface="+mn-cs"/>
              </a:defRPr>
            </a:lvl2pPr>
            <a:lvl3pPr marL="914400" algn="l" rtl="0" fontAlgn="base">
              <a:spcBef>
                <a:spcPct val="0"/>
              </a:spcBef>
              <a:spcAft>
                <a:spcPct val="0"/>
              </a:spcAft>
              <a:defRPr sz="2200" kern="1200">
                <a:solidFill>
                  <a:schemeClr val="tx1"/>
                </a:solidFill>
                <a:latin typeface="TheSans B5 Plain" pitchFamily="34" charset="0"/>
                <a:ea typeface="+mn-ea"/>
                <a:cs typeface="+mn-cs"/>
              </a:defRPr>
            </a:lvl3pPr>
            <a:lvl4pPr marL="1371600" algn="l" rtl="0" fontAlgn="base">
              <a:spcBef>
                <a:spcPct val="0"/>
              </a:spcBef>
              <a:spcAft>
                <a:spcPct val="0"/>
              </a:spcAft>
              <a:defRPr sz="2200" kern="1200">
                <a:solidFill>
                  <a:schemeClr val="tx1"/>
                </a:solidFill>
                <a:latin typeface="TheSans B5 Plain" pitchFamily="34" charset="0"/>
                <a:ea typeface="+mn-ea"/>
                <a:cs typeface="+mn-cs"/>
              </a:defRPr>
            </a:lvl4pPr>
            <a:lvl5pPr marL="1828800" algn="l" rtl="0" fontAlgn="base">
              <a:spcBef>
                <a:spcPct val="0"/>
              </a:spcBef>
              <a:spcAft>
                <a:spcPct val="0"/>
              </a:spcAft>
              <a:defRPr sz="2200" kern="1200">
                <a:solidFill>
                  <a:schemeClr val="tx1"/>
                </a:solidFill>
                <a:latin typeface="TheSans B5 Plain" pitchFamily="34" charset="0"/>
                <a:ea typeface="+mn-ea"/>
                <a:cs typeface="+mn-cs"/>
              </a:defRPr>
            </a:lvl5pPr>
            <a:lvl6pPr marL="2286000" algn="l" defTabSz="914400" rtl="0" eaLnBrk="1" latinLnBrk="0" hangingPunct="1">
              <a:defRPr sz="2200" kern="1200">
                <a:solidFill>
                  <a:schemeClr val="tx1"/>
                </a:solidFill>
                <a:latin typeface="TheSans B5 Plain" pitchFamily="34" charset="0"/>
                <a:ea typeface="+mn-ea"/>
                <a:cs typeface="+mn-cs"/>
              </a:defRPr>
            </a:lvl6pPr>
            <a:lvl7pPr marL="2743200" algn="l" defTabSz="914400" rtl="0" eaLnBrk="1" latinLnBrk="0" hangingPunct="1">
              <a:defRPr sz="2200" kern="1200">
                <a:solidFill>
                  <a:schemeClr val="tx1"/>
                </a:solidFill>
                <a:latin typeface="TheSans B5 Plain" pitchFamily="34" charset="0"/>
                <a:ea typeface="+mn-ea"/>
                <a:cs typeface="+mn-cs"/>
              </a:defRPr>
            </a:lvl7pPr>
            <a:lvl8pPr marL="3200400" algn="l" defTabSz="914400" rtl="0" eaLnBrk="1" latinLnBrk="0" hangingPunct="1">
              <a:defRPr sz="2200" kern="1200">
                <a:solidFill>
                  <a:schemeClr val="tx1"/>
                </a:solidFill>
                <a:latin typeface="TheSans B5 Plain" pitchFamily="34" charset="0"/>
                <a:ea typeface="+mn-ea"/>
                <a:cs typeface="+mn-cs"/>
              </a:defRPr>
            </a:lvl8pPr>
            <a:lvl9pPr marL="3657600" algn="l" defTabSz="914400" rtl="0" eaLnBrk="1" latinLnBrk="0" hangingPunct="1">
              <a:defRPr sz="2200" kern="1200">
                <a:solidFill>
                  <a:schemeClr val="tx1"/>
                </a:solidFill>
                <a:latin typeface="TheSans B5 Plain" pitchFamily="34" charset="0"/>
                <a:ea typeface="+mn-ea"/>
                <a:cs typeface="+mn-cs"/>
              </a:defRPr>
            </a:lvl9pPr>
          </a:lstStyle>
          <a:p>
            <a:pPr>
              <a:spcBef>
                <a:spcPct val="50000"/>
              </a:spcBef>
            </a:pPr>
            <a:r>
              <a:rPr lang="de-DE" sz="1600" dirty="0">
                <a:solidFill>
                  <a:schemeClr val="bg1"/>
                </a:solidFill>
                <a:latin typeface="Calibri" panose="020F0502020204030204" pitchFamily="34" charset="0"/>
              </a:rPr>
              <a:t>Internal</a:t>
            </a:r>
          </a:p>
        </p:txBody>
      </p:sp>
    </p:spTree>
    <p:extLst>
      <p:ext uri="{BB962C8B-B14F-4D97-AF65-F5344CB8AC3E}">
        <p14:creationId xmlns:p14="http://schemas.microsoft.com/office/powerpoint/2010/main" val="303721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0220" y="2286000"/>
            <a:ext cx="6336704" cy="5292898"/>
          </a:xfrm>
        </p:spPr>
        <p:txBody>
          <a:bodyPr/>
          <a:lstStyle/>
          <a:p>
            <a:pPr marL="0" indent="0">
              <a:spcBef>
                <a:spcPts val="0"/>
              </a:spcBef>
              <a:buNone/>
            </a:pPr>
            <a:r>
              <a:rPr lang="de-DE" sz="2400" dirty="0">
                <a:solidFill>
                  <a:schemeClr val="bg1">
                    <a:lumMod val="50000"/>
                  </a:schemeClr>
                </a:solidFill>
              </a:rPr>
              <a:t>Einführung</a:t>
            </a:r>
          </a:p>
          <a:p>
            <a:pPr marL="0" indent="0">
              <a:spcBef>
                <a:spcPts val="0"/>
              </a:spcBef>
              <a:buNone/>
            </a:pPr>
            <a:endParaRPr lang="de-DE" sz="2400" dirty="0">
              <a:solidFill>
                <a:schemeClr val="bg1">
                  <a:lumMod val="50000"/>
                </a:schemeClr>
              </a:solidFill>
            </a:endParaRPr>
          </a:p>
          <a:p>
            <a:pPr marL="0" indent="0">
              <a:spcBef>
                <a:spcPts val="0"/>
              </a:spcBef>
              <a:buNone/>
            </a:pPr>
            <a:r>
              <a:rPr lang="de-DE" sz="3200" dirty="0">
                <a:solidFill>
                  <a:schemeClr val="bg1">
                    <a:lumMod val="50000"/>
                  </a:schemeClr>
                </a:solidFill>
              </a:rPr>
              <a:t>Grundlagen</a:t>
            </a:r>
          </a:p>
          <a:p>
            <a:pPr marL="0" indent="0">
              <a:spcBef>
                <a:spcPts val="0"/>
              </a:spcBef>
              <a:buNone/>
            </a:pPr>
            <a:endParaRPr lang="de-DE" sz="3200" dirty="0">
              <a:solidFill>
                <a:schemeClr val="bg1">
                  <a:lumMod val="50000"/>
                </a:schemeClr>
              </a:solidFill>
            </a:endParaRPr>
          </a:p>
          <a:p>
            <a:pPr marL="0" indent="0">
              <a:spcBef>
                <a:spcPts val="0"/>
              </a:spcBef>
              <a:buNone/>
            </a:pPr>
            <a:r>
              <a:rPr lang="de-DE" sz="2400" dirty="0">
                <a:solidFill>
                  <a:schemeClr val="bg1">
                    <a:lumMod val="50000"/>
                  </a:schemeClr>
                </a:solidFill>
              </a:rPr>
              <a:t>Power BI Desktop</a:t>
            </a:r>
          </a:p>
          <a:p>
            <a:pPr marL="0" indent="0">
              <a:spcBef>
                <a:spcPts val="0"/>
              </a:spcBef>
              <a:buNone/>
            </a:pPr>
            <a:endParaRPr lang="de-DE" sz="2400" dirty="0">
              <a:solidFill>
                <a:schemeClr val="bg1">
                  <a:lumMod val="50000"/>
                </a:schemeClr>
              </a:solidFill>
            </a:endParaRPr>
          </a:p>
          <a:p>
            <a:pPr marL="0" indent="0">
              <a:spcBef>
                <a:spcPts val="0"/>
              </a:spcBef>
              <a:buNone/>
            </a:pPr>
            <a:r>
              <a:rPr lang="de-DE" sz="2400" dirty="0">
                <a:solidFill>
                  <a:schemeClr val="bg1">
                    <a:lumMod val="50000"/>
                  </a:schemeClr>
                </a:solidFill>
              </a:rPr>
              <a:t>Power BI Service</a:t>
            </a:r>
          </a:p>
          <a:p>
            <a:pPr marL="0" indent="0">
              <a:spcBef>
                <a:spcPts val="0"/>
              </a:spcBef>
              <a:buNone/>
            </a:pPr>
            <a:endParaRPr lang="de-DE" sz="2400" dirty="0">
              <a:solidFill>
                <a:schemeClr val="bg1">
                  <a:lumMod val="50000"/>
                </a:schemeClr>
              </a:solidFill>
            </a:endParaRPr>
          </a:p>
          <a:p>
            <a:pPr marL="0" indent="0">
              <a:spcBef>
                <a:spcPts val="0"/>
              </a:spcBef>
              <a:buNone/>
            </a:pPr>
            <a:r>
              <a:rPr lang="de-DE" sz="2400" dirty="0">
                <a:solidFill>
                  <a:schemeClr val="bg1">
                    <a:lumMod val="50000"/>
                  </a:schemeClr>
                </a:solidFill>
              </a:rPr>
              <a:t>Power BI Mobile App</a:t>
            </a:r>
          </a:p>
          <a:p>
            <a:pPr marL="0" indent="0">
              <a:spcBef>
                <a:spcPts val="0"/>
              </a:spcBef>
              <a:buNone/>
            </a:pPr>
            <a:endParaRPr lang="de-DE" sz="2400" dirty="0">
              <a:solidFill>
                <a:schemeClr val="bg1">
                  <a:lumMod val="50000"/>
                </a:schemeClr>
              </a:solidFill>
            </a:endParaRPr>
          </a:p>
          <a:p>
            <a:pPr marL="0" indent="0">
              <a:spcBef>
                <a:spcPts val="0"/>
              </a:spcBef>
              <a:buNone/>
            </a:pPr>
            <a:r>
              <a:rPr lang="de-DE" sz="2400" dirty="0">
                <a:solidFill>
                  <a:schemeClr val="bg1">
                    <a:lumMod val="50000"/>
                  </a:schemeClr>
                </a:solidFill>
              </a:rPr>
              <a:t>Zusammenfassung</a:t>
            </a:r>
          </a:p>
          <a:p>
            <a:pPr marL="0" indent="0">
              <a:spcBef>
                <a:spcPts val="0"/>
              </a:spcBef>
              <a:buNone/>
            </a:pPr>
            <a:endParaRPr lang="de-DE" sz="2400" dirty="0">
              <a:solidFill>
                <a:schemeClr val="bg1">
                  <a:lumMod val="50000"/>
                </a:schemeClr>
              </a:solidFill>
            </a:endParaRPr>
          </a:p>
          <a:p>
            <a:pPr marL="0" indent="0">
              <a:spcBef>
                <a:spcPts val="0"/>
              </a:spcBef>
              <a:buNone/>
            </a:pPr>
            <a:r>
              <a:rPr lang="de-DE" sz="2400" dirty="0">
                <a:solidFill>
                  <a:schemeClr val="bg1">
                    <a:lumMod val="50000"/>
                  </a:schemeClr>
                </a:solidFill>
              </a:rPr>
              <a:t>Bringen Sie Ihre eigenen Daten mit</a:t>
            </a:r>
          </a:p>
          <a:p>
            <a:pPr marL="0" indent="0">
              <a:lnSpc>
                <a:spcPct val="150000"/>
              </a:lnSpc>
              <a:spcBef>
                <a:spcPts val="0"/>
              </a:spcBef>
              <a:buNone/>
            </a:pPr>
            <a:endParaRPr lang="en-US" sz="2400" dirty="0">
              <a:solidFill>
                <a:schemeClr val="bg1">
                  <a:lumMod val="50000"/>
                </a:schemeClr>
              </a:solidFill>
            </a:endParaRPr>
          </a:p>
        </p:txBody>
      </p:sp>
      <p:sp>
        <p:nvSpPr>
          <p:cNvPr id="4" name="Date Placehold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sp>
        <p:nvSpPr>
          <p:cNvPr id="6" name="Inhaltsplatzhalter 2"/>
          <p:cNvSpPr txBox="1">
            <a:spLocks/>
          </p:cNvSpPr>
          <p:nvPr/>
        </p:nvSpPr>
        <p:spPr bwMode="auto">
          <a:xfrm>
            <a:off x="0" y="1349125"/>
            <a:ext cx="1440000" cy="540000"/>
          </a:xfrm>
          <a:prstGeom prst="rect">
            <a:avLst/>
          </a:prstGeom>
          <a:solidFill>
            <a:srgbClr val="003366"/>
          </a:solidFill>
          <a:ln>
            <a:noFill/>
          </a:ln>
          <a:effectLst/>
        </p:spPr>
        <p:txBody>
          <a:bodyPr vert="horz" wrap="square" lIns="128583" tIns="64291" rIns="128583" bIns="64291" numCol="1" anchor="ctr"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de-DE" sz="2000" b="1" kern="0" dirty="0">
                <a:solidFill>
                  <a:schemeClr val="bg1"/>
                </a:solidFill>
                <a:latin typeface="+mj-lt"/>
              </a:rPr>
              <a:t>Agenda</a:t>
            </a:r>
          </a:p>
        </p:txBody>
      </p:sp>
      <p:pic>
        <p:nvPicPr>
          <p:cNvPr id="10" name="Grafik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528711">
            <a:off x="6426704" y="-274504"/>
            <a:ext cx="7274603" cy="8246092"/>
          </a:xfrm>
          <a:prstGeom prst="rect">
            <a:avLst/>
          </a:prstGeom>
        </p:spPr>
      </p:pic>
    </p:spTree>
    <p:extLst>
      <p:ext uri="{BB962C8B-B14F-4D97-AF65-F5344CB8AC3E}">
        <p14:creationId xmlns:p14="http://schemas.microsoft.com/office/powerpoint/2010/main" val="903861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Was </a:t>
            </a:r>
            <a:r>
              <a:rPr lang="en-US" dirty="0" err="1"/>
              <a:t>ist</a:t>
            </a:r>
            <a:r>
              <a:rPr lang="en-US" dirty="0"/>
              <a:t> Power BI?</a:t>
            </a:r>
          </a:p>
        </p:txBody>
      </p:sp>
      <p:sp>
        <p:nvSpPr>
          <p:cNvPr id="4" name="Datumsplatzhalt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pic>
        <p:nvPicPr>
          <p:cNvPr id="5" name="Picture 4">
            <a:extLst>
              <a:ext uri="{FF2B5EF4-FFF2-40B4-BE49-F238E27FC236}">
                <a16:creationId xmlns:a16="http://schemas.microsoft.com/office/drawing/2014/main" id="{DFD68042-129E-4B57-AAA3-6E128C1A9D28}"/>
              </a:ext>
            </a:extLst>
          </p:cNvPr>
          <p:cNvPicPr>
            <a:picLocks noChangeAspect="1"/>
          </p:cNvPicPr>
          <p:nvPr/>
        </p:nvPicPr>
        <p:blipFill>
          <a:blip r:embed="rId3"/>
          <a:stretch>
            <a:fillRect/>
          </a:stretch>
        </p:blipFill>
        <p:spPr>
          <a:xfrm>
            <a:off x="1079500" y="1518352"/>
            <a:ext cx="5491621" cy="6276139"/>
          </a:xfrm>
          <a:prstGeom prst="rect">
            <a:avLst/>
          </a:prstGeom>
        </p:spPr>
      </p:pic>
      <p:pic>
        <p:nvPicPr>
          <p:cNvPr id="6" name="Picture 5">
            <a:extLst>
              <a:ext uri="{FF2B5EF4-FFF2-40B4-BE49-F238E27FC236}">
                <a16:creationId xmlns:a16="http://schemas.microsoft.com/office/drawing/2014/main" id="{0945BFF8-15A5-4631-A86C-898C07E3B794}"/>
              </a:ext>
            </a:extLst>
          </p:cNvPr>
          <p:cNvPicPr>
            <a:picLocks noChangeAspect="1"/>
          </p:cNvPicPr>
          <p:nvPr/>
        </p:nvPicPr>
        <p:blipFill>
          <a:blip r:embed="rId4"/>
          <a:stretch>
            <a:fillRect/>
          </a:stretch>
        </p:blipFill>
        <p:spPr>
          <a:xfrm>
            <a:off x="6768852" y="2598256"/>
            <a:ext cx="7330235" cy="4116330"/>
          </a:xfrm>
          <a:prstGeom prst="rect">
            <a:avLst/>
          </a:prstGeom>
        </p:spPr>
      </p:pic>
    </p:spTree>
    <p:extLst>
      <p:ext uri="{BB962C8B-B14F-4D97-AF65-F5344CB8AC3E}">
        <p14:creationId xmlns:p14="http://schemas.microsoft.com/office/powerpoint/2010/main" val="54759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B726F-057E-45FB-95A9-A765976FE594}"/>
              </a:ext>
            </a:extLst>
          </p:cNvPr>
          <p:cNvSpPr>
            <a:spLocks noGrp="1"/>
          </p:cNvSpPr>
          <p:nvPr>
            <p:ph type="title"/>
          </p:nvPr>
        </p:nvSpPr>
        <p:spPr>
          <a:xfrm>
            <a:off x="1224236" y="552248"/>
            <a:ext cx="3144838" cy="359822"/>
          </a:xfrm>
        </p:spPr>
        <p:txBody>
          <a:bodyPr/>
          <a:lstStyle/>
          <a:p>
            <a:r>
              <a:rPr lang="en-GB" dirty="0"/>
              <a:t>Was </a:t>
            </a:r>
            <a:r>
              <a:rPr lang="en-GB" dirty="0" err="1"/>
              <a:t>ist</a:t>
            </a:r>
            <a:r>
              <a:rPr lang="en-GB" dirty="0"/>
              <a:t> Power BI?</a:t>
            </a:r>
          </a:p>
        </p:txBody>
      </p:sp>
      <p:sp>
        <p:nvSpPr>
          <p:cNvPr id="5" name="Datumsplatzhalter 4">
            <a:extLst>
              <a:ext uri="{FF2B5EF4-FFF2-40B4-BE49-F238E27FC236}">
                <a16:creationId xmlns:a16="http://schemas.microsoft.com/office/drawing/2014/main" id="{B97FEA8E-2C6D-41B8-99DF-4335BAEACE11}"/>
              </a:ext>
            </a:extLst>
          </p:cNvPr>
          <p:cNvSpPr>
            <a:spLocks noGrp="1"/>
          </p:cNvSpPr>
          <p:nvPr>
            <p:ph type="dt" sz="half" idx="10"/>
          </p:nvPr>
        </p:nvSpPr>
        <p:spPr/>
        <p:txBody>
          <a:bodyPr/>
          <a:lstStyle/>
          <a:p>
            <a:pPr>
              <a:defRPr/>
            </a:pPr>
            <a:fld id="{39C8607C-3B46-4018-8540-E19FA97BE2E0}" type="datetime1">
              <a:rPr lang="de-DE" altLang="en-US" smtClean="0"/>
              <a:pPr>
                <a:defRPr/>
              </a:pPr>
              <a:t>11.06.2022</a:t>
            </a:fld>
            <a:endParaRPr lang="de-DE" altLang="en-US" dirty="0"/>
          </a:p>
        </p:txBody>
      </p:sp>
      <p:sp>
        <p:nvSpPr>
          <p:cNvPr id="17" name="Textfeld 16">
            <a:extLst>
              <a:ext uri="{FF2B5EF4-FFF2-40B4-BE49-F238E27FC236}">
                <a16:creationId xmlns:a16="http://schemas.microsoft.com/office/drawing/2014/main" id="{673CB059-9A8A-4CBF-95AF-6E85387C6CB4}"/>
              </a:ext>
            </a:extLst>
          </p:cNvPr>
          <p:cNvSpPr txBox="1"/>
          <p:nvPr/>
        </p:nvSpPr>
        <p:spPr>
          <a:xfrm>
            <a:off x="576262" y="1037813"/>
            <a:ext cx="4114800" cy="359822"/>
          </a:xfrm>
          <a:prstGeom prst="rect">
            <a:avLst/>
          </a:prstGeom>
          <a:noFill/>
        </p:spPr>
        <p:txBody>
          <a:bodyPr wrap="square" rtlCol="0">
            <a:noAutofit/>
          </a:bodyPr>
          <a:lstStyle/>
          <a:p>
            <a:pPr algn="ctr"/>
            <a:r>
              <a:rPr lang="en-GB" sz="1800" b="1" dirty="0" err="1">
                <a:solidFill>
                  <a:srgbClr val="003366"/>
                </a:solidFill>
                <a:latin typeface="Calibri" panose="020F0502020204030204" pitchFamily="34" charset="0"/>
              </a:rPr>
              <a:t>Erstellen</a:t>
            </a:r>
            <a:endParaRPr lang="en-GB" sz="1800" b="1" dirty="0">
              <a:solidFill>
                <a:srgbClr val="003366"/>
              </a:solidFill>
              <a:latin typeface="Calibri" panose="020F0502020204030204" pitchFamily="34" charset="0"/>
            </a:endParaRPr>
          </a:p>
        </p:txBody>
      </p:sp>
      <p:sp>
        <p:nvSpPr>
          <p:cNvPr id="33" name="Textfeld 16">
            <a:extLst>
              <a:ext uri="{FF2B5EF4-FFF2-40B4-BE49-F238E27FC236}">
                <a16:creationId xmlns:a16="http://schemas.microsoft.com/office/drawing/2014/main" id="{8F586393-D38D-455C-B96A-FEE50232A90A}"/>
              </a:ext>
            </a:extLst>
          </p:cNvPr>
          <p:cNvSpPr txBox="1"/>
          <p:nvPr/>
        </p:nvSpPr>
        <p:spPr>
          <a:xfrm>
            <a:off x="5256684" y="1037813"/>
            <a:ext cx="4114800" cy="359822"/>
          </a:xfrm>
          <a:prstGeom prst="rect">
            <a:avLst/>
          </a:prstGeom>
          <a:noFill/>
        </p:spPr>
        <p:txBody>
          <a:bodyPr wrap="square" rtlCol="0">
            <a:noAutofit/>
          </a:bodyPr>
          <a:lstStyle/>
          <a:p>
            <a:pPr algn="ctr"/>
            <a:r>
              <a:rPr lang="en-GB" sz="1800" b="1" dirty="0" err="1">
                <a:solidFill>
                  <a:srgbClr val="003366"/>
                </a:solidFill>
                <a:latin typeface="Calibri" panose="020F0502020204030204" pitchFamily="34" charset="0"/>
              </a:rPr>
              <a:t>Zusammenarbeit</a:t>
            </a:r>
            <a:r>
              <a:rPr lang="en-GB" sz="1800" b="1" dirty="0">
                <a:solidFill>
                  <a:srgbClr val="003366"/>
                </a:solidFill>
                <a:latin typeface="Calibri" panose="020F0502020204030204" pitchFamily="34" charset="0"/>
              </a:rPr>
              <a:t> und </a:t>
            </a:r>
            <a:r>
              <a:rPr lang="en-GB" sz="1800" b="1" dirty="0" err="1">
                <a:solidFill>
                  <a:srgbClr val="003366"/>
                </a:solidFill>
                <a:latin typeface="Calibri" panose="020F0502020204030204" pitchFamily="34" charset="0"/>
              </a:rPr>
              <a:t>Austausch</a:t>
            </a:r>
            <a:endParaRPr lang="en-GB" sz="1800" b="1" dirty="0">
              <a:solidFill>
                <a:srgbClr val="003366"/>
              </a:solidFill>
              <a:latin typeface="Calibri" panose="020F0502020204030204" pitchFamily="34" charset="0"/>
            </a:endParaRPr>
          </a:p>
        </p:txBody>
      </p:sp>
      <p:sp>
        <p:nvSpPr>
          <p:cNvPr id="34" name="Textfeld 16">
            <a:extLst>
              <a:ext uri="{FF2B5EF4-FFF2-40B4-BE49-F238E27FC236}">
                <a16:creationId xmlns:a16="http://schemas.microsoft.com/office/drawing/2014/main" id="{2D815EFC-2D19-4D90-9DC8-7C0DD31B7165}"/>
              </a:ext>
            </a:extLst>
          </p:cNvPr>
          <p:cNvSpPr txBox="1"/>
          <p:nvPr/>
        </p:nvSpPr>
        <p:spPr>
          <a:xfrm>
            <a:off x="9710738" y="1025939"/>
            <a:ext cx="4114800" cy="359822"/>
          </a:xfrm>
          <a:prstGeom prst="rect">
            <a:avLst/>
          </a:prstGeom>
          <a:noFill/>
        </p:spPr>
        <p:txBody>
          <a:bodyPr wrap="square" rtlCol="0">
            <a:noAutofit/>
          </a:bodyPr>
          <a:lstStyle/>
          <a:p>
            <a:pPr algn="ctr"/>
            <a:r>
              <a:rPr lang="de-DE" sz="1800" b="1" dirty="0">
                <a:solidFill>
                  <a:srgbClr val="003366"/>
                </a:solidFill>
                <a:latin typeface="Calibri" panose="020F0502020204030204" pitchFamily="34" charset="0"/>
              </a:rPr>
              <a:t>Greifen Sie von überall auf Einblicke zu</a:t>
            </a:r>
            <a:endParaRPr lang="en-GB" sz="1800" b="1" dirty="0">
              <a:solidFill>
                <a:srgbClr val="003366"/>
              </a:solidFill>
              <a:latin typeface="Calibri" panose="020F0502020204030204" pitchFamily="34" charset="0"/>
            </a:endParaRPr>
          </a:p>
        </p:txBody>
      </p:sp>
      <p:pic>
        <p:nvPicPr>
          <p:cNvPr id="4" name="Picture 3">
            <a:extLst>
              <a:ext uri="{FF2B5EF4-FFF2-40B4-BE49-F238E27FC236}">
                <a16:creationId xmlns:a16="http://schemas.microsoft.com/office/drawing/2014/main" id="{76A5A3BB-1E90-44C4-81A1-A7EFE9F1729C}"/>
              </a:ext>
            </a:extLst>
          </p:cNvPr>
          <p:cNvPicPr>
            <a:picLocks noChangeAspect="1"/>
          </p:cNvPicPr>
          <p:nvPr/>
        </p:nvPicPr>
        <p:blipFill>
          <a:blip r:embed="rId2"/>
          <a:stretch>
            <a:fillRect/>
          </a:stretch>
        </p:blipFill>
        <p:spPr>
          <a:xfrm>
            <a:off x="5583899" y="1553669"/>
            <a:ext cx="3200400" cy="1946442"/>
          </a:xfrm>
          <a:prstGeom prst="rect">
            <a:avLst/>
          </a:prstGeom>
        </p:spPr>
      </p:pic>
      <p:pic>
        <p:nvPicPr>
          <p:cNvPr id="13" name="Picture 12">
            <a:extLst>
              <a:ext uri="{FF2B5EF4-FFF2-40B4-BE49-F238E27FC236}">
                <a16:creationId xmlns:a16="http://schemas.microsoft.com/office/drawing/2014/main" id="{C487E837-C03A-4253-B0BB-17EE9E4C5ADC}"/>
              </a:ext>
            </a:extLst>
          </p:cNvPr>
          <p:cNvPicPr>
            <a:picLocks noChangeAspect="1"/>
          </p:cNvPicPr>
          <p:nvPr/>
        </p:nvPicPr>
        <p:blipFill>
          <a:blip r:embed="rId3"/>
          <a:stretch>
            <a:fillRect/>
          </a:stretch>
        </p:blipFill>
        <p:spPr>
          <a:xfrm>
            <a:off x="985190" y="1585848"/>
            <a:ext cx="3200400" cy="2248381"/>
          </a:xfrm>
          <a:prstGeom prst="rect">
            <a:avLst/>
          </a:prstGeom>
        </p:spPr>
      </p:pic>
      <p:pic>
        <p:nvPicPr>
          <p:cNvPr id="20" name="Picture 19">
            <a:extLst>
              <a:ext uri="{FF2B5EF4-FFF2-40B4-BE49-F238E27FC236}">
                <a16:creationId xmlns:a16="http://schemas.microsoft.com/office/drawing/2014/main" id="{676D6CB1-B609-4A46-994F-D0BD93023BF1}"/>
              </a:ext>
            </a:extLst>
          </p:cNvPr>
          <p:cNvPicPr>
            <a:picLocks noChangeAspect="1"/>
          </p:cNvPicPr>
          <p:nvPr/>
        </p:nvPicPr>
        <p:blipFill>
          <a:blip r:embed="rId4"/>
          <a:stretch>
            <a:fillRect/>
          </a:stretch>
        </p:blipFill>
        <p:spPr>
          <a:xfrm>
            <a:off x="10206686" y="1397635"/>
            <a:ext cx="3200400" cy="2258510"/>
          </a:xfrm>
          <a:prstGeom prst="rect">
            <a:avLst/>
          </a:prstGeom>
        </p:spPr>
      </p:pic>
      <p:sp>
        <p:nvSpPr>
          <p:cNvPr id="36" name="Inhaltsplatzhalter 2">
            <a:extLst>
              <a:ext uri="{FF2B5EF4-FFF2-40B4-BE49-F238E27FC236}">
                <a16:creationId xmlns:a16="http://schemas.microsoft.com/office/drawing/2014/main" id="{D09B440B-BA5A-4312-A18A-3E555BFC7797}"/>
              </a:ext>
            </a:extLst>
          </p:cNvPr>
          <p:cNvSpPr txBox="1">
            <a:spLocks/>
          </p:cNvSpPr>
          <p:nvPr/>
        </p:nvSpPr>
        <p:spPr bwMode="auto">
          <a:xfrm>
            <a:off x="675208" y="4050506"/>
            <a:ext cx="3897859" cy="546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Mit Power BI Desktop können Sie innerhalb weniger Minuten von Daten zu Erkenntnissen gelangen.</a:t>
            </a:r>
            <a:r>
              <a:rPr lang="en-US" sz="1600" kern="0" dirty="0"/>
              <a:t>.</a:t>
            </a:r>
          </a:p>
          <a:p>
            <a:pPr>
              <a:spcBef>
                <a:spcPts val="0"/>
              </a:spcBef>
              <a:spcAft>
                <a:spcPts val="1200"/>
              </a:spcAft>
              <a:buClr>
                <a:srgbClr val="003366"/>
              </a:buClr>
              <a:buFont typeface="Wingdings" panose="05000000000000000000" pitchFamily="2" charset="2"/>
              <a:buChar char="§"/>
            </a:pPr>
            <a:r>
              <a:rPr lang="de-DE" sz="1600" kern="0" dirty="0"/>
              <a:t>Verbinden Sie sich mit Hunderten von Datenquellen.</a:t>
            </a:r>
          </a:p>
          <a:p>
            <a:pPr>
              <a:spcBef>
                <a:spcPts val="0"/>
              </a:spcBef>
              <a:spcAft>
                <a:spcPts val="1200"/>
              </a:spcAft>
              <a:buClr>
                <a:srgbClr val="003366"/>
              </a:buClr>
              <a:buFont typeface="Wingdings" panose="05000000000000000000" pitchFamily="2" charset="2"/>
              <a:buChar char="§"/>
            </a:pPr>
            <a:r>
              <a:rPr lang="de-DE" sz="1600" kern="0" dirty="0"/>
              <a:t>Vereinfachung der Datenaufnahme, -transformation, -integration und -Anreicherung.</a:t>
            </a:r>
          </a:p>
          <a:p>
            <a:pPr>
              <a:spcBef>
                <a:spcPts val="0"/>
              </a:spcBef>
              <a:spcAft>
                <a:spcPts val="1200"/>
              </a:spcAft>
              <a:buClr>
                <a:srgbClr val="003366"/>
              </a:buClr>
              <a:buFont typeface="Wingdings" panose="05000000000000000000" pitchFamily="2" charset="2"/>
              <a:buChar char="§"/>
            </a:pPr>
            <a:r>
              <a:rPr lang="de-DE" sz="1600" kern="0" dirty="0"/>
              <a:t>Erstellen Sie Berichte und Dashboards mit Hilfe von integrierten </a:t>
            </a:r>
            <a:r>
              <a:rPr lang="de-DE" sz="1600" kern="0" dirty="0" err="1"/>
              <a:t>Visuals</a:t>
            </a:r>
            <a:r>
              <a:rPr lang="de-DE" sz="1600" kern="0" dirty="0"/>
              <a:t>..</a:t>
            </a:r>
            <a:endParaRPr lang="en-US" sz="1600" kern="0" dirty="0"/>
          </a:p>
        </p:txBody>
      </p:sp>
      <p:sp>
        <p:nvSpPr>
          <p:cNvPr id="37" name="Inhaltsplatzhalter 2">
            <a:extLst>
              <a:ext uri="{FF2B5EF4-FFF2-40B4-BE49-F238E27FC236}">
                <a16:creationId xmlns:a16="http://schemas.microsoft.com/office/drawing/2014/main" id="{B13F1B17-891C-4BC2-945E-34FD9ED2A1FF}"/>
              </a:ext>
            </a:extLst>
          </p:cNvPr>
          <p:cNvSpPr txBox="1">
            <a:spLocks/>
          </p:cNvSpPr>
          <p:nvPr/>
        </p:nvSpPr>
        <p:spPr bwMode="auto">
          <a:xfrm>
            <a:off x="5328692" y="4050506"/>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Verwenden Sie Power BI Pro, um eine Datenkultur in Ihrem Unternehmen zu schaffen.</a:t>
            </a:r>
            <a:r>
              <a:rPr lang="en-US" sz="1600" kern="0" dirty="0"/>
              <a:t>.</a:t>
            </a:r>
          </a:p>
          <a:p>
            <a:pPr>
              <a:spcBef>
                <a:spcPts val="0"/>
              </a:spcBef>
              <a:spcAft>
                <a:spcPts val="1200"/>
              </a:spcAft>
              <a:buClr>
                <a:srgbClr val="003366"/>
              </a:buClr>
              <a:buFont typeface="Wingdings" panose="05000000000000000000" pitchFamily="2" charset="2"/>
              <a:buChar char="§"/>
            </a:pPr>
            <a:r>
              <a:rPr lang="de-DE" sz="1600" kern="0" dirty="0"/>
              <a:t>Arbeiten Sie mit Benutzern in allen Rollen in Ihrem Unternehmen zusammen.</a:t>
            </a:r>
          </a:p>
          <a:p>
            <a:pPr>
              <a:spcBef>
                <a:spcPts val="0"/>
              </a:spcBef>
              <a:spcAft>
                <a:spcPts val="1200"/>
              </a:spcAft>
              <a:buClr>
                <a:srgbClr val="003366"/>
              </a:buClr>
              <a:buFont typeface="Wingdings" panose="05000000000000000000" pitchFamily="2" charset="2"/>
              <a:buChar char="§"/>
            </a:pPr>
            <a:r>
              <a:rPr lang="de-DE" sz="1600" kern="0" dirty="0"/>
              <a:t>Veröffentlichen Sie Echtzeit-Inhalte, auf die Benutzer im Büro oder unterwegs zugreifen können..</a:t>
            </a:r>
          </a:p>
        </p:txBody>
      </p:sp>
      <p:sp>
        <p:nvSpPr>
          <p:cNvPr id="38" name="Inhaltsplatzhalter 2">
            <a:extLst>
              <a:ext uri="{FF2B5EF4-FFF2-40B4-BE49-F238E27FC236}">
                <a16:creationId xmlns:a16="http://schemas.microsoft.com/office/drawing/2014/main" id="{D96F20FA-35A1-49C2-BEBA-9500AE746594}"/>
              </a:ext>
            </a:extLst>
          </p:cNvPr>
          <p:cNvSpPr txBox="1">
            <a:spLocks/>
          </p:cNvSpPr>
          <p:nvPr/>
        </p:nvSpPr>
        <p:spPr bwMode="auto">
          <a:xfrm>
            <a:off x="9937204" y="4050506"/>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Sehen Sie aktuelle Geschäftsdaten unterwegs mit der Power BI Mobile App..</a:t>
            </a:r>
            <a:endParaRPr lang="en-US" sz="1600" kern="0" dirty="0"/>
          </a:p>
          <a:p>
            <a:pPr>
              <a:spcBef>
                <a:spcPts val="0"/>
              </a:spcBef>
              <a:spcAft>
                <a:spcPts val="1200"/>
              </a:spcAft>
              <a:buClr>
                <a:srgbClr val="003366"/>
              </a:buClr>
              <a:buFont typeface="Wingdings" panose="05000000000000000000" pitchFamily="2" charset="2"/>
              <a:buChar char="§"/>
            </a:pPr>
            <a:r>
              <a:rPr lang="de-DE" sz="1600" kern="0" dirty="0"/>
              <a:t>Gewinnen Sie zusätzliche Erkenntnisse mit Business Analytics, die sofort einsatzbereit sind.</a:t>
            </a:r>
          </a:p>
          <a:p>
            <a:pPr>
              <a:spcBef>
                <a:spcPts val="0"/>
              </a:spcBef>
              <a:spcAft>
                <a:spcPts val="1200"/>
              </a:spcAft>
              <a:buClr>
                <a:srgbClr val="003366"/>
              </a:buClr>
              <a:buFont typeface="Wingdings" panose="05000000000000000000" pitchFamily="2" charset="2"/>
              <a:buChar char="§"/>
            </a:pPr>
            <a:r>
              <a:rPr lang="de-DE" sz="1600" kern="0" dirty="0"/>
              <a:t>Legen Sie datengesteuerte Warnmeldungen über wichtige Erkenntnisse fest, damit Sie sofort handeln können.</a:t>
            </a:r>
          </a:p>
          <a:p>
            <a:pPr>
              <a:spcBef>
                <a:spcPts val="0"/>
              </a:spcBef>
              <a:spcAft>
                <a:spcPts val="1200"/>
              </a:spcAft>
              <a:buClr>
                <a:srgbClr val="003366"/>
              </a:buClr>
              <a:buFont typeface="Wingdings" panose="05000000000000000000" pitchFamily="2" charset="2"/>
              <a:buChar char="§"/>
            </a:pPr>
            <a:r>
              <a:rPr lang="de-DE" sz="1600" kern="0" dirty="0"/>
              <a:t>Interagieren Sie mit den </a:t>
            </a:r>
            <a:r>
              <a:rPr lang="de-DE" sz="1600" kern="0" dirty="0" err="1"/>
              <a:t>Visuals</a:t>
            </a:r>
            <a:r>
              <a:rPr lang="de-DE" sz="1600" kern="0" dirty="0"/>
              <a:t>, um die gewünschten Erkenntnisse zu erhalten.</a:t>
            </a:r>
          </a:p>
        </p:txBody>
      </p:sp>
      <p:sp>
        <p:nvSpPr>
          <p:cNvPr id="39" name="Textfeld 15">
            <a:extLst>
              <a:ext uri="{FF2B5EF4-FFF2-40B4-BE49-F238E27FC236}">
                <a16:creationId xmlns:a16="http://schemas.microsoft.com/office/drawing/2014/main" id="{FF252277-AE50-4A3F-B26F-5B3A996B04F3}"/>
              </a:ext>
            </a:extLst>
          </p:cNvPr>
          <p:cNvSpPr txBox="1"/>
          <p:nvPr/>
        </p:nvSpPr>
        <p:spPr>
          <a:xfrm>
            <a:off x="4896644" y="7362874"/>
            <a:ext cx="5246142" cy="359822"/>
          </a:xfrm>
          <a:prstGeom prst="rect">
            <a:avLst/>
          </a:prstGeom>
          <a:noFill/>
        </p:spPr>
        <p:txBody>
          <a:bodyPr wrap="square" rtlCol="0" anchor="ctr">
            <a:noAutofit/>
          </a:bodyPr>
          <a:lstStyle/>
          <a:p>
            <a:r>
              <a:rPr lang="de-DE" sz="1600" dirty="0">
                <a:latin typeface="Calibri" panose="020F0502020204030204" pitchFamily="34" charset="0"/>
              </a:rPr>
              <a:t>More </a:t>
            </a:r>
            <a:r>
              <a:rPr lang="de-DE" sz="1600" dirty="0" err="1">
                <a:latin typeface="Calibri" panose="020F0502020204030204" pitchFamily="34" charset="0"/>
              </a:rPr>
              <a:t>info</a:t>
            </a:r>
            <a:r>
              <a:rPr lang="de-DE" sz="1600" dirty="0">
                <a:latin typeface="Calibri" panose="020F0502020204030204" pitchFamily="34" charset="0"/>
              </a:rPr>
              <a:t>: </a:t>
            </a:r>
            <a:r>
              <a:rPr lang="de-DE" sz="1600" dirty="0">
                <a:latin typeface="Calibri" panose="020F0502020204030204" pitchFamily="34" charset="0"/>
                <a:hlinkClick r:id="rId5"/>
              </a:rPr>
              <a:t>https://powerbi.microsoft.com/en-us/what-is-power-bi/</a:t>
            </a:r>
            <a:endParaRPr lang="de-DE" sz="1600" dirty="0">
              <a:latin typeface="Calibri" panose="020F0502020204030204" pitchFamily="34" charset="0"/>
            </a:endParaRPr>
          </a:p>
        </p:txBody>
      </p:sp>
    </p:spTree>
    <p:extLst>
      <p:ext uri="{BB962C8B-B14F-4D97-AF65-F5344CB8AC3E}">
        <p14:creationId xmlns:p14="http://schemas.microsoft.com/office/powerpoint/2010/main" val="3742101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B726F-057E-45FB-95A9-A765976FE594}"/>
              </a:ext>
            </a:extLst>
          </p:cNvPr>
          <p:cNvSpPr>
            <a:spLocks noGrp="1"/>
          </p:cNvSpPr>
          <p:nvPr>
            <p:ph type="title"/>
          </p:nvPr>
        </p:nvSpPr>
        <p:spPr/>
        <p:txBody>
          <a:bodyPr/>
          <a:lstStyle/>
          <a:p>
            <a:r>
              <a:rPr lang="en-GB" dirty="0" err="1"/>
              <a:t>Komponenten</a:t>
            </a:r>
            <a:r>
              <a:rPr lang="en-GB" dirty="0"/>
              <a:t> der Power BI-</a:t>
            </a:r>
            <a:r>
              <a:rPr lang="en-GB" dirty="0" err="1"/>
              <a:t>Plattform</a:t>
            </a:r>
            <a:endParaRPr lang="en-GB" dirty="0"/>
          </a:p>
        </p:txBody>
      </p:sp>
      <p:sp>
        <p:nvSpPr>
          <p:cNvPr id="5" name="Datumsplatzhalter 4">
            <a:extLst>
              <a:ext uri="{FF2B5EF4-FFF2-40B4-BE49-F238E27FC236}">
                <a16:creationId xmlns:a16="http://schemas.microsoft.com/office/drawing/2014/main" id="{B97FEA8E-2C6D-41B8-99DF-4335BAEACE11}"/>
              </a:ext>
            </a:extLst>
          </p:cNvPr>
          <p:cNvSpPr>
            <a:spLocks noGrp="1"/>
          </p:cNvSpPr>
          <p:nvPr>
            <p:ph type="dt" sz="half" idx="10"/>
          </p:nvPr>
        </p:nvSpPr>
        <p:spPr/>
        <p:txBody>
          <a:bodyPr/>
          <a:lstStyle/>
          <a:p>
            <a:pPr>
              <a:defRPr/>
            </a:pPr>
            <a:fld id="{39C8607C-3B46-4018-8540-E19FA97BE2E0}" type="datetime1">
              <a:rPr lang="de-DE" altLang="en-US" smtClean="0"/>
              <a:pPr>
                <a:defRPr/>
              </a:pPr>
              <a:t>11.06.2022</a:t>
            </a:fld>
            <a:endParaRPr lang="de-DE" altLang="en-US" dirty="0"/>
          </a:p>
        </p:txBody>
      </p:sp>
      <p:grpSp>
        <p:nvGrpSpPr>
          <p:cNvPr id="21" name="Gruppieren 20">
            <a:extLst>
              <a:ext uri="{FF2B5EF4-FFF2-40B4-BE49-F238E27FC236}">
                <a16:creationId xmlns:a16="http://schemas.microsoft.com/office/drawing/2014/main" id="{FE1121D1-C9C7-432F-853D-AE98563E4485}"/>
              </a:ext>
            </a:extLst>
          </p:cNvPr>
          <p:cNvGrpSpPr/>
          <p:nvPr/>
        </p:nvGrpSpPr>
        <p:grpSpPr>
          <a:xfrm>
            <a:off x="5276402" y="1748626"/>
            <a:ext cx="3581400" cy="2549348"/>
            <a:chOff x="5276402" y="1748626"/>
            <a:chExt cx="3581400" cy="2549348"/>
          </a:xfrm>
        </p:grpSpPr>
        <p:pic>
          <p:nvPicPr>
            <p:cNvPr id="7" name="Grafik 6">
              <a:extLst>
                <a:ext uri="{FF2B5EF4-FFF2-40B4-BE49-F238E27FC236}">
                  <a16:creationId xmlns:a16="http://schemas.microsoft.com/office/drawing/2014/main" id="{5363457E-B3FA-4269-B86D-E726B4AADC18}"/>
                </a:ext>
              </a:extLst>
            </p:cNvPr>
            <p:cNvPicPr>
              <a:picLocks noChangeAspect="1"/>
            </p:cNvPicPr>
            <p:nvPr/>
          </p:nvPicPr>
          <p:blipFill>
            <a:blip r:embed="rId2"/>
            <a:stretch>
              <a:fillRect/>
            </a:stretch>
          </p:blipFill>
          <p:spPr>
            <a:xfrm>
              <a:off x="5276402" y="2154849"/>
              <a:ext cx="3581400" cy="2143125"/>
            </a:xfrm>
            <a:prstGeom prst="rect">
              <a:avLst/>
            </a:prstGeom>
          </p:spPr>
        </p:pic>
        <p:sp>
          <p:nvSpPr>
            <p:cNvPr id="14" name="Textfeld 13">
              <a:extLst>
                <a:ext uri="{FF2B5EF4-FFF2-40B4-BE49-F238E27FC236}">
                  <a16:creationId xmlns:a16="http://schemas.microsoft.com/office/drawing/2014/main" id="{08E1F398-BFFC-4EC7-9456-745FF2D37939}"/>
                </a:ext>
              </a:extLst>
            </p:cNvPr>
            <p:cNvSpPr txBox="1"/>
            <p:nvPr/>
          </p:nvSpPr>
          <p:spPr>
            <a:xfrm>
              <a:off x="5398529" y="1748626"/>
              <a:ext cx="3312368"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Power BI Online Services</a:t>
              </a:r>
            </a:p>
          </p:txBody>
        </p:sp>
      </p:grpSp>
      <p:grpSp>
        <p:nvGrpSpPr>
          <p:cNvPr id="29" name="Gruppieren 28">
            <a:extLst>
              <a:ext uri="{FF2B5EF4-FFF2-40B4-BE49-F238E27FC236}">
                <a16:creationId xmlns:a16="http://schemas.microsoft.com/office/drawing/2014/main" id="{6B15C7FE-25F6-40EE-B248-FDE6690F5C8C}"/>
              </a:ext>
            </a:extLst>
          </p:cNvPr>
          <p:cNvGrpSpPr/>
          <p:nvPr/>
        </p:nvGrpSpPr>
        <p:grpSpPr>
          <a:xfrm>
            <a:off x="5730738" y="5506764"/>
            <a:ext cx="2647950" cy="2128721"/>
            <a:chOff x="5730738" y="5506764"/>
            <a:chExt cx="2647950" cy="2128721"/>
          </a:xfrm>
        </p:grpSpPr>
        <p:pic>
          <p:nvPicPr>
            <p:cNvPr id="8" name="Grafik 7">
              <a:extLst>
                <a:ext uri="{FF2B5EF4-FFF2-40B4-BE49-F238E27FC236}">
                  <a16:creationId xmlns:a16="http://schemas.microsoft.com/office/drawing/2014/main" id="{51D2CD50-6770-45F9-964B-8EF260679CD8}"/>
                </a:ext>
              </a:extLst>
            </p:cNvPr>
            <p:cNvPicPr>
              <a:picLocks noChangeAspect="1"/>
            </p:cNvPicPr>
            <p:nvPr/>
          </p:nvPicPr>
          <p:blipFill>
            <a:blip r:embed="rId3"/>
            <a:stretch>
              <a:fillRect/>
            </a:stretch>
          </p:blipFill>
          <p:spPr>
            <a:xfrm>
              <a:off x="6111738" y="6245464"/>
              <a:ext cx="1885950" cy="971550"/>
            </a:xfrm>
            <a:prstGeom prst="rect">
              <a:avLst/>
            </a:prstGeom>
          </p:spPr>
        </p:pic>
        <p:pic>
          <p:nvPicPr>
            <p:cNvPr id="9" name="Grafik 8">
              <a:extLst>
                <a:ext uri="{FF2B5EF4-FFF2-40B4-BE49-F238E27FC236}">
                  <a16:creationId xmlns:a16="http://schemas.microsoft.com/office/drawing/2014/main" id="{A488B27B-F08E-4C06-89A8-96D5E75D95EC}"/>
                </a:ext>
              </a:extLst>
            </p:cNvPr>
            <p:cNvPicPr>
              <a:picLocks noChangeAspect="1"/>
            </p:cNvPicPr>
            <p:nvPr/>
          </p:nvPicPr>
          <p:blipFill>
            <a:blip r:embed="rId4"/>
            <a:stretch>
              <a:fillRect/>
            </a:stretch>
          </p:blipFill>
          <p:spPr>
            <a:xfrm>
              <a:off x="5730738" y="5506764"/>
              <a:ext cx="2647950" cy="352425"/>
            </a:xfrm>
            <a:prstGeom prst="rect">
              <a:avLst/>
            </a:prstGeom>
          </p:spPr>
        </p:pic>
        <p:sp>
          <p:nvSpPr>
            <p:cNvPr id="11" name="Textfeld 10">
              <a:extLst>
                <a:ext uri="{FF2B5EF4-FFF2-40B4-BE49-F238E27FC236}">
                  <a16:creationId xmlns:a16="http://schemas.microsoft.com/office/drawing/2014/main" id="{C18F4B61-8A3F-4F25-8F0F-7BA22F5B8F8C}"/>
                </a:ext>
              </a:extLst>
            </p:cNvPr>
            <p:cNvSpPr txBox="1"/>
            <p:nvPr/>
          </p:nvSpPr>
          <p:spPr>
            <a:xfrm>
              <a:off x="6102696" y="7283060"/>
              <a:ext cx="1885950" cy="352425"/>
            </a:xfrm>
            <a:prstGeom prst="rect">
              <a:avLst/>
            </a:prstGeom>
            <a:noFill/>
          </p:spPr>
          <p:txBody>
            <a:bodyPr wrap="square" rtlCol="0">
              <a:noAutofit/>
            </a:bodyPr>
            <a:lstStyle/>
            <a:p>
              <a:pPr algn="ctr"/>
              <a:r>
                <a:rPr lang="en-GB" sz="1600" b="1" dirty="0">
                  <a:latin typeface="Calibri" panose="020F0502020204030204" pitchFamily="34" charset="0"/>
                </a:rPr>
                <a:t>Organization´s data</a:t>
              </a:r>
            </a:p>
          </p:txBody>
        </p:sp>
        <p:sp>
          <p:nvSpPr>
            <p:cNvPr id="15" name="Textfeld 14">
              <a:extLst>
                <a:ext uri="{FF2B5EF4-FFF2-40B4-BE49-F238E27FC236}">
                  <a16:creationId xmlns:a16="http://schemas.microsoft.com/office/drawing/2014/main" id="{88C70D9C-C960-4842-9024-F31D2EF93FC4}"/>
                </a:ext>
              </a:extLst>
            </p:cNvPr>
            <p:cNvSpPr txBox="1"/>
            <p:nvPr/>
          </p:nvSpPr>
          <p:spPr>
            <a:xfrm>
              <a:off x="6075292" y="5866804"/>
              <a:ext cx="1937188" cy="359822"/>
            </a:xfrm>
            <a:prstGeom prst="rect">
              <a:avLst/>
            </a:prstGeom>
            <a:noFill/>
          </p:spPr>
          <p:txBody>
            <a:bodyPr wrap="square" lIns="36000" rIns="0" rtlCol="0">
              <a:noAutofit/>
            </a:bodyPr>
            <a:lstStyle/>
            <a:p>
              <a:pPr algn="ctr"/>
              <a:r>
                <a:rPr lang="en-GB" sz="1800" b="1" dirty="0">
                  <a:solidFill>
                    <a:srgbClr val="003366"/>
                  </a:solidFill>
                  <a:latin typeface="Calibri" panose="020F0502020204030204" pitchFamily="34" charset="0"/>
                </a:rPr>
                <a:t>Power BI Gateway</a:t>
              </a:r>
            </a:p>
          </p:txBody>
        </p:sp>
      </p:grpSp>
      <p:grpSp>
        <p:nvGrpSpPr>
          <p:cNvPr id="19" name="Gruppieren 18">
            <a:extLst>
              <a:ext uri="{FF2B5EF4-FFF2-40B4-BE49-F238E27FC236}">
                <a16:creationId xmlns:a16="http://schemas.microsoft.com/office/drawing/2014/main" id="{80D88B35-B3E2-4F0B-9BA3-3384E542CEA2}"/>
              </a:ext>
            </a:extLst>
          </p:cNvPr>
          <p:cNvGrpSpPr/>
          <p:nvPr/>
        </p:nvGrpSpPr>
        <p:grpSpPr>
          <a:xfrm>
            <a:off x="10299498" y="2679464"/>
            <a:ext cx="3312368" cy="3237019"/>
            <a:chOff x="10530852" y="3174546"/>
            <a:chExt cx="3312368" cy="3237019"/>
          </a:xfrm>
        </p:grpSpPr>
        <p:pic>
          <p:nvPicPr>
            <p:cNvPr id="10" name="Grafik 9">
              <a:extLst>
                <a:ext uri="{FF2B5EF4-FFF2-40B4-BE49-F238E27FC236}">
                  <a16:creationId xmlns:a16="http://schemas.microsoft.com/office/drawing/2014/main" id="{953D5DFA-0956-42B7-AA8A-D29817D0DC9A}"/>
                </a:ext>
              </a:extLst>
            </p:cNvPr>
            <p:cNvPicPr>
              <a:picLocks noChangeAspect="1"/>
            </p:cNvPicPr>
            <p:nvPr/>
          </p:nvPicPr>
          <p:blipFill>
            <a:blip r:embed="rId5"/>
            <a:stretch>
              <a:fillRect/>
            </a:stretch>
          </p:blipFill>
          <p:spPr>
            <a:xfrm>
              <a:off x="11051951" y="3630265"/>
              <a:ext cx="2228850" cy="2781300"/>
            </a:xfrm>
            <a:prstGeom prst="rect">
              <a:avLst/>
            </a:prstGeom>
          </p:spPr>
        </p:pic>
        <p:sp>
          <p:nvSpPr>
            <p:cNvPr id="16" name="Textfeld 15">
              <a:extLst>
                <a:ext uri="{FF2B5EF4-FFF2-40B4-BE49-F238E27FC236}">
                  <a16:creationId xmlns:a16="http://schemas.microsoft.com/office/drawing/2014/main" id="{15614EE8-D964-4A06-85C5-BCAE3AE08E58}"/>
                </a:ext>
              </a:extLst>
            </p:cNvPr>
            <p:cNvSpPr txBox="1"/>
            <p:nvPr/>
          </p:nvSpPr>
          <p:spPr>
            <a:xfrm>
              <a:off x="10530852" y="3174546"/>
              <a:ext cx="3312368"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Power BI App Platform</a:t>
              </a:r>
            </a:p>
          </p:txBody>
        </p:sp>
      </p:grpSp>
      <p:grpSp>
        <p:nvGrpSpPr>
          <p:cNvPr id="18" name="Gruppieren 17">
            <a:extLst>
              <a:ext uri="{FF2B5EF4-FFF2-40B4-BE49-F238E27FC236}">
                <a16:creationId xmlns:a16="http://schemas.microsoft.com/office/drawing/2014/main" id="{4F4D1129-660A-495F-8798-46FC968A461D}"/>
              </a:ext>
            </a:extLst>
          </p:cNvPr>
          <p:cNvGrpSpPr/>
          <p:nvPr/>
        </p:nvGrpSpPr>
        <p:grpSpPr>
          <a:xfrm>
            <a:off x="753056" y="3453548"/>
            <a:ext cx="3312368" cy="1838972"/>
            <a:chOff x="1120999" y="3534368"/>
            <a:chExt cx="3312368" cy="1838972"/>
          </a:xfrm>
        </p:grpSpPr>
        <p:pic>
          <p:nvPicPr>
            <p:cNvPr id="6" name="Grafik 5">
              <a:extLst>
                <a:ext uri="{FF2B5EF4-FFF2-40B4-BE49-F238E27FC236}">
                  <a16:creationId xmlns:a16="http://schemas.microsoft.com/office/drawing/2014/main" id="{6522EBEC-0305-405F-BCDC-01E77F879011}"/>
                </a:ext>
              </a:extLst>
            </p:cNvPr>
            <p:cNvPicPr>
              <a:picLocks noChangeAspect="1"/>
            </p:cNvPicPr>
            <p:nvPr/>
          </p:nvPicPr>
          <p:blipFill>
            <a:blip r:embed="rId6"/>
            <a:stretch>
              <a:fillRect/>
            </a:stretch>
          </p:blipFill>
          <p:spPr>
            <a:xfrm>
              <a:off x="1872308" y="3906490"/>
              <a:ext cx="1809750" cy="1114425"/>
            </a:xfrm>
            <a:prstGeom prst="rect">
              <a:avLst/>
            </a:prstGeom>
          </p:spPr>
        </p:pic>
        <p:sp>
          <p:nvSpPr>
            <p:cNvPr id="12" name="Textfeld 11">
              <a:extLst>
                <a:ext uri="{FF2B5EF4-FFF2-40B4-BE49-F238E27FC236}">
                  <a16:creationId xmlns:a16="http://schemas.microsoft.com/office/drawing/2014/main" id="{6A624357-7150-495F-9367-7B2D9C1C8D49}"/>
                </a:ext>
              </a:extLst>
            </p:cNvPr>
            <p:cNvSpPr txBox="1"/>
            <p:nvPr/>
          </p:nvSpPr>
          <p:spPr>
            <a:xfrm>
              <a:off x="1796108" y="5020915"/>
              <a:ext cx="1885950" cy="352425"/>
            </a:xfrm>
            <a:prstGeom prst="rect">
              <a:avLst/>
            </a:prstGeom>
            <a:noFill/>
          </p:spPr>
          <p:txBody>
            <a:bodyPr wrap="square" rtlCol="0">
              <a:noAutofit/>
            </a:bodyPr>
            <a:lstStyle/>
            <a:p>
              <a:pPr algn="ctr"/>
              <a:r>
                <a:rPr lang="en-GB" sz="1600" b="1" dirty="0">
                  <a:latin typeface="Calibri" panose="020F0502020204030204" pitchFamily="34" charset="0"/>
                </a:rPr>
                <a:t>Build report</a:t>
              </a:r>
            </a:p>
          </p:txBody>
        </p:sp>
        <p:sp>
          <p:nvSpPr>
            <p:cNvPr id="17" name="Textfeld 16">
              <a:extLst>
                <a:ext uri="{FF2B5EF4-FFF2-40B4-BE49-F238E27FC236}">
                  <a16:creationId xmlns:a16="http://schemas.microsoft.com/office/drawing/2014/main" id="{673CB059-9A8A-4CBF-95AF-6E85387C6CB4}"/>
                </a:ext>
              </a:extLst>
            </p:cNvPr>
            <p:cNvSpPr txBox="1"/>
            <p:nvPr/>
          </p:nvSpPr>
          <p:spPr>
            <a:xfrm>
              <a:off x="1120999" y="3534368"/>
              <a:ext cx="3312368"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Power BI Desktop</a:t>
              </a:r>
            </a:p>
          </p:txBody>
        </p:sp>
      </p:grpSp>
      <p:sp>
        <p:nvSpPr>
          <p:cNvPr id="23" name="Pfeil: Fünfeck 22">
            <a:extLst>
              <a:ext uri="{FF2B5EF4-FFF2-40B4-BE49-F238E27FC236}">
                <a16:creationId xmlns:a16="http://schemas.microsoft.com/office/drawing/2014/main" id="{BFE51312-A829-4783-A2E8-24609C624974}"/>
              </a:ext>
            </a:extLst>
          </p:cNvPr>
          <p:cNvSpPr/>
          <p:nvPr/>
        </p:nvSpPr>
        <p:spPr bwMode="auto">
          <a:xfrm rot="19444712">
            <a:off x="3631734" y="3527425"/>
            <a:ext cx="1531886" cy="382143"/>
          </a:xfrm>
          <a:prstGeom prst="homePlate">
            <a:avLst/>
          </a:prstGeom>
          <a:noFill/>
          <a:ln w="38100">
            <a:solidFill>
              <a:srgbClr val="FFE33C"/>
            </a:solidFill>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effectLst/>
                <a:latin typeface="Calibri" panose="020F0502020204030204" pitchFamily="34" charset="0"/>
              </a:rPr>
              <a:t>Publish</a:t>
            </a:r>
          </a:p>
        </p:txBody>
      </p:sp>
      <p:sp>
        <p:nvSpPr>
          <p:cNvPr id="24" name="Pfeil: Fünfeck 23">
            <a:extLst>
              <a:ext uri="{FF2B5EF4-FFF2-40B4-BE49-F238E27FC236}">
                <a16:creationId xmlns:a16="http://schemas.microsoft.com/office/drawing/2014/main" id="{8FF405C0-B47A-48A9-B03E-05899BF2636F}"/>
              </a:ext>
            </a:extLst>
          </p:cNvPr>
          <p:cNvSpPr/>
          <p:nvPr/>
        </p:nvSpPr>
        <p:spPr bwMode="auto">
          <a:xfrm rot="2194345">
            <a:off x="9228330" y="3555951"/>
            <a:ext cx="1531886" cy="382143"/>
          </a:xfrm>
          <a:prstGeom prst="homePlate">
            <a:avLst/>
          </a:prstGeom>
          <a:noFill/>
          <a:ln w="38100">
            <a:solidFill>
              <a:srgbClr val="FFE33C"/>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GB" sz="2000">
                <a:latin typeface="Calibri" panose="020F0502020204030204" pitchFamily="34" charset="0"/>
              </a:rPr>
              <a:t>Access</a:t>
            </a:r>
            <a:endParaRPr lang="en-GB" sz="2000" dirty="0">
              <a:latin typeface="Calibri" panose="020F0502020204030204" pitchFamily="34" charset="0"/>
            </a:endParaRPr>
          </a:p>
        </p:txBody>
      </p:sp>
      <p:sp>
        <p:nvSpPr>
          <p:cNvPr id="25" name="Pfeil: nach unten 24">
            <a:extLst>
              <a:ext uri="{FF2B5EF4-FFF2-40B4-BE49-F238E27FC236}">
                <a16:creationId xmlns:a16="http://schemas.microsoft.com/office/drawing/2014/main" id="{58DAA7FD-03EB-4801-A8C4-ED8F0FD12FB7}"/>
              </a:ext>
            </a:extLst>
          </p:cNvPr>
          <p:cNvSpPr/>
          <p:nvPr/>
        </p:nvSpPr>
        <p:spPr bwMode="auto">
          <a:xfrm>
            <a:off x="7195324" y="4626570"/>
            <a:ext cx="576064" cy="880194"/>
          </a:xfrm>
          <a:prstGeom prst="downArrow">
            <a:avLst/>
          </a:prstGeom>
          <a:noFill/>
          <a:ln w="38100">
            <a:solidFill>
              <a:srgbClr val="FFE33C"/>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2000" dirty="0">
              <a:latin typeface="Calibri" panose="020F0502020204030204" pitchFamily="34" charset="0"/>
            </a:endParaRPr>
          </a:p>
        </p:txBody>
      </p:sp>
      <p:sp>
        <p:nvSpPr>
          <p:cNvPr id="26" name="Pfeil: nach oben 25">
            <a:extLst>
              <a:ext uri="{FF2B5EF4-FFF2-40B4-BE49-F238E27FC236}">
                <a16:creationId xmlns:a16="http://schemas.microsoft.com/office/drawing/2014/main" id="{ADE0EF62-0F7B-4E3F-B5B2-ACBBE6595E67}"/>
              </a:ext>
            </a:extLst>
          </p:cNvPr>
          <p:cNvSpPr/>
          <p:nvPr/>
        </p:nvSpPr>
        <p:spPr bwMode="auto">
          <a:xfrm>
            <a:off x="6363324" y="4525833"/>
            <a:ext cx="576064" cy="946240"/>
          </a:xfrm>
          <a:prstGeom prst="upArrow">
            <a:avLst/>
          </a:prstGeom>
          <a:noFill/>
          <a:ln w="38100">
            <a:solidFill>
              <a:srgbClr val="FFE33C"/>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2000" dirty="0">
              <a:latin typeface="Calibri" panose="020F0502020204030204" pitchFamily="34" charset="0"/>
            </a:endParaRPr>
          </a:p>
        </p:txBody>
      </p:sp>
    </p:spTree>
    <p:extLst>
      <p:ext uri="{BB962C8B-B14F-4D97-AF65-F5344CB8AC3E}">
        <p14:creationId xmlns:p14="http://schemas.microsoft.com/office/powerpoint/2010/main" val="4287038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1079500" y="881064"/>
            <a:ext cx="12746038" cy="637288"/>
          </a:xfrm>
        </p:spPr>
        <p:txBody>
          <a:bodyPr/>
          <a:lstStyle/>
          <a:p>
            <a:r>
              <a:rPr lang="en-GB" dirty="0" err="1"/>
              <a:t>Komponenten</a:t>
            </a:r>
            <a:r>
              <a:rPr lang="en-GB" dirty="0"/>
              <a:t> der Power BI-</a:t>
            </a:r>
            <a:r>
              <a:rPr lang="en-GB" dirty="0" err="1"/>
              <a:t>Plattform</a:t>
            </a:r>
            <a:endParaRPr lang="en-GB" dirty="0"/>
          </a:p>
        </p:txBody>
      </p:sp>
      <p:sp>
        <p:nvSpPr>
          <p:cNvPr id="4" name="Datumsplatzhalter 3"/>
          <p:cNvSpPr>
            <a:spLocks noGrp="1"/>
          </p:cNvSpPr>
          <p:nvPr>
            <p:ph type="dt" sz="half" idx="10"/>
          </p:nvPr>
        </p:nvSpPr>
        <p:spPr/>
        <p:txBody>
          <a:bodyPr/>
          <a:lstStyle/>
          <a:p>
            <a:pPr>
              <a:defRPr/>
            </a:pPr>
            <a:fld id="{31F510D7-8978-4F28-9D2D-C8C55057B042}" type="datetime1">
              <a:rPr lang="en-GB" altLang="en-US" smtClean="0"/>
              <a:pPr>
                <a:defRPr/>
              </a:pPr>
              <a:t>11/06/2022</a:t>
            </a:fld>
            <a:endParaRPr lang="en-GB" altLang="en-US" dirty="0"/>
          </a:p>
        </p:txBody>
      </p:sp>
      <p:grpSp>
        <p:nvGrpSpPr>
          <p:cNvPr id="3" name="Gruppieren 2">
            <a:extLst>
              <a:ext uri="{FF2B5EF4-FFF2-40B4-BE49-F238E27FC236}">
                <a16:creationId xmlns:a16="http://schemas.microsoft.com/office/drawing/2014/main" id="{01B73DFD-482F-4D1A-9052-6F701169C95E}"/>
              </a:ext>
            </a:extLst>
          </p:cNvPr>
          <p:cNvGrpSpPr/>
          <p:nvPr/>
        </p:nvGrpSpPr>
        <p:grpSpPr>
          <a:xfrm>
            <a:off x="1117600" y="1602234"/>
            <a:ext cx="1885950" cy="1457074"/>
            <a:chOff x="1466265" y="3483021"/>
            <a:chExt cx="1885950" cy="1457074"/>
          </a:xfrm>
        </p:grpSpPr>
        <p:pic>
          <p:nvPicPr>
            <p:cNvPr id="29" name="Grafik 28">
              <a:extLst>
                <a:ext uri="{FF2B5EF4-FFF2-40B4-BE49-F238E27FC236}">
                  <a16:creationId xmlns:a16="http://schemas.microsoft.com/office/drawing/2014/main" id="{EEF58143-8809-4920-999F-EE0149A1A3AE}"/>
                </a:ext>
              </a:extLst>
            </p:cNvPr>
            <p:cNvPicPr>
              <a:picLocks noChangeAspect="1"/>
            </p:cNvPicPr>
            <p:nvPr/>
          </p:nvPicPr>
          <p:blipFill>
            <a:blip r:embed="rId2"/>
            <a:stretch>
              <a:fillRect/>
            </a:stretch>
          </p:blipFill>
          <p:spPr>
            <a:xfrm>
              <a:off x="1504365" y="3825670"/>
              <a:ext cx="1809750" cy="1114425"/>
            </a:xfrm>
            <a:prstGeom prst="rect">
              <a:avLst/>
            </a:prstGeom>
          </p:spPr>
        </p:pic>
        <p:sp>
          <p:nvSpPr>
            <p:cNvPr id="31" name="Textfeld 30">
              <a:extLst>
                <a:ext uri="{FF2B5EF4-FFF2-40B4-BE49-F238E27FC236}">
                  <a16:creationId xmlns:a16="http://schemas.microsoft.com/office/drawing/2014/main" id="{7B09F7D5-5FBE-4763-BA93-A2B5D782E3F7}"/>
                </a:ext>
              </a:extLst>
            </p:cNvPr>
            <p:cNvSpPr txBox="1"/>
            <p:nvPr/>
          </p:nvSpPr>
          <p:spPr>
            <a:xfrm>
              <a:off x="1466265" y="3483021"/>
              <a:ext cx="1885950"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Power BI Desktop</a:t>
              </a:r>
            </a:p>
          </p:txBody>
        </p:sp>
      </p:grpSp>
      <p:grpSp>
        <p:nvGrpSpPr>
          <p:cNvPr id="42" name="Gruppieren 41">
            <a:extLst>
              <a:ext uri="{FF2B5EF4-FFF2-40B4-BE49-F238E27FC236}">
                <a16:creationId xmlns:a16="http://schemas.microsoft.com/office/drawing/2014/main" id="{6B32B17A-69F5-4182-B3B4-6322A0CDF2FD}"/>
              </a:ext>
            </a:extLst>
          </p:cNvPr>
          <p:cNvGrpSpPr/>
          <p:nvPr/>
        </p:nvGrpSpPr>
        <p:grpSpPr>
          <a:xfrm>
            <a:off x="4140118" y="1607377"/>
            <a:ext cx="1937188" cy="1350210"/>
            <a:chOff x="4140118" y="1947817"/>
            <a:chExt cx="1937188" cy="1350210"/>
          </a:xfrm>
        </p:grpSpPr>
        <p:pic>
          <p:nvPicPr>
            <p:cNvPr id="32" name="Grafik 31">
              <a:extLst>
                <a:ext uri="{FF2B5EF4-FFF2-40B4-BE49-F238E27FC236}">
                  <a16:creationId xmlns:a16="http://schemas.microsoft.com/office/drawing/2014/main" id="{6D420FA5-E351-4BCB-928E-11A4E2295927}"/>
                </a:ext>
              </a:extLst>
            </p:cNvPr>
            <p:cNvPicPr>
              <a:picLocks noChangeAspect="1"/>
            </p:cNvPicPr>
            <p:nvPr/>
          </p:nvPicPr>
          <p:blipFill>
            <a:blip r:embed="rId3"/>
            <a:stretch>
              <a:fillRect/>
            </a:stretch>
          </p:blipFill>
          <p:spPr>
            <a:xfrm>
              <a:off x="4176564" y="2326477"/>
              <a:ext cx="1885950" cy="971550"/>
            </a:xfrm>
            <a:prstGeom prst="rect">
              <a:avLst/>
            </a:prstGeom>
          </p:spPr>
        </p:pic>
        <p:sp>
          <p:nvSpPr>
            <p:cNvPr id="34" name="Textfeld 33">
              <a:extLst>
                <a:ext uri="{FF2B5EF4-FFF2-40B4-BE49-F238E27FC236}">
                  <a16:creationId xmlns:a16="http://schemas.microsoft.com/office/drawing/2014/main" id="{BC91118D-4C73-4B98-BAC8-B11CEED650E7}"/>
                </a:ext>
              </a:extLst>
            </p:cNvPr>
            <p:cNvSpPr txBox="1"/>
            <p:nvPr/>
          </p:nvSpPr>
          <p:spPr>
            <a:xfrm>
              <a:off x="4140118" y="1947817"/>
              <a:ext cx="1937188" cy="359822"/>
            </a:xfrm>
            <a:prstGeom prst="rect">
              <a:avLst/>
            </a:prstGeom>
            <a:noFill/>
          </p:spPr>
          <p:txBody>
            <a:bodyPr wrap="square" lIns="36000" rIns="0" rtlCol="0">
              <a:noAutofit/>
            </a:bodyPr>
            <a:lstStyle/>
            <a:p>
              <a:pPr algn="ctr"/>
              <a:r>
                <a:rPr lang="en-GB" sz="1800" b="1" dirty="0">
                  <a:solidFill>
                    <a:srgbClr val="003366"/>
                  </a:solidFill>
                  <a:latin typeface="Calibri" panose="020F0502020204030204" pitchFamily="34" charset="0"/>
                </a:rPr>
                <a:t>Power BI Gateway</a:t>
              </a:r>
            </a:p>
          </p:txBody>
        </p:sp>
      </p:grpSp>
      <p:grpSp>
        <p:nvGrpSpPr>
          <p:cNvPr id="43" name="Gruppieren 42">
            <a:extLst>
              <a:ext uri="{FF2B5EF4-FFF2-40B4-BE49-F238E27FC236}">
                <a16:creationId xmlns:a16="http://schemas.microsoft.com/office/drawing/2014/main" id="{C5ED4A4F-7C9C-4C09-BFDE-4B2AD5BF4623}"/>
              </a:ext>
            </a:extLst>
          </p:cNvPr>
          <p:cNvGrpSpPr/>
          <p:nvPr/>
        </p:nvGrpSpPr>
        <p:grpSpPr>
          <a:xfrm>
            <a:off x="7272908" y="1602234"/>
            <a:ext cx="2563756" cy="1338524"/>
            <a:chOff x="7041372" y="1942674"/>
            <a:chExt cx="2563756" cy="1338524"/>
          </a:xfrm>
        </p:grpSpPr>
        <p:pic>
          <p:nvPicPr>
            <p:cNvPr id="35" name="Grafik 34">
              <a:extLst>
                <a:ext uri="{FF2B5EF4-FFF2-40B4-BE49-F238E27FC236}">
                  <a16:creationId xmlns:a16="http://schemas.microsoft.com/office/drawing/2014/main" id="{915E617C-E058-4145-8306-7F37EA1AE81C}"/>
                </a:ext>
              </a:extLst>
            </p:cNvPr>
            <p:cNvPicPr>
              <a:picLocks noChangeAspect="1"/>
            </p:cNvPicPr>
            <p:nvPr/>
          </p:nvPicPr>
          <p:blipFill>
            <a:blip r:embed="rId4"/>
            <a:stretch>
              <a:fillRect/>
            </a:stretch>
          </p:blipFill>
          <p:spPr>
            <a:xfrm>
              <a:off x="7510670" y="2307204"/>
              <a:ext cx="1627652" cy="973994"/>
            </a:xfrm>
            <a:prstGeom prst="rect">
              <a:avLst/>
            </a:prstGeom>
          </p:spPr>
        </p:pic>
        <p:sp>
          <p:nvSpPr>
            <p:cNvPr id="36" name="Textfeld 35">
              <a:extLst>
                <a:ext uri="{FF2B5EF4-FFF2-40B4-BE49-F238E27FC236}">
                  <a16:creationId xmlns:a16="http://schemas.microsoft.com/office/drawing/2014/main" id="{AD265800-8F17-4E5A-A99B-9E3BEA00BF01}"/>
                </a:ext>
              </a:extLst>
            </p:cNvPr>
            <p:cNvSpPr txBox="1"/>
            <p:nvPr/>
          </p:nvSpPr>
          <p:spPr>
            <a:xfrm>
              <a:off x="7041372" y="1942674"/>
              <a:ext cx="2563756"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Power BI Online Services</a:t>
              </a:r>
            </a:p>
          </p:txBody>
        </p:sp>
      </p:grpSp>
      <p:grpSp>
        <p:nvGrpSpPr>
          <p:cNvPr id="44" name="Gruppieren 43">
            <a:extLst>
              <a:ext uri="{FF2B5EF4-FFF2-40B4-BE49-F238E27FC236}">
                <a16:creationId xmlns:a16="http://schemas.microsoft.com/office/drawing/2014/main" id="{97DE6CD2-00B2-48A5-83D8-CD7288C16034}"/>
              </a:ext>
            </a:extLst>
          </p:cNvPr>
          <p:cNvGrpSpPr/>
          <p:nvPr/>
        </p:nvGrpSpPr>
        <p:grpSpPr>
          <a:xfrm>
            <a:off x="10488952" y="1606524"/>
            <a:ext cx="2501249" cy="1351063"/>
            <a:chOff x="10488952" y="1946964"/>
            <a:chExt cx="2501249" cy="1351063"/>
          </a:xfrm>
        </p:grpSpPr>
        <p:sp>
          <p:nvSpPr>
            <p:cNvPr id="38" name="Textfeld 37">
              <a:extLst>
                <a:ext uri="{FF2B5EF4-FFF2-40B4-BE49-F238E27FC236}">
                  <a16:creationId xmlns:a16="http://schemas.microsoft.com/office/drawing/2014/main" id="{060E0083-C65D-4D79-951D-C828985A1821}"/>
                </a:ext>
              </a:extLst>
            </p:cNvPr>
            <p:cNvSpPr txBox="1"/>
            <p:nvPr/>
          </p:nvSpPr>
          <p:spPr>
            <a:xfrm>
              <a:off x="10488952" y="1946964"/>
              <a:ext cx="2412312"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Power BI App Platform</a:t>
              </a:r>
            </a:p>
          </p:txBody>
        </p:sp>
        <p:grpSp>
          <p:nvGrpSpPr>
            <p:cNvPr id="41" name="Gruppieren 40">
              <a:extLst>
                <a:ext uri="{FF2B5EF4-FFF2-40B4-BE49-F238E27FC236}">
                  <a16:creationId xmlns:a16="http://schemas.microsoft.com/office/drawing/2014/main" id="{E485A9CD-133A-42A4-A3DF-DAFF7FA46C2E}"/>
                </a:ext>
              </a:extLst>
            </p:cNvPr>
            <p:cNvGrpSpPr/>
            <p:nvPr/>
          </p:nvGrpSpPr>
          <p:grpSpPr>
            <a:xfrm>
              <a:off x="10564387" y="2326477"/>
              <a:ext cx="2425814" cy="971550"/>
              <a:chOff x="4167522" y="4703501"/>
              <a:chExt cx="4156974" cy="1419225"/>
            </a:xfrm>
          </p:grpSpPr>
          <p:pic>
            <p:nvPicPr>
              <p:cNvPr id="39" name="Grafik 38">
                <a:extLst>
                  <a:ext uri="{FF2B5EF4-FFF2-40B4-BE49-F238E27FC236}">
                    <a16:creationId xmlns:a16="http://schemas.microsoft.com/office/drawing/2014/main" id="{3831CB60-DE10-4AE3-82C5-C60B8642E241}"/>
                  </a:ext>
                </a:extLst>
              </p:cNvPr>
              <p:cNvPicPr>
                <a:picLocks noChangeAspect="1"/>
              </p:cNvPicPr>
              <p:nvPr/>
            </p:nvPicPr>
            <p:blipFill>
              <a:blip r:embed="rId5"/>
              <a:stretch>
                <a:fillRect/>
              </a:stretch>
            </p:blipFill>
            <p:spPr>
              <a:xfrm>
                <a:off x="4167522" y="4703501"/>
                <a:ext cx="2219325" cy="1419225"/>
              </a:xfrm>
              <a:prstGeom prst="rect">
                <a:avLst/>
              </a:prstGeom>
            </p:spPr>
          </p:pic>
          <p:pic>
            <p:nvPicPr>
              <p:cNvPr id="40" name="Grafik 39">
                <a:extLst>
                  <a:ext uri="{FF2B5EF4-FFF2-40B4-BE49-F238E27FC236}">
                    <a16:creationId xmlns:a16="http://schemas.microsoft.com/office/drawing/2014/main" id="{70325037-B045-4EDF-9AB1-8B7699DF6A9E}"/>
                  </a:ext>
                </a:extLst>
              </p:cNvPr>
              <p:cNvPicPr>
                <a:picLocks noChangeAspect="1"/>
              </p:cNvPicPr>
              <p:nvPr/>
            </p:nvPicPr>
            <p:blipFill>
              <a:blip r:embed="rId6"/>
              <a:stretch>
                <a:fillRect/>
              </a:stretch>
            </p:blipFill>
            <p:spPr>
              <a:xfrm>
                <a:off x="6105171" y="4736838"/>
                <a:ext cx="2219325" cy="1352550"/>
              </a:xfrm>
              <a:prstGeom prst="rect">
                <a:avLst/>
              </a:prstGeom>
            </p:spPr>
          </p:pic>
        </p:grpSp>
      </p:grpSp>
      <p:sp>
        <p:nvSpPr>
          <p:cNvPr id="45" name="Textfeld 44">
            <a:extLst>
              <a:ext uri="{FF2B5EF4-FFF2-40B4-BE49-F238E27FC236}">
                <a16:creationId xmlns:a16="http://schemas.microsoft.com/office/drawing/2014/main" id="{50184563-25D8-444F-B46C-0618CD4C596C}"/>
              </a:ext>
            </a:extLst>
          </p:cNvPr>
          <p:cNvSpPr txBox="1"/>
          <p:nvPr/>
        </p:nvSpPr>
        <p:spPr>
          <a:xfrm>
            <a:off x="1079500" y="5346650"/>
            <a:ext cx="2593008" cy="2520280"/>
          </a:xfrm>
          <a:prstGeom prst="rect">
            <a:avLst/>
          </a:prstGeom>
          <a:noFill/>
        </p:spPr>
        <p:txBody>
          <a:bodyPr wrap="square" rtlCol="0">
            <a:noAutofit/>
          </a:bodyPr>
          <a:lstStyle/>
          <a:p>
            <a:pPr marL="285750" indent="-285750">
              <a:buClr>
                <a:srgbClr val="003366"/>
              </a:buClr>
              <a:buFont typeface="Wingdings" panose="05000000000000000000" pitchFamily="2" charset="2"/>
              <a:buChar char="§"/>
            </a:pPr>
            <a:r>
              <a:rPr lang="de-DE" sz="1800" dirty="0">
                <a:latin typeface="Calibri" panose="020F0502020204030204" pitchFamily="34" charset="0"/>
              </a:rPr>
              <a:t>Windows 10 ist obligatorisch</a:t>
            </a:r>
          </a:p>
          <a:p>
            <a:pPr marL="285750" indent="-285750">
              <a:buClr>
                <a:srgbClr val="003366"/>
              </a:buClr>
              <a:buFont typeface="Wingdings" panose="05000000000000000000" pitchFamily="2" charset="2"/>
              <a:buChar char="§"/>
            </a:pPr>
            <a:r>
              <a:rPr lang="de-DE" sz="1800" dirty="0">
                <a:latin typeface="Calibri" panose="020F0502020204030204" pitchFamily="34" charset="0"/>
              </a:rPr>
              <a:t>Softwarelieferung über das Firmenportal</a:t>
            </a:r>
          </a:p>
          <a:p>
            <a:pPr marL="285750" indent="-285750">
              <a:buClr>
                <a:srgbClr val="003366"/>
              </a:buClr>
              <a:buFont typeface="Wingdings" panose="05000000000000000000" pitchFamily="2" charset="2"/>
              <a:buChar char="§"/>
            </a:pPr>
            <a:r>
              <a:rPr lang="de-DE" sz="1800" dirty="0">
                <a:latin typeface="Calibri" panose="020F0502020204030204" pitchFamily="34" charset="0"/>
              </a:rPr>
              <a:t>Monatliche Updates, die automatisch von Microsoft verwaltet werden.</a:t>
            </a:r>
          </a:p>
          <a:p>
            <a:endParaRPr lang="en-GB" sz="1800" dirty="0">
              <a:latin typeface="Calibri" panose="020F0502020204030204" pitchFamily="34" charset="0"/>
            </a:endParaRPr>
          </a:p>
        </p:txBody>
      </p:sp>
      <p:sp>
        <p:nvSpPr>
          <p:cNvPr id="46" name="Textfeld 45">
            <a:extLst>
              <a:ext uri="{FF2B5EF4-FFF2-40B4-BE49-F238E27FC236}">
                <a16:creationId xmlns:a16="http://schemas.microsoft.com/office/drawing/2014/main" id="{265F8292-285F-4CA5-A6DC-1497394DD197}"/>
              </a:ext>
            </a:extLst>
          </p:cNvPr>
          <p:cNvSpPr txBox="1"/>
          <p:nvPr/>
        </p:nvSpPr>
        <p:spPr>
          <a:xfrm>
            <a:off x="4140118" y="5346650"/>
            <a:ext cx="2700742" cy="2160240"/>
          </a:xfrm>
          <a:prstGeom prst="rect">
            <a:avLst/>
          </a:prstGeom>
          <a:noFill/>
        </p:spPr>
        <p:txBody>
          <a:bodyPr wrap="square" rtlCol="0">
            <a:noAutofit/>
          </a:bodyPr>
          <a:lstStyle/>
          <a:p>
            <a:pPr marL="285750" indent="-285750">
              <a:buClr>
                <a:srgbClr val="003366"/>
              </a:buClr>
              <a:buFont typeface="Wingdings" panose="05000000000000000000" pitchFamily="2" charset="2"/>
              <a:buChar char="§"/>
            </a:pPr>
            <a:r>
              <a:rPr lang="de-DE" sz="1800" dirty="0">
                <a:latin typeface="Calibri" panose="020F0502020204030204" pitchFamily="34" charset="0"/>
              </a:rPr>
              <a:t>Zwei lokale Gateways</a:t>
            </a:r>
          </a:p>
          <a:p>
            <a:pPr marL="742950" lvl="1" indent="-285750">
              <a:buClr>
                <a:srgbClr val="003366"/>
              </a:buClr>
              <a:buFont typeface="Wingdings" panose="05000000000000000000" pitchFamily="2" charset="2"/>
              <a:buChar char="§"/>
            </a:pPr>
            <a:r>
              <a:rPr lang="de-DE" sz="1800" dirty="0">
                <a:latin typeface="Calibri" panose="020F0502020204030204" pitchFamily="34" charset="0"/>
              </a:rPr>
              <a:t>Neutraubling</a:t>
            </a:r>
          </a:p>
          <a:p>
            <a:pPr marL="742950" lvl="1" indent="-285750">
              <a:buClr>
                <a:srgbClr val="003366"/>
              </a:buClr>
              <a:buFont typeface="Wingdings" panose="05000000000000000000" pitchFamily="2" charset="2"/>
              <a:buChar char="§"/>
            </a:pPr>
            <a:r>
              <a:rPr lang="de-DE" sz="1800" dirty="0">
                <a:latin typeface="Calibri" panose="020F0502020204030204" pitchFamily="34" charset="0"/>
              </a:rPr>
              <a:t>Franklin</a:t>
            </a:r>
          </a:p>
          <a:p>
            <a:pPr marL="285750" indent="-285750">
              <a:buClr>
                <a:srgbClr val="003366"/>
              </a:buClr>
              <a:buFont typeface="Wingdings" panose="05000000000000000000" pitchFamily="2" charset="2"/>
              <a:buChar char="§"/>
            </a:pPr>
            <a:r>
              <a:rPr lang="de-DE" sz="1800" dirty="0">
                <a:latin typeface="Calibri" panose="020F0502020204030204" pitchFamily="34" charset="0"/>
              </a:rPr>
              <a:t>Jeder besteht aus zwei Servern.</a:t>
            </a:r>
          </a:p>
          <a:p>
            <a:pPr marL="285750" indent="-285750">
              <a:buClr>
                <a:srgbClr val="003366"/>
              </a:buClr>
              <a:buFont typeface="Wingdings" panose="05000000000000000000" pitchFamily="2" charset="2"/>
              <a:buChar char="§"/>
            </a:pPr>
            <a:r>
              <a:rPr lang="de-DE" sz="1800" dirty="0">
                <a:latin typeface="Calibri" panose="020F0502020204030204" pitchFamily="34" charset="0"/>
              </a:rPr>
              <a:t>Lastausgleich aktiviert</a:t>
            </a:r>
          </a:p>
        </p:txBody>
      </p:sp>
      <p:sp>
        <p:nvSpPr>
          <p:cNvPr id="47" name="Textfeld 46">
            <a:extLst>
              <a:ext uri="{FF2B5EF4-FFF2-40B4-BE49-F238E27FC236}">
                <a16:creationId xmlns:a16="http://schemas.microsoft.com/office/drawing/2014/main" id="{BE8CF7D3-6310-4B4B-AE79-22ABC18B8A57}"/>
              </a:ext>
            </a:extLst>
          </p:cNvPr>
          <p:cNvSpPr txBox="1"/>
          <p:nvPr/>
        </p:nvSpPr>
        <p:spPr>
          <a:xfrm>
            <a:off x="7272908" y="5346650"/>
            <a:ext cx="2448992" cy="2304256"/>
          </a:xfrm>
          <a:prstGeom prst="rect">
            <a:avLst/>
          </a:prstGeom>
          <a:noFill/>
        </p:spPr>
        <p:txBody>
          <a:bodyPr wrap="square" rtlCol="0">
            <a:noAutofit/>
          </a:bodyPr>
          <a:lstStyle/>
          <a:p>
            <a:pPr marL="285750" indent="-285750">
              <a:buClr>
                <a:srgbClr val="003366"/>
              </a:buClr>
              <a:buFont typeface="Wingdings" panose="05000000000000000000" pitchFamily="2" charset="2"/>
              <a:buChar char="§"/>
            </a:pPr>
            <a:r>
              <a:rPr lang="de-DE" sz="1800" dirty="0">
                <a:latin typeface="Calibri" panose="020F0502020204030204" pitchFamily="34" charset="0"/>
              </a:rPr>
              <a:t>Vordefinierte </a:t>
            </a:r>
            <a:r>
              <a:rPr lang="de-DE" sz="1800" dirty="0" err="1">
                <a:latin typeface="Calibri" panose="020F0502020204030204" pitchFamily="34" charset="0"/>
              </a:rPr>
              <a:t>Workspaces</a:t>
            </a:r>
            <a:r>
              <a:rPr lang="de-DE" sz="1800" dirty="0">
                <a:latin typeface="Calibri" panose="020F0502020204030204" pitchFamily="34" charset="0"/>
              </a:rPr>
              <a:t> und Apps für Krones Business </a:t>
            </a:r>
            <a:r>
              <a:rPr lang="de-DE" sz="1800" dirty="0" err="1">
                <a:latin typeface="Calibri" panose="020F0502020204030204" pitchFamily="34" charset="0"/>
              </a:rPr>
              <a:t>Functions</a:t>
            </a:r>
            <a:endParaRPr lang="de-DE" sz="1800" dirty="0">
              <a:latin typeface="Calibri" panose="020F0502020204030204" pitchFamily="34" charset="0"/>
            </a:endParaRPr>
          </a:p>
          <a:p>
            <a:pPr marL="285750" indent="-285750">
              <a:buClr>
                <a:srgbClr val="003366"/>
              </a:buClr>
              <a:buFont typeface="Wingdings" panose="05000000000000000000" pitchFamily="2" charset="2"/>
              <a:buChar char="§"/>
            </a:pPr>
            <a:r>
              <a:rPr lang="de-DE" sz="1800" dirty="0">
                <a:latin typeface="Calibri" panose="020F0502020204030204" pitchFamily="34" charset="0"/>
              </a:rPr>
              <a:t>Zwei Rollen</a:t>
            </a:r>
          </a:p>
          <a:p>
            <a:pPr marL="742950" lvl="1" indent="-285750">
              <a:buClr>
                <a:srgbClr val="003366"/>
              </a:buClr>
              <a:buFont typeface="Wingdings" panose="05000000000000000000" pitchFamily="2" charset="2"/>
              <a:buChar char="§"/>
            </a:pPr>
            <a:r>
              <a:rPr lang="de-DE" sz="1800" dirty="0">
                <a:latin typeface="Calibri" panose="020F0502020204030204" pitchFamily="34" charset="0"/>
              </a:rPr>
              <a:t>Mitwirkender</a:t>
            </a:r>
          </a:p>
          <a:p>
            <a:pPr marL="742950" lvl="1" indent="-285750">
              <a:buClr>
                <a:srgbClr val="003366"/>
              </a:buClr>
              <a:buFont typeface="Wingdings" panose="05000000000000000000" pitchFamily="2" charset="2"/>
              <a:buChar char="§"/>
            </a:pPr>
            <a:r>
              <a:rPr lang="de-DE" sz="1800" dirty="0">
                <a:latin typeface="Calibri" panose="020F0502020204030204" pitchFamily="34" charset="0"/>
              </a:rPr>
              <a:t>Verbraucher</a:t>
            </a:r>
          </a:p>
          <a:p>
            <a:pPr marL="285750" indent="-285750">
              <a:buClr>
                <a:srgbClr val="003366"/>
              </a:buClr>
              <a:buFont typeface="Wingdings" panose="05000000000000000000" pitchFamily="2" charset="2"/>
              <a:buChar char="§"/>
            </a:pPr>
            <a:endParaRPr lang="en-GB" sz="1800" dirty="0">
              <a:latin typeface="Calibri" panose="020F0502020204030204" pitchFamily="34" charset="0"/>
            </a:endParaRPr>
          </a:p>
        </p:txBody>
      </p:sp>
      <p:sp>
        <p:nvSpPr>
          <p:cNvPr id="48" name="Textfeld 47">
            <a:extLst>
              <a:ext uri="{FF2B5EF4-FFF2-40B4-BE49-F238E27FC236}">
                <a16:creationId xmlns:a16="http://schemas.microsoft.com/office/drawing/2014/main" id="{7742F904-2A97-45A6-B264-D309DDFB6859}"/>
              </a:ext>
            </a:extLst>
          </p:cNvPr>
          <p:cNvSpPr txBox="1"/>
          <p:nvPr/>
        </p:nvSpPr>
        <p:spPr>
          <a:xfrm>
            <a:off x="10634984" y="5346650"/>
            <a:ext cx="2448992" cy="1944216"/>
          </a:xfrm>
          <a:prstGeom prst="rect">
            <a:avLst/>
          </a:prstGeom>
          <a:noFill/>
        </p:spPr>
        <p:txBody>
          <a:bodyPr wrap="square" rtlCol="0">
            <a:noAutofit/>
          </a:bodyPr>
          <a:lstStyle/>
          <a:p>
            <a:pPr marL="285750" indent="-285750">
              <a:buClr>
                <a:srgbClr val="003366"/>
              </a:buClr>
              <a:buFont typeface="Wingdings" panose="05000000000000000000" pitchFamily="2" charset="2"/>
              <a:buChar char="§"/>
            </a:pPr>
            <a:r>
              <a:rPr lang="de-DE" sz="1800" dirty="0">
                <a:latin typeface="Calibri" panose="020F0502020204030204" pitchFamily="34" charset="0"/>
              </a:rPr>
              <a:t>Mobile App für iOS und Windows </a:t>
            </a:r>
          </a:p>
        </p:txBody>
      </p:sp>
      <p:sp>
        <p:nvSpPr>
          <p:cNvPr id="6" name="Rectangle 5">
            <a:extLst>
              <a:ext uri="{FF2B5EF4-FFF2-40B4-BE49-F238E27FC236}">
                <a16:creationId xmlns:a16="http://schemas.microsoft.com/office/drawing/2014/main" id="{55B01E56-502E-4494-87AF-57AFA4F66F10}"/>
              </a:ext>
            </a:extLst>
          </p:cNvPr>
          <p:cNvSpPr/>
          <p:nvPr/>
        </p:nvSpPr>
        <p:spPr bwMode="auto">
          <a:xfrm>
            <a:off x="229613" y="5584378"/>
            <a:ext cx="731520" cy="1828800"/>
          </a:xfrm>
          <a:prstGeom prst="rect">
            <a:avLst/>
          </a:prstGeom>
          <a:solidFill>
            <a:srgbClr val="003366"/>
          </a:solidFill>
          <a:ln>
            <a:noFill/>
          </a:ln>
          <a:effectLst/>
        </p:spPr>
        <p:txBody>
          <a:bodyPr vert="vert270"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2000" dirty="0">
                <a:solidFill>
                  <a:srgbClr val="FFFFFF"/>
                </a:solidFill>
                <a:latin typeface="Calibri" panose="020F0502020204030204" pitchFamily="34" charset="0"/>
              </a:rPr>
              <a:t>@</a:t>
            </a:r>
            <a:r>
              <a:rPr kumimoji="0" lang="de-DE" sz="2000" b="0" i="0" u="none" strike="noStrike" cap="none" normalizeH="0" baseline="0" dirty="0">
                <a:ln>
                  <a:noFill/>
                </a:ln>
                <a:solidFill>
                  <a:srgbClr val="FFFFFF"/>
                </a:solidFill>
                <a:effectLst/>
                <a:latin typeface="Calibri" panose="020F0502020204030204" pitchFamily="34" charset="0"/>
              </a:rPr>
              <a:t> Krones</a:t>
            </a: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5" name="Rectangle 24">
            <a:extLst>
              <a:ext uri="{FF2B5EF4-FFF2-40B4-BE49-F238E27FC236}">
                <a16:creationId xmlns:a16="http://schemas.microsoft.com/office/drawing/2014/main" id="{C54DF887-DABB-4ECA-993D-0FA0DAA23D38}"/>
              </a:ext>
            </a:extLst>
          </p:cNvPr>
          <p:cNvSpPr/>
          <p:nvPr/>
        </p:nvSpPr>
        <p:spPr bwMode="auto">
          <a:xfrm>
            <a:off x="229613" y="3463601"/>
            <a:ext cx="731520" cy="1828800"/>
          </a:xfrm>
          <a:prstGeom prst="rect">
            <a:avLst/>
          </a:prstGeom>
          <a:solidFill>
            <a:srgbClr val="FFDD0F"/>
          </a:solidFill>
          <a:ln>
            <a:noFill/>
          </a:ln>
          <a:effectLst/>
        </p:spPr>
        <p:txBody>
          <a:bodyPr vert="vert270"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err="1">
                <a:latin typeface="Calibri" panose="020F0502020204030204" pitchFamily="34" charset="0"/>
              </a:rPr>
              <a:t>Funktion</a:t>
            </a:r>
            <a:endParaRPr kumimoji="0" lang="en-US" sz="2000" b="0" i="0" u="none" strike="noStrike" cap="none" normalizeH="0" baseline="0" dirty="0">
              <a:ln>
                <a:noFill/>
              </a:ln>
              <a:effectLst/>
              <a:latin typeface="Calibri" panose="020F0502020204030204" pitchFamily="34" charset="0"/>
            </a:endParaRPr>
          </a:p>
        </p:txBody>
      </p:sp>
      <p:sp>
        <p:nvSpPr>
          <p:cNvPr id="26" name="Textfeld 44">
            <a:extLst>
              <a:ext uri="{FF2B5EF4-FFF2-40B4-BE49-F238E27FC236}">
                <a16:creationId xmlns:a16="http://schemas.microsoft.com/office/drawing/2014/main" id="{AFCE0924-6A2E-49DC-9562-B84217735809}"/>
              </a:ext>
            </a:extLst>
          </p:cNvPr>
          <p:cNvSpPr txBox="1"/>
          <p:nvPr/>
        </p:nvSpPr>
        <p:spPr>
          <a:xfrm>
            <a:off x="1117600" y="3463601"/>
            <a:ext cx="3238706" cy="1877906"/>
          </a:xfrm>
          <a:prstGeom prst="rect">
            <a:avLst/>
          </a:prstGeom>
          <a:noFill/>
        </p:spPr>
        <p:txBody>
          <a:bodyPr wrap="square" rtlCol="0">
            <a:noAutofit/>
          </a:bodyPr>
          <a:lstStyle/>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Mit Daten verbinden</a:t>
            </a:r>
          </a:p>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Vorbereitung und Modellierung</a:t>
            </a:r>
          </a:p>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Interaktive Berichte erstellen</a:t>
            </a:r>
          </a:p>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Verwenden von Datenanalyse-Optionen</a:t>
            </a:r>
            <a:endParaRPr lang="en-US" sz="1800" dirty="0">
              <a:latin typeface="Calibri" panose="020F0502020204030204" pitchFamily="34" charset="0"/>
            </a:endParaRPr>
          </a:p>
        </p:txBody>
      </p:sp>
      <p:sp>
        <p:nvSpPr>
          <p:cNvPr id="27" name="Textfeld 44">
            <a:extLst>
              <a:ext uri="{FF2B5EF4-FFF2-40B4-BE49-F238E27FC236}">
                <a16:creationId xmlns:a16="http://schemas.microsoft.com/office/drawing/2014/main" id="{4B22521E-5099-4244-A9D3-4747028E1D6F}"/>
              </a:ext>
            </a:extLst>
          </p:cNvPr>
          <p:cNvSpPr txBox="1"/>
          <p:nvPr/>
        </p:nvSpPr>
        <p:spPr>
          <a:xfrm>
            <a:off x="4176564" y="3399748"/>
            <a:ext cx="2664296" cy="1226822"/>
          </a:xfrm>
          <a:prstGeom prst="rect">
            <a:avLst/>
          </a:prstGeom>
          <a:noFill/>
        </p:spPr>
        <p:txBody>
          <a:bodyPr wrap="square" rtlCol="0">
            <a:noAutofit/>
          </a:bodyPr>
          <a:lstStyle/>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Sichere Verwaltung der Datenübertragung</a:t>
            </a:r>
          </a:p>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Zeitplan für Datenaktualisierungen</a:t>
            </a:r>
          </a:p>
        </p:txBody>
      </p:sp>
      <p:sp>
        <p:nvSpPr>
          <p:cNvPr id="28" name="Textfeld 44">
            <a:extLst>
              <a:ext uri="{FF2B5EF4-FFF2-40B4-BE49-F238E27FC236}">
                <a16:creationId xmlns:a16="http://schemas.microsoft.com/office/drawing/2014/main" id="{983963D4-CE6C-4AAE-B035-A0DBB1A8798D}"/>
              </a:ext>
            </a:extLst>
          </p:cNvPr>
          <p:cNvSpPr txBox="1"/>
          <p:nvPr/>
        </p:nvSpPr>
        <p:spPr>
          <a:xfrm>
            <a:off x="7452519" y="3399524"/>
            <a:ext cx="2448992" cy="1828800"/>
          </a:xfrm>
          <a:prstGeom prst="rect">
            <a:avLst/>
          </a:prstGeom>
          <a:noFill/>
        </p:spPr>
        <p:txBody>
          <a:bodyPr wrap="square" rtlCol="0">
            <a:noAutofit/>
          </a:bodyPr>
          <a:lstStyle/>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Veröffentlichen und Teilen von Berichten</a:t>
            </a:r>
          </a:p>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Dashboards erstellen</a:t>
            </a:r>
          </a:p>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Stellen Sie Fragen in natürlicher Sprache.</a:t>
            </a:r>
          </a:p>
        </p:txBody>
      </p:sp>
      <p:sp>
        <p:nvSpPr>
          <p:cNvPr id="30" name="Textfeld 44">
            <a:extLst>
              <a:ext uri="{FF2B5EF4-FFF2-40B4-BE49-F238E27FC236}">
                <a16:creationId xmlns:a16="http://schemas.microsoft.com/office/drawing/2014/main" id="{DCC1F7B7-16F5-4B6B-A442-E2490F088399}"/>
              </a:ext>
            </a:extLst>
          </p:cNvPr>
          <p:cNvSpPr txBox="1"/>
          <p:nvPr/>
        </p:nvSpPr>
        <p:spPr>
          <a:xfrm>
            <a:off x="10634983" y="3399524"/>
            <a:ext cx="3537203" cy="1743902"/>
          </a:xfrm>
          <a:prstGeom prst="rect">
            <a:avLst/>
          </a:prstGeom>
          <a:noFill/>
        </p:spPr>
        <p:txBody>
          <a:bodyPr wrap="square" rtlCol="0">
            <a:noAutofit/>
          </a:bodyPr>
          <a:lstStyle/>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Zugriff auf Berichte von einer mobilen Vorrichtung aus</a:t>
            </a:r>
          </a:p>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Teilen Sie Daten und arbeiten Sie unterwegs zusammen.</a:t>
            </a:r>
          </a:p>
          <a:p>
            <a:pPr marL="285750" indent="-285750">
              <a:buClr>
                <a:schemeClr val="bg1">
                  <a:lumMod val="50000"/>
                </a:schemeClr>
              </a:buClr>
              <a:buFont typeface="Wingdings" panose="05000000000000000000" pitchFamily="2" charset="2"/>
              <a:buChar char="§"/>
            </a:pPr>
            <a:r>
              <a:rPr lang="de-DE" sz="1800" dirty="0">
                <a:latin typeface="Calibri" panose="020F0502020204030204" pitchFamily="34" charset="0"/>
              </a:rPr>
              <a:t>Push-Benachrichtigungen für Warnmeldungen erhalten</a:t>
            </a:r>
          </a:p>
        </p:txBody>
      </p:sp>
    </p:spTree>
    <p:extLst>
      <p:ext uri="{BB962C8B-B14F-4D97-AF65-F5344CB8AC3E}">
        <p14:creationId xmlns:p14="http://schemas.microsoft.com/office/powerpoint/2010/main" val="1521554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B726F-057E-45FB-95A9-A765976FE594}"/>
              </a:ext>
            </a:extLst>
          </p:cNvPr>
          <p:cNvSpPr>
            <a:spLocks noGrp="1"/>
          </p:cNvSpPr>
          <p:nvPr>
            <p:ph type="title"/>
          </p:nvPr>
        </p:nvSpPr>
        <p:spPr/>
        <p:txBody>
          <a:bodyPr/>
          <a:lstStyle/>
          <a:p>
            <a:r>
              <a:rPr lang="en-US" dirty="0"/>
              <a:t>Power BI vs SSRS vs Excel</a:t>
            </a:r>
            <a:endParaRPr lang="en-GB" dirty="0"/>
          </a:p>
        </p:txBody>
      </p:sp>
      <p:sp>
        <p:nvSpPr>
          <p:cNvPr id="5" name="Datumsplatzhalter 4">
            <a:extLst>
              <a:ext uri="{FF2B5EF4-FFF2-40B4-BE49-F238E27FC236}">
                <a16:creationId xmlns:a16="http://schemas.microsoft.com/office/drawing/2014/main" id="{B97FEA8E-2C6D-41B8-99DF-4335BAEACE11}"/>
              </a:ext>
            </a:extLst>
          </p:cNvPr>
          <p:cNvSpPr>
            <a:spLocks noGrp="1"/>
          </p:cNvSpPr>
          <p:nvPr>
            <p:ph type="dt" sz="half" idx="10"/>
          </p:nvPr>
        </p:nvSpPr>
        <p:spPr/>
        <p:txBody>
          <a:bodyPr/>
          <a:lstStyle/>
          <a:p>
            <a:pPr>
              <a:defRPr/>
            </a:pPr>
            <a:fld id="{39C8607C-3B46-4018-8540-E19FA97BE2E0}" type="datetime1">
              <a:rPr lang="de-DE" altLang="en-US" smtClean="0"/>
              <a:pPr>
                <a:defRPr/>
              </a:pPr>
              <a:t>11.06.2022</a:t>
            </a:fld>
            <a:endParaRPr lang="de-DE" altLang="en-US" dirty="0"/>
          </a:p>
        </p:txBody>
      </p:sp>
      <p:sp>
        <p:nvSpPr>
          <p:cNvPr id="17" name="Textfeld 16">
            <a:extLst>
              <a:ext uri="{FF2B5EF4-FFF2-40B4-BE49-F238E27FC236}">
                <a16:creationId xmlns:a16="http://schemas.microsoft.com/office/drawing/2014/main" id="{673CB059-9A8A-4CBF-95AF-6E85387C6CB4}"/>
              </a:ext>
            </a:extLst>
          </p:cNvPr>
          <p:cNvSpPr txBox="1"/>
          <p:nvPr/>
        </p:nvSpPr>
        <p:spPr>
          <a:xfrm>
            <a:off x="566738" y="1530226"/>
            <a:ext cx="4114800"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Power BI</a:t>
            </a:r>
          </a:p>
        </p:txBody>
      </p:sp>
      <p:sp>
        <p:nvSpPr>
          <p:cNvPr id="33" name="Textfeld 16">
            <a:extLst>
              <a:ext uri="{FF2B5EF4-FFF2-40B4-BE49-F238E27FC236}">
                <a16:creationId xmlns:a16="http://schemas.microsoft.com/office/drawing/2014/main" id="{8F586393-D38D-455C-B96A-FEE50232A90A}"/>
              </a:ext>
            </a:extLst>
          </p:cNvPr>
          <p:cNvSpPr txBox="1"/>
          <p:nvPr/>
        </p:nvSpPr>
        <p:spPr>
          <a:xfrm>
            <a:off x="5138738" y="1530226"/>
            <a:ext cx="4114800"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SSRS</a:t>
            </a:r>
          </a:p>
        </p:txBody>
      </p:sp>
      <p:sp>
        <p:nvSpPr>
          <p:cNvPr id="34" name="Textfeld 16">
            <a:extLst>
              <a:ext uri="{FF2B5EF4-FFF2-40B4-BE49-F238E27FC236}">
                <a16:creationId xmlns:a16="http://schemas.microsoft.com/office/drawing/2014/main" id="{2D815EFC-2D19-4D90-9DC8-7C0DD31B7165}"/>
              </a:ext>
            </a:extLst>
          </p:cNvPr>
          <p:cNvSpPr txBox="1"/>
          <p:nvPr/>
        </p:nvSpPr>
        <p:spPr>
          <a:xfrm>
            <a:off x="9710738" y="1530226"/>
            <a:ext cx="4114800"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Excel</a:t>
            </a:r>
          </a:p>
        </p:txBody>
      </p:sp>
      <p:sp>
        <p:nvSpPr>
          <p:cNvPr id="36" name="Inhaltsplatzhalter 2">
            <a:extLst>
              <a:ext uri="{FF2B5EF4-FFF2-40B4-BE49-F238E27FC236}">
                <a16:creationId xmlns:a16="http://schemas.microsoft.com/office/drawing/2014/main" id="{D09B440B-BA5A-4312-A18A-3E555BFC7797}"/>
              </a:ext>
            </a:extLst>
          </p:cNvPr>
          <p:cNvSpPr txBox="1">
            <a:spLocks/>
          </p:cNvSpPr>
          <p:nvPr/>
        </p:nvSpPr>
        <p:spPr bwMode="auto">
          <a:xfrm>
            <a:off x="566738" y="1890049"/>
            <a:ext cx="4114800" cy="194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Power BI ist eine Business Analytics-Lösung, mit der Sie Ihre Daten visualisieren und Erkenntnisse in Ihrem Unternehmen austauschen oder in Ihre App oder Website einbetten können. Verbinden Sie sich mit Hunderten von Datenquellen und erwecken Sie Ihre Daten mit Live-Dashboards und Berichten zum Leben.</a:t>
            </a:r>
          </a:p>
        </p:txBody>
      </p:sp>
      <p:sp>
        <p:nvSpPr>
          <p:cNvPr id="37" name="Inhaltsplatzhalter 2">
            <a:extLst>
              <a:ext uri="{FF2B5EF4-FFF2-40B4-BE49-F238E27FC236}">
                <a16:creationId xmlns:a16="http://schemas.microsoft.com/office/drawing/2014/main" id="{B13F1B17-891C-4BC2-945E-34FD9ED2A1FF}"/>
              </a:ext>
            </a:extLst>
          </p:cNvPr>
          <p:cNvSpPr txBox="1">
            <a:spLocks/>
          </p:cNvSpPr>
          <p:nvPr/>
        </p:nvSpPr>
        <p:spPr bwMode="auto">
          <a:xfrm>
            <a:off x="5138738" y="1890048"/>
            <a:ext cx="4114800" cy="5287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SQL Server Reporting Services ist eine Lösung, die Kunden in ihren eigenen Räumlichkeiten einsetzen, um Berichte zu erstellen, zu veröffentlichen und zu verwalten und sie dann den richtigen Benutzern auf verschiedene Weise zur Verfügung zu stellen, unabhängig davon, ob sie im Webbrowser oder als E-Mail in ihrem Posteingang angezeigt werden</a:t>
            </a:r>
          </a:p>
          <a:p>
            <a:pPr marL="0" indent="0" algn="just">
              <a:spcBef>
                <a:spcPts val="0"/>
              </a:spcBef>
              <a:spcAft>
                <a:spcPts val="1200"/>
              </a:spcAft>
              <a:buClr>
                <a:srgbClr val="0060AD"/>
              </a:buClr>
              <a:buNone/>
            </a:pPr>
            <a:endParaRPr lang="de-DE" sz="1600" kern="0" dirty="0"/>
          </a:p>
        </p:txBody>
      </p:sp>
      <p:sp>
        <p:nvSpPr>
          <p:cNvPr id="38" name="Inhaltsplatzhalter 2">
            <a:extLst>
              <a:ext uri="{FF2B5EF4-FFF2-40B4-BE49-F238E27FC236}">
                <a16:creationId xmlns:a16="http://schemas.microsoft.com/office/drawing/2014/main" id="{D96F20FA-35A1-49C2-BEBA-9500AE746594}"/>
              </a:ext>
            </a:extLst>
          </p:cNvPr>
          <p:cNvSpPr txBox="1">
            <a:spLocks/>
          </p:cNvSpPr>
          <p:nvPr/>
        </p:nvSpPr>
        <p:spPr bwMode="auto">
          <a:xfrm>
            <a:off x="9865196" y="1890047"/>
            <a:ext cx="4536604" cy="2160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en-US" sz="1600" kern="0" dirty="0"/>
              <a:t>Excel </a:t>
            </a:r>
            <a:r>
              <a:rPr lang="en-US" sz="1600" kern="0" dirty="0" err="1"/>
              <a:t>ist</a:t>
            </a:r>
            <a:r>
              <a:rPr lang="en-US" sz="1600" kern="0" dirty="0"/>
              <a:t> </a:t>
            </a:r>
            <a:r>
              <a:rPr lang="en-US" sz="1600" kern="0" dirty="0" err="1"/>
              <a:t>ein</a:t>
            </a:r>
            <a:r>
              <a:rPr lang="en-US" sz="1600" kern="0" dirty="0"/>
              <a:t> </a:t>
            </a:r>
            <a:r>
              <a:rPr lang="en-US" sz="1600" kern="0" dirty="0" err="1"/>
              <a:t>elektronisches</a:t>
            </a:r>
            <a:r>
              <a:rPr lang="en-US" sz="1600" kern="0" dirty="0"/>
              <a:t> </a:t>
            </a:r>
            <a:r>
              <a:rPr lang="en-US" sz="1600" kern="0" dirty="0" err="1"/>
              <a:t>Tabellenkalkulationsprogramm</a:t>
            </a:r>
            <a:r>
              <a:rPr lang="en-US" sz="1600" kern="0" dirty="0"/>
              <a:t>, das </a:t>
            </a:r>
            <a:r>
              <a:rPr lang="en-US" sz="1600" kern="0" dirty="0" err="1"/>
              <a:t>Berechnungs-Grafikwerkzeuge</a:t>
            </a:r>
            <a:r>
              <a:rPr lang="en-US" sz="1600" kern="0" dirty="0"/>
              <a:t>, Pivot-</a:t>
            </a:r>
            <a:r>
              <a:rPr lang="en-US" sz="1600" kern="0" dirty="0" err="1"/>
              <a:t>Tabellen</a:t>
            </a:r>
            <a:r>
              <a:rPr lang="en-US" sz="1600" kern="0" dirty="0"/>
              <a:t> und </a:t>
            </a:r>
            <a:r>
              <a:rPr lang="en-US" sz="1600" kern="0" dirty="0" err="1"/>
              <a:t>eine</a:t>
            </a:r>
            <a:r>
              <a:rPr lang="en-US" sz="1600" kern="0" dirty="0"/>
              <a:t> </a:t>
            </a:r>
            <a:r>
              <a:rPr lang="en-US" sz="1600" kern="0" dirty="0" err="1"/>
              <a:t>Makro-Programmiersprache</a:t>
            </a:r>
            <a:r>
              <a:rPr lang="en-US" sz="1600" kern="0" dirty="0"/>
              <a:t> </a:t>
            </a:r>
            <a:r>
              <a:rPr lang="en-US" sz="1600" kern="0" dirty="0" err="1"/>
              <a:t>namens</a:t>
            </a:r>
            <a:r>
              <a:rPr lang="en-US" sz="1600" kern="0" dirty="0"/>
              <a:t> Visual Basic for Applications </a:t>
            </a:r>
            <a:r>
              <a:rPr lang="en-US" sz="1600" kern="0" dirty="0" err="1"/>
              <a:t>enthält</a:t>
            </a:r>
            <a:r>
              <a:rPr lang="en-US" sz="1600" kern="0" dirty="0"/>
              <a:t>. </a:t>
            </a:r>
            <a:r>
              <a:rPr lang="en-US" sz="1600" kern="0" dirty="0" err="1"/>
              <a:t>Gewinnen</a:t>
            </a:r>
            <a:r>
              <a:rPr lang="en-US" sz="1600" kern="0" dirty="0"/>
              <a:t> Sie </a:t>
            </a:r>
            <a:r>
              <a:rPr lang="en-US" sz="1600" kern="0" dirty="0" err="1"/>
              <a:t>zusätzliche</a:t>
            </a:r>
            <a:r>
              <a:rPr lang="en-US" sz="1600" kern="0" dirty="0"/>
              <a:t> </a:t>
            </a:r>
            <a:r>
              <a:rPr lang="en-US" sz="1600" kern="0" dirty="0" err="1"/>
              <a:t>Erkenntnisse</a:t>
            </a:r>
            <a:r>
              <a:rPr lang="en-US" sz="1600" kern="0" dirty="0"/>
              <a:t> </a:t>
            </a:r>
            <a:r>
              <a:rPr lang="en-US" sz="1600" kern="0" dirty="0" err="1"/>
              <a:t>mit</a:t>
            </a:r>
            <a:r>
              <a:rPr lang="en-US" sz="1600" kern="0" dirty="0"/>
              <a:t> Business Analytics, die </a:t>
            </a:r>
            <a:r>
              <a:rPr lang="en-US" sz="1600" kern="0" dirty="0" err="1"/>
              <a:t>sofort</a:t>
            </a:r>
            <a:r>
              <a:rPr lang="en-US" sz="1600" kern="0" dirty="0"/>
              <a:t> </a:t>
            </a:r>
            <a:r>
              <a:rPr lang="en-US" sz="1600" kern="0" dirty="0" err="1"/>
              <a:t>einsatzbereit</a:t>
            </a:r>
            <a:r>
              <a:rPr lang="en-US" sz="1600" kern="0" dirty="0"/>
              <a:t> </a:t>
            </a:r>
            <a:r>
              <a:rPr lang="en-US" sz="1600" kern="0" dirty="0" err="1"/>
              <a:t>sind</a:t>
            </a:r>
            <a:r>
              <a:rPr lang="en-US" sz="1600" kern="0" dirty="0"/>
              <a:t>..</a:t>
            </a:r>
          </a:p>
        </p:txBody>
      </p:sp>
      <p:sp>
        <p:nvSpPr>
          <p:cNvPr id="11" name="Inhaltsplatzhalter 2">
            <a:extLst>
              <a:ext uri="{FF2B5EF4-FFF2-40B4-BE49-F238E27FC236}">
                <a16:creationId xmlns:a16="http://schemas.microsoft.com/office/drawing/2014/main" id="{B1E9FE51-FA07-4CD1-A80A-525611BB6DD6}"/>
              </a:ext>
            </a:extLst>
          </p:cNvPr>
          <p:cNvSpPr txBox="1">
            <a:spLocks/>
          </p:cNvSpPr>
          <p:nvPr/>
        </p:nvSpPr>
        <p:spPr bwMode="auto">
          <a:xfrm>
            <a:off x="566738" y="4050506"/>
            <a:ext cx="4114800" cy="194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60AD"/>
              </a:buClr>
              <a:buNone/>
            </a:pPr>
            <a:endParaRPr lang="de-DE" sz="1600" kern="0" dirty="0"/>
          </a:p>
          <a:p>
            <a:pPr marL="0" indent="0">
              <a:spcBef>
                <a:spcPts val="0"/>
              </a:spcBef>
              <a:spcAft>
                <a:spcPts val="1200"/>
              </a:spcAft>
              <a:buClr>
                <a:srgbClr val="0060AD"/>
              </a:buClr>
              <a:buNone/>
            </a:pPr>
            <a:r>
              <a:rPr lang="de-DE" sz="1600" kern="0" dirty="0"/>
              <a:t>Merkmale:</a:t>
            </a:r>
            <a:endParaRPr lang="en-US" sz="1600" kern="0" dirty="0"/>
          </a:p>
          <a:p>
            <a:pPr>
              <a:spcBef>
                <a:spcPts val="0"/>
              </a:spcBef>
              <a:spcAft>
                <a:spcPts val="1200"/>
              </a:spcAft>
              <a:buClr>
                <a:srgbClr val="003366"/>
              </a:buClr>
              <a:buFont typeface="Wingdings" panose="05000000000000000000" pitchFamily="2" charset="2"/>
              <a:buChar char="§"/>
            </a:pPr>
            <a:r>
              <a:rPr lang="de-DE" sz="1600" kern="0" dirty="0"/>
              <a:t>Cloud-basiert</a:t>
            </a:r>
          </a:p>
          <a:p>
            <a:pPr>
              <a:spcBef>
                <a:spcPts val="0"/>
              </a:spcBef>
              <a:spcAft>
                <a:spcPts val="1200"/>
              </a:spcAft>
              <a:buClr>
                <a:srgbClr val="003366"/>
              </a:buClr>
              <a:buFont typeface="Wingdings" panose="05000000000000000000" pitchFamily="2" charset="2"/>
              <a:buChar char="§"/>
            </a:pPr>
            <a:r>
              <a:rPr lang="de-DE" sz="1600" kern="0" dirty="0"/>
              <a:t>Mehr als 100 Datenquellen</a:t>
            </a:r>
          </a:p>
          <a:p>
            <a:pPr>
              <a:spcBef>
                <a:spcPts val="0"/>
              </a:spcBef>
              <a:spcAft>
                <a:spcPts val="1200"/>
              </a:spcAft>
              <a:buClr>
                <a:srgbClr val="003366"/>
              </a:buClr>
              <a:buFont typeface="Wingdings" panose="05000000000000000000" pitchFamily="2" charset="2"/>
              <a:buChar char="§"/>
            </a:pPr>
            <a:r>
              <a:rPr lang="de-DE" sz="1600" kern="0" dirty="0"/>
              <a:t>Monatliche Release-Zyklen</a:t>
            </a:r>
          </a:p>
          <a:p>
            <a:pPr>
              <a:spcBef>
                <a:spcPts val="0"/>
              </a:spcBef>
              <a:spcAft>
                <a:spcPts val="1200"/>
              </a:spcAft>
              <a:buClr>
                <a:srgbClr val="003366"/>
              </a:buClr>
              <a:buFont typeface="Wingdings" panose="05000000000000000000" pitchFamily="2" charset="2"/>
              <a:buChar char="§"/>
            </a:pPr>
            <a:r>
              <a:rPr lang="de-DE" sz="1600" kern="0" dirty="0"/>
              <a:t>Datenaufnahme und -Aufbereitung in den Fachabteilungen</a:t>
            </a:r>
          </a:p>
          <a:p>
            <a:pPr>
              <a:spcBef>
                <a:spcPts val="0"/>
              </a:spcBef>
              <a:spcAft>
                <a:spcPts val="1200"/>
              </a:spcAft>
              <a:buClr>
                <a:srgbClr val="003366"/>
              </a:buClr>
              <a:buFont typeface="Wingdings" panose="05000000000000000000" pitchFamily="2" charset="2"/>
              <a:buChar char="§"/>
            </a:pPr>
            <a:r>
              <a:rPr lang="de-DE" sz="1600" kern="0" dirty="0"/>
              <a:t>Paginierte und mobile Berichte</a:t>
            </a:r>
          </a:p>
          <a:p>
            <a:pPr>
              <a:spcBef>
                <a:spcPts val="0"/>
              </a:spcBef>
              <a:spcAft>
                <a:spcPts val="1200"/>
              </a:spcAft>
              <a:buClr>
                <a:srgbClr val="003366"/>
              </a:buClr>
              <a:buFont typeface="Wingdings" panose="05000000000000000000" pitchFamily="2" charset="2"/>
              <a:buChar char="§"/>
            </a:pPr>
            <a:r>
              <a:rPr lang="de-DE" sz="1600" kern="0" dirty="0"/>
              <a:t>Dashboards</a:t>
            </a:r>
          </a:p>
          <a:p>
            <a:pPr>
              <a:spcBef>
                <a:spcPts val="0"/>
              </a:spcBef>
              <a:spcAft>
                <a:spcPts val="1200"/>
              </a:spcAft>
              <a:buClr>
                <a:srgbClr val="003366"/>
              </a:buClr>
              <a:buFont typeface="Wingdings" panose="05000000000000000000" pitchFamily="2" charset="2"/>
              <a:buChar char="§"/>
            </a:pPr>
            <a:r>
              <a:rPr lang="de-DE" sz="1600" kern="0" dirty="0"/>
              <a:t>R- und Python-Code und Visualisierungen</a:t>
            </a:r>
          </a:p>
        </p:txBody>
      </p:sp>
      <p:sp>
        <p:nvSpPr>
          <p:cNvPr id="12" name="Inhaltsplatzhalter 2">
            <a:extLst>
              <a:ext uri="{FF2B5EF4-FFF2-40B4-BE49-F238E27FC236}">
                <a16:creationId xmlns:a16="http://schemas.microsoft.com/office/drawing/2014/main" id="{D09F678E-6F16-4E75-A7C7-A20E961C4ECD}"/>
              </a:ext>
            </a:extLst>
          </p:cNvPr>
          <p:cNvSpPr txBox="1">
            <a:spLocks/>
          </p:cNvSpPr>
          <p:nvPr/>
        </p:nvSpPr>
        <p:spPr bwMode="auto">
          <a:xfrm>
            <a:off x="5138738" y="4050506"/>
            <a:ext cx="4114800" cy="5287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60AD"/>
              </a:buClr>
              <a:buNone/>
            </a:pPr>
            <a:endParaRPr lang="de-DE" sz="1600" kern="0" dirty="0"/>
          </a:p>
          <a:p>
            <a:pPr marL="0" indent="0">
              <a:spcBef>
                <a:spcPts val="0"/>
              </a:spcBef>
              <a:spcAft>
                <a:spcPts val="1200"/>
              </a:spcAft>
              <a:buClr>
                <a:srgbClr val="0060AD"/>
              </a:buClr>
              <a:buNone/>
            </a:pPr>
            <a:r>
              <a:rPr lang="de-DE" sz="1600" kern="0" dirty="0"/>
              <a:t>Merkmale: </a:t>
            </a:r>
          </a:p>
          <a:p>
            <a:pPr marL="0" indent="0">
              <a:spcBef>
                <a:spcPts val="0"/>
              </a:spcBef>
              <a:spcAft>
                <a:spcPts val="1200"/>
              </a:spcAft>
              <a:buClr>
                <a:srgbClr val="0060AD"/>
              </a:buClr>
              <a:buNone/>
            </a:pPr>
            <a:r>
              <a:rPr lang="de-DE" sz="1600" kern="0" dirty="0"/>
              <a:t>Vor-Ort-Basis</a:t>
            </a:r>
          </a:p>
          <a:p>
            <a:pPr>
              <a:spcBef>
                <a:spcPts val="0"/>
              </a:spcBef>
              <a:spcAft>
                <a:spcPts val="1200"/>
              </a:spcAft>
              <a:buClr>
                <a:srgbClr val="0060AD"/>
              </a:buClr>
              <a:buFont typeface="Wingdings" panose="05000000000000000000" pitchFamily="2" charset="2"/>
              <a:buChar char="§"/>
            </a:pPr>
            <a:r>
              <a:rPr lang="de-DE" sz="1600" kern="0" dirty="0"/>
              <a:t>Perfekte Passform für SSAS-Würfel</a:t>
            </a:r>
          </a:p>
          <a:p>
            <a:pPr>
              <a:spcBef>
                <a:spcPts val="0"/>
              </a:spcBef>
              <a:spcAft>
                <a:spcPts val="1200"/>
              </a:spcAft>
              <a:buClr>
                <a:srgbClr val="0060AD"/>
              </a:buClr>
              <a:buFont typeface="Wingdings" panose="05000000000000000000" pitchFamily="2" charset="2"/>
              <a:buChar char="§"/>
            </a:pPr>
            <a:r>
              <a:rPr lang="de-DE" sz="1600" kern="0" dirty="0"/>
              <a:t>Datenaufbereitung und -management durch die IM-Abteilung</a:t>
            </a:r>
          </a:p>
          <a:p>
            <a:pPr>
              <a:spcBef>
                <a:spcPts val="0"/>
              </a:spcBef>
              <a:spcAft>
                <a:spcPts val="1200"/>
              </a:spcAft>
              <a:buClr>
                <a:srgbClr val="0060AD"/>
              </a:buClr>
              <a:buFont typeface="Wingdings" panose="05000000000000000000" pitchFamily="2" charset="2"/>
              <a:buChar char="§"/>
            </a:pPr>
            <a:r>
              <a:rPr lang="de-DE" sz="1600" kern="0" dirty="0"/>
              <a:t>Paginierte Berichte mit vordefinierten Vorlagen</a:t>
            </a:r>
          </a:p>
          <a:p>
            <a:pPr>
              <a:spcBef>
                <a:spcPts val="0"/>
              </a:spcBef>
              <a:spcAft>
                <a:spcPts val="1200"/>
              </a:spcAft>
              <a:buClr>
                <a:srgbClr val="0060AD"/>
              </a:buClr>
              <a:buFont typeface="Wingdings" panose="05000000000000000000" pitchFamily="2" charset="2"/>
              <a:buChar char="§"/>
            </a:pPr>
            <a:r>
              <a:rPr lang="de-DE" sz="1600" kern="0" dirty="0"/>
              <a:t>MDX-Abfrage für multidimensionale Quellen</a:t>
            </a:r>
          </a:p>
          <a:p>
            <a:pPr>
              <a:spcBef>
                <a:spcPts val="0"/>
              </a:spcBef>
              <a:spcAft>
                <a:spcPts val="1200"/>
              </a:spcAft>
              <a:buClr>
                <a:srgbClr val="003366"/>
              </a:buClr>
              <a:buFont typeface="Wingdings" panose="05000000000000000000" pitchFamily="2" charset="2"/>
              <a:buChar char="§"/>
            </a:pPr>
            <a:endParaRPr lang="de-DE" sz="1600" kern="0" dirty="0"/>
          </a:p>
        </p:txBody>
      </p:sp>
      <p:sp>
        <p:nvSpPr>
          <p:cNvPr id="13" name="Inhaltsplatzhalter 2">
            <a:extLst>
              <a:ext uri="{FF2B5EF4-FFF2-40B4-BE49-F238E27FC236}">
                <a16:creationId xmlns:a16="http://schemas.microsoft.com/office/drawing/2014/main" id="{E37BEE3F-3CC9-4528-A81F-AB0372AC9C5A}"/>
              </a:ext>
            </a:extLst>
          </p:cNvPr>
          <p:cNvSpPr txBox="1">
            <a:spLocks/>
          </p:cNvSpPr>
          <p:nvPr/>
        </p:nvSpPr>
        <p:spPr bwMode="auto">
          <a:xfrm>
            <a:off x="9865196" y="4017766"/>
            <a:ext cx="4114800" cy="5287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60AD"/>
              </a:buClr>
              <a:buNone/>
            </a:pPr>
            <a:endParaRPr lang="de-DE" sz="1600" kern="0" dirty="0"/>
          </a:p>
          <a:p>
            <a:pPr marL="0" indent="0">
              <a:spcBef>
                <a:spcPts val="0"/>
              </a:spcBef>
              <a:spcAft>
                <a:spcPts val="1200"/>
              </a:spcAft>
              <a:buClr>
                <a:srgbClr val="0060AD"/>
              </a:buClr>
              <a:buNone/>
            </a:pPr>
            <a:r>
              <a:rPr lang="de-DE" sz="1600" kern="0" dirty="0"/>
              <a:t>Merkmale: </a:t>
            </a:r>
          </a:p>
          <a:p>
            <a:pPr marL="0" indent="0">
              <a:spcBef>
                <a:spcPts val="0"/>
              </a:spcBef>
              <a:spcAft>
                <a:spcPts val="1200"/>
              </a:spcAft>
              <a:buClr>
                <a:srgbClr val="0060AD"/>
              </a:buClr>
              <a:buNone/>
            </a:pPr>
            <a:r>
              <a:rPr lang="de-DE" sz="1600" kern="0" dirty="0"/>
              <a:t>Office 365-Produkt unter Windows 10</a:t>
            </a:r>
          </a:p>
          <a:p>
            <a:pPr>
              <a:spcBef>
                <a:spcPts val="0"/>
              </a:spcBef>
              <a:spcAft>
                <a:spcPts val="1200"/>
              </a:spcAft>
              <a:buClr>
                <a:srgbClr val="0060AD"/>
              </a:buClr>
              <a:buFont typeface="Wingdings" panose="05000000000000000000" pitchFamily="2" charset="2"/>
              <a:buChar char="§"/>
            </a:pPr>
            <a:r>
              <a:rPr lang="de-DE" sz="1600" kern="0" dirty="0"/>
              <a:t>Viele Möglichkeiten der Datenaufbereitung und -berechnung</a:t>
            </a:r>
          </a:p>
          <a:p>
            <a:pPr>
              <a:spcBef>
                <a:spcPts val="0"/>
              </a:spcBef>
              <a:spcAft>
                <a:spcPts val="1200"/>
              </a:spcAft>
              <a:buClr>
                <a:srgbClr val="0060AD"/>
              </a:buClr>
              <a:buFont typeface="Wingdings" panose="05000000000000000000" pitchFamily="2" charset="2"/>
              <a:buChar char="§"/>
            </a:pPr>
            <a:r>
              <a:rPr lang="de-DE" sz="1600" kern="0" dirty="0"/>
              <a:t>Datenaufnahme und -aufbereitung in Abhängigkeit von der Quelle</a:t>
            </a:r>
          </a:p>
          <a:p>
            <a:pPr>
              <a:spcBef>
                <a:spcPts val="0"/>
              </a:spcBef>
              <a:spcAft>
                <a:spcPts val="1200"/>
              </a:spcAft>
              <a:buClr>
                <a:srgbClr val="0060AD"/>
              </a:buClr>
              <a:buFont typeface="Wingdings" panose="05000000000000000000" pitchFamily="2" charset="2"/>
              <a:buChar char="§"/>
            </a:pPr>
            <a:r>
              <a:rPr lang="de-DE" sz="1600" kern="0" dirty="0"/>
              <a:t>Einfachere Freigabe- und Kollaborationsoptionen in Office 365</a:t>
            </a:r>
            <a:endParaRPr lang="en-US" sz="1600" kern="0" dirty="0"/>
          </a:p>
        </p:txBody>
      </p:sp>
    </p:spTree>
    <p:extLst>
      <p:ext uri="{BB962C8B-B14F-4D97-AF65-F5344CB8AC3E}">
        <p14:creationId xmlns:p14="http://schemas.microsoft.com/office/powerpoint/2010/main" val="950209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50F2857-8401-4F2E-A138-17A89C2A5B7C}"/>
              </a:ext>
            </a:extLst>
          </p:cNvPr>
          <p:cNvGraphicFramePr>
            <a:graphicFrameLocks noGrp="1"/>
          </p:cNvGraphicFramePr>
          <p:nvPr>
            <p:extLst>
              <p:ext uri="{D42A27DB-BD31-4B8C-83A1-F6EECF244321}">
                <p14:modId xmlns:p14="http://schemas.microsoft.com/office/powerpoint/2010/main" val="2674964739"/>
              </p:ext>
            </p:extLst>
          </p:nvPr>
        </p:nvGraphicFramePr>
        <p:xfrm>
          <a:off x="1080220" y="1530226"/>
          <a:ext cx="12745315" cy="5886567"/>
        </p:xfrm>
        <a:graphic>
          <a:graphicData uri="http://schemas.openxmlformats.org/drawingml/2006/table">
            <a:tbl>
              <a:tblPr firstRow="1" bandRow="1">
                <a:tableStyleId>{5C22544A-7EE6-4342-B048-85BDC9FD1C3A}</a:tableStyleId>
              </a:tblPr>
              <a:tblGrid>
                <a:gridCol w="2548487">
                  <a:extLst>
                    <a:ext uri="{9D8B030D-6E8A-4147-A177-3AD203B41FA5}">
                      <a16:colId xmlns:a16="http://schemas.microsoft.com/office/drawing/2014/main" val="2050928684"/>
                    </a:ext>
                  </a:extLst>
                </a:gridCol>
                <a:gridCol w="2549207">
                  <a:extLst>
                    <a:ext uri="{9D8B030D-6E8A-4147-A177-3AD203B41FA5}">
                      <a16:colId xmlns:a16="http://schemas.microsoft.com/office/drawing/2014/main" val="3464502995"/>
                    </a:ext>
                  </a:extLst>
                </a:gridCol>
                <a:gridCol w="2549207">
                  <a:extLst>
                    <a:ext uri="{9D8B030D-6E8A-4147-A177-3AD203B41FA5}">
                      <a16:colId xmlns:a16="http://schemas.microsoft.com/office/drawing/2014/main" val="2906055301"/>
                    </a:ext>
                  </a:extLst>
                </a:gridCol>
                <a:gridCol w="2549207">
                  <a:extLst>
                    <a:ext uri="{9D8B030D-6E8A-4147-A177-3AD203B41FA5}">
                      <a16:colId xmlns:a16="http://schemas.microsoft.com/office/drawing/2014/main" val="85502652"/>
                    </a:ext>
                  </a:extLst>
                </a:gridCol>
                <a:gridCol w="2549207">
                  <a:extLst>
                    <a:ext uri="{9D8B030D-6E8A-4147-A177-3AD203B41FA5}">
                      <a16:colId xmlns:a16="http://schemas.microsoft.com/office/drawing/2014/main" val="348265394"/>
                    </a:ext>
                  </a:extLst>
                </a:gridCol>
              </a:tblGrid>
              <a:tr h="621069">
                <a:tc>
                  <a:txBody>
                    <a:bodyPr/>
                    <a:lstStyle/>
                    <a:p>
                      <a:pPr algn="l"/>
                      <a:r>
                        <a:rPr lang="en-US" sz="2400" noProof="0" dirty="0" err="1"/>
                        <a:t>Merkmale</a:t>
                      </a:r>
                      <a:endParaRPr lang="en-US" sz="2400" noProof="0" dirty="0"/>
                    </a:p>
                  </a:txBody>
                  <a:tcPr anchor="ctr">
                    <a:solidFill>
                      <a:srgbClr val="003366"/>
                    </a:solidFill>
                  </a:tcPr>
                </a:tc>
                <a:tc>
                  <a:txBody>
                    <a:bodyPr/>
                    <a:lstStyle/>
                    <a:p>
                      <a:pPr algn="l"/>
                      <a:r>
                        <a:rPr lang="de-DE" sz="2400" dirty="0"/>
                        <a:t>Power BI</a:t>
                      </a:r>
                      <a:endParaRPr lang="en-US" sz="2400" dirty="0"/>
                    </a:p>
                  </a:txBody>
                  <a:tcPr anchor="ctr">
                    <a:solidFill>
                      <a:srgbClr val="003366"/>
                    </a:solidFill>
                  </a:tcPr>
                </a:tc>
                <a:tc>
                  <a:txBody>
                    <a:bodyPr/>
                    <a:lstStyle/>
                    <a:p>
                      <a:pPr algn="l"/>
                      <a:r>
                        <a:rPr lang="de-DE" sz="2400" dirty="0"/>
                        <a:t>SSRS</a:t>
                      </a:r>
                      <a:endParaRPr lang="en-US" sz="2400" dirty="0"/>
                    </a:p>
                  </a:txBody>
                  <a:tcPr anchor="ctr">
                    <a:solidFill>
                      <a:srgbClr val="003366"/>
                    </a:solidFill>
                  </a:tcPr>
                </a:tc>
                <a:tc>
                  <a:txBody>
                    <a:bodyPr/>
                    <a:lstStyle/>
                    <a:p>
                      <a:pPr algn="l"/>
                      <a:r>
                        <a:rPr lang="de-DE" sz="2400" dirty="0"/>
                        <a:t>Excel</a:t>
                      </a:r>
                      <a:endParaRPr lang="en-US" sz="2400" dirty="0"/>
                    </a:p>
                  </a:txBody>
                  <a:tcPr anchor="ctr">
                    <a:solidFill>
                      <a:srgbClr val="003366"/>
                    </a:solidFill>
                  </a:tcPr>
                </a:tc>
                <a:tc>
                  <a:txBody>
                    <a:bodyPr/>
                    <a:lstStyle/>
                    <a:p>
                      <a:pPr algn="l"/>
                      <a:r>
                        <a:rPr lang="de-DE" sz="2400" dirty="0"/>
                        <a:t>Notes</a:t>
                      </a:r>
                      <a:endParaRPr lang="en-US" sz="2400" dirty="0"/>
                    </a:p>
                  </a:txBody>
                  <a:tcPr anchor="ctr">
                    <a:solidFill>
                      <a:srgbClr val="003366"/>
                    </a:solidFill>
                  </a:tcPr>
                </a:tc>
                <a:extLst>
                  <a:ext uri="{0D108BD9-81ED-4DB2-BD59-A6C34878D82A}">
                    <a16:rowId xmlns:a16="http://schemas.microsoft.com/office/drawing/2014/main" val="1875064609"/>
                  </a:ext>
                </a:extLst>
              </a:tr>
              <a:tr h="621069">
                <a:tc>
                  <a:txBody>
                    <a:bodyPr/>
                    <a:lstStyle/>
                    <a:p>
                      <a:r>
                        <a:rPr lang="de-DE" dirty="0"/>
                        <a:t>Benutzerdefinierte Visualisierung</a:t>
                      </a:r>
                    </a:p>
                  </a:txBody>
                  <a:tcPr/>
                </a:tc>
                <a:tc>
                  <a:txBody>
                    <a:bodyPr/>
                    <a:lstStyle/>
                    <a:p>
                      <a:r>
                        <a:rPr lang="de-DE" dirty="0"/>
                        <a:t>Ja</a:t>
                      </a:r>
                      <a:endParaRPr lang="en-US" dirty="0"/>
                    </a:p>
                  </a:txBody>
                  <a:tcPr/>
                </a:tc>
                <a:tc>
                  <a:txBody>
                    <a:bodyPr/>
                    <a:lstStyle/>
                    <a:p>
                      <a:r>
                        <a:rPr lang="de-DE" dirty="0"/>
                        <a:t>Nein</a:t>
                      </a:r>
                      <a:endParaRPr lang="en-US" dirty="0"/>
                    </a:p>
                  </a:txBody>
                  <a:tcPr/>
                </a:tc>
                <a:tc>
                  <a:txBody>
                    <a:bodyPr/>
                    <a:lstStyle/>
                    <a:p>
                      <a:r>
                        <a:rPr lang="de-DE" dirty="0"/>
                        <a:t>Nein</a:t>
                      </a:r>
                      <a:endParaRPr lang="en-US" dirty="0"/>
                    </a:p>
                  </a:txBody>
                  <a:tcPr/>
                </a:tc>
                <a:tc>
                  <a:txBody>
                    <a:bodyPr/>
                    <a:lstStyle/>
                    <a:p>
                      <a:r>
                        <a:rPr lang="de-DE" dirty="0">
                          <a:hlinkClick r:id="rId2"/>
                        </a:rPr>
                        <a:t>Link</a:t>
                      </a:r>
                      <a:endParaRPr lang="en-US" dirty="0"/>
                    </a:p>
                  </a:txBody>
                  <a:tcPr/>
                </a:tc>
                <a:extLst>
                  <a:ext uri="{0D108BD9-81ED-4DB2-BD59-A6C34878D82A}">
                    <a16:rowId xmlns:a16="http://schemas.microsoft.com/office/drawing/2014/main" val="2247005677"/>
                  </a:ext>
                </a:extLst>
              </a:tr>
              <a:tr h="0">
                <a:tc>
                  <a:txBody>
                    <a:bodyPr/>
                    <a:lstStyle/>
                    <a:p>
                      <a:r>
                        <a:rPr lang="de-DE" noProof="0" dirty="0"/>
                        <a:t>D</a:t>
                      </a:r>
                      <a:r>
                        <a:rPr lang="en-US" noProof="0" dirty="0" err="1"/>
                        <a:t>ashboards</a:t>
                      </a:r>
                      <a:endParaRPr lang="en-US" noProof="0" dirty="0"/>
                    </a:p>
                  </a:txBody>
                  <a:tcPr/>
                </a:tc>
                <a:tc>
                  <a:txBody>
                    <a:bodyPr/>
                    <a:lstStyle/>
                    <a:p>
                      <a:r>
                        <a:rPr lang="de-DE" dirty="0"/>
                        <a:t>Ja</a:t>
                      </a:r>
                      <a:endParaRPr lang="en-US" dirty="0"/>
                    </a:p>
                  </a:txBody>
                  <a:tcPr/>
                </a:tc>
                <a:tc>
                  <a:txBody>
                    <a:bodyPr/>
                    <a:lstStyle/>
                    <a:p>
                      <a:r>
                        <a:rPr lang="de-DE" dirty="0"/>
                        <a:t>Ja, aber mehr Handarbeit</a:t>
                      </a:r>
                    </a:p>
                    <a:p>
                      <a:endParaRPr lang="de-DE" dirty="0"/>
                    </a:p>
                    <a:p>
                      <a:endParaRPr lang="en-US" dirty="0"/>
                    </a:p>
                  </a:txBody>
                  <a:tcPr/>
                </a:tc>
                <a:tc>
                  <a:txBody>
                    <a:bodyPr/>
                    <a:lstStyle/>
                    <a:p>
                      <a:r>
                        <a:rPr lang="de-DE" dirty="0"/>
                        <a:t>Nein</a:t>
                      </a:r>
                      <a:endParaRPr lang="en-US" dirty="0"/>
                    </a:p>
                  </a:txBody>
                  <a:tcPr/>
                </a:tc>
                <a:tc>
                  <a:txBody>
                    <a:bodyPr/>
                    <a:lstStyle/>
                    <a:p>
                      <a:r>
                        <a:rPr lang="de-DE" dirty="0">
                          <a:hlinkClick r:id="rId3"/>
                        </a:rPr>
                        <a:t>Link</a:t>
                      </a:r>
                      <a:r>
                        <a:rPr lang="de-DE" dirty="0"/>
                        <a:t> </a:t>
                      </a:r>
                      <a:endParaRPr lang="en-US" dirty="0"/>
                    </a:p>
                  </a:txBody>
                  <a:tcPr/>
                </a:tc>
                <a:extLst>
                  <a:ext uri="{0D108BD9-81ED-4DB2-BD59-A6C34878D82A}">
                    <a16:rowId xmlns:a16="http://schemas.microsoft.com/office/drawing/2014/main" val="3553992402"/>
                  </a:ext>
                </a:extLst>
              </a:tr>
              <a:tr h="621069">
                <a:tc>
                  <a:txBody>
                    <a:bodyPr/>
                    <a:lstStyle/>
                    <a:p>
                      <a:r>
                        <a:rPr lang="de-DE" dirty="0"/>
                        <a:t>Daten-Alarme</a:t>
                      </a:r>
                      <a:endParaRPr lang="en-US" dirty="0"/>
                    </a:p>
                  </a:txBody>
                  <a:tcPr/>
                </a:tc>
                <a:tc>
                  <a:txBody>
                    <a:bodyPr/>
                    <a:lstStyle/>
                    <a:p>
                      <a:r>
                        <a:rPr lang="de-DE" dirty="0"/>
                        <a:t>Ja</a:t>
                      </a:r>
                      <a:endParaRPr lang="en-US" dirty="0"/>
                    </a:p>
                  </a:txBody>
                  <a:tcPr/>
                </a:tc>
                <a:tc>
                  <a:txBody>
                    <a:bodyPr/>
                    <a:lstStyle/>
                    <a:p>
                      <a:r>
                        <a:rPr lang="de-DE" dirty="0"/>
                        <a:t>Nein</a:t>
                      </a:r>
                      <a:endParaRPr lang="en-US" dirty="0"/>
                    </a:p>
                  </a:txBody>
                  <a:tcPr/>
                </a:tc>
                <a:tc>
                  <a:txBody>
                    <a:bodyPr/>
                    <a:lstStyle/>
                    <a:p>
                      <a:r>
                        <a:rPr lang="de-DE" dirty="0"/>
                        <a:t>Nein</a:t>
                      </a:r>
                      <a:endParaRPr lang="en-US" dirty="0"/>
                    </a:p>
                  </a:txBody>
                  <a:tcPr/>
                </a:tc>
                <a:tc>
                  <a:txBody>
                    <a:bodyPr/>
                    <a:lstStyle/>
                    <a:p>
                      <a:r>
                        <a:rPr lang="de-DE" dirty="0">
                          <a:hlinkClick r:id="rId4"/>
                        </a:rPr>
                        <a:t>Link</a:t>
                      </a:r>
                      <a:r>
                        <a:rPr lang="de-DE" dirty="0"/>
                        <a:t> </a:t>
                      </a:r>
                      <a:endParaRPr lang="en-US" dirty="0"/>
                    </a:p>
                  </a:txBody>
                  <a:tcPr/>
                </a:tc>
                <a:extLst>
                  <a:ext uri="{0D108BD9-81ED-4DB2-BD59-A6C34878D82A}">
                    <a16:rowId xmlns:a16="http://schemas.microsoft.com/office/drawing/2014/main" val="627187747"/>
                  </a:ext>
                </a:extLst>
              </a:tr>
              <a:tr h="621069">
                <a:tc>
                  <a:txBody>
                    <a:bodyPr/>
                    <a:lstStyle/>
                    <a:p>
                      <a:r>
                        <a:rPr lang="de-DE" dirty="0"/>
                        <a:t>Datenaufbereitung</a:t>
                      </a:r>
                    </a:p>
                  </a:txBody>
                  <a:tcPr/>
                </a:tc>
                <a:tc>
                  <a:txBody>
                    <a:bodyPr/>
                    <a:lstStyle/>
                    <a:p>
                      <a:r>
                        <a:rPr lang="de-DE" dirty="0"/>
                        <a:t>Power-User muss die Datenaufbereitung übernehmen.</a:t>
                      </a:r>
                    </a:p>
                    <a:p>
                      <a:endParaRPr lang="de-DE" dirty="0"/>
                    </a:p>
                  </a:txBody>
                  <a:tcPr/>
                </a:tc>
                <a:tc>
                  <a:txBody>
                    <a:bodyPr/>
                    <a:lstStyle/>
                    <a:p>
                      <a:r>
                        <a:rPr lang="de-DE" dirty="0"/>
                        <a:t>Definiert in Cubes; berechnete Felder und Elemente</a:t>
                      </a:r>
                    </a:p>
                    <a:p>
                      <a:endParaRPr lang="de-DE" dirty="0" err="1"/>
                    </a:p>
                  </a:txBody>
                  <a:tcPr/>
                </a:tc>
                <a:tc>
                  <a:txBody>
                    <a:bodyPr/>
                    <a:lstStyle/>
                    <a:p>
                      <a:r>
                        <a:rPr lang="de-DE" dirty="0"/>
                        <a:t>Abhängig von der Quelle</a:t>
                      </a:r>
                      <a:endParaRPr lang="en-US" dirty="0"/>
                    </a:p>
                  </a:txBody>
                  <a:tcPr/>
                </a:tc>
                <a:tc>
                  <a:txBody>
                    <a:bodyPr/>
                    <a:lstStyle/>
                    <a:p>
                      <a:r>
                        <a:rPr lang="de-DE" dirty="0">
                          <a:hlinkClick r:id="rId5"/>
                        </a:rPr>
                        <a:t>Link</a:t>
                      </a:r>
                      <a:endParaRPr lang="en-US" dirty="0"/>
                    </a:p>
                  </a:txBody>
                  <a:tcPr/>
                </a:tc>
                <a:extLst>
                  <a:ext uri="{0D108BD9-81ED-4DB2-BD59-A6C34878D82A}">
                    <a16:rowId xmlns:a16="http://schemas.microsoft.com/office/drawing/2014/main" val="1338522338"/>
                  </a:ext>
                </a:extLst>
              </a:tr>
              <a:tr h="621069">
                <a:tc>
                  <a:txBody>
                    <a:bodyPr/>
                    <a:lstStyle/>
                    <a:p>
                      <a:r>
                        <a:rPr lang="de-DE" noProof="0" dirty="0"/>
                        <a:t>E-Mail-Abonnements</a:t>
                      </a:r>
                    </a:p>
                  </a:txBody>
                  <a:tcPr/>
                </a:tc>
                <a:tc>
                  <a:txBody>
                    <a:bodyPr/>
                    <a:lstStyle/>
                    <a:p>
                      <a:r>
                        <a:rPr lang="de-DE" dirty="0"/>
                        <a:t>Ja</a:t>
                      </a:r>
                      <a:endParaRPr lang="en-US" dirty="0"/>
                    </a:p>
                  </a:txBody>
                  <a:tcPr/>
                </a:tc>
                <a:tc>
                  <a:txBody>
                    <a:bodyPr/>
                    <a:lstStyle/>
                    <a:p>
                      <a:r>
                        <a:rPr lang="de-DE" dirty="0"/>
                        <a:t>Ja</a:t>
                      </a:r>
                      <a:endParaRPr lang="en-US" dirty="0"/>
                    </a:p>
                  </a:txBody>
                  <a:tcPr/>
                </a:tc>
                <a:tc>
                  <a:txBody>
                    <a:bodyPr/>
                    <a:lstStyle/>
                    <a:p>
                      <a:r>
                        <a:rPr lang="de-DE" dirty="0"/>
                        <a:t>Nein</a:t>
                      </a:r>
                      <a:endParaRPr lang="en-US" dirty="0"/>
                    </a:p>
                  </a:txBody>
                  <a:tcPr/>
                </a:tc>
                <a:tc>
                  <a:txBody>
                    <a:bodyPr/>
                    <a:lstStyle/>
                    <a:p>
                      <a:r>
                        <a:rPr lang="de-DE" dirty="0">
                          <a:hlinkClick r:id="rId6"/>
                        </a:rPr>
                        <a:t>Link</a:t>
                      </a:r>
                      <a:r>
                        <a:rPr lang="de-DE" dirty="0"/>
                        <a:t> </a:t>
                      </a:r>
                      <a:endParaRPr lang="en-US" dirty="0"/>
                    </a:p>
                  </a:txBody>
                  <a:tcPr/>
                </a:tc>
                <a:extLst>
                  <a:ext uri="{0D108BD9-81ED-4DB2-BD59-A6C34878D82A}">
                    <a16:rowId xmlns:a16="http://schemas.microsoft.com/office/drawing/2014/main" val="3487672086"/>
                  </a:ext>
                </a:extLst>
              </a:tr>
              <a:tr h="621069">
                <a:tc>
                  <a:txBody>
                    <a:bodyPr/>
                    <a:lstStyle/>
                    <a:p>
                      <a:r>
                        <a:rPr lang="de-DE" noProof="0" dirty="0"/>
                        <a:t>Gateway</a:t>
                      </a:r>
                    </a:p>
                  </a:txBody>
                  <a:tcPr/>
                </a:tc>
                <a:tc>
                  <a:txBody>
                    <a:bodyPr/>
                    <a:lstStyle/>
                    <a:p>
                      <a:r>
                        <a:rPr lang="de-DE" dirty="0"/>
                        <a:t>Erforderlich für Datenquellen vor Ort</a:t>
                      </a:r>
                    </a:p>
                  </a:txBody>
                  <a:tcPr/>
                </a:tc>
                <a:tc>
                  <a:txBody>
                    <a:bodyPr/>
                    <a:lstStyle/>
                    <a:p>
                      <a:r>
                        <a:rPr lang="de-DE" dirty="0"/>
                        <a:t>Nicht erforderlich</a:t>
                      </a:r>
                    </a:p>
                  </a:txBody>
                  <a:tcPr/>
                </a:tc>
                <a:tc>
                  <a:txBody>
                    <a:bodyPr/>
                    <a:lstStyle/>
                    <a:p>
                      <a:r>
                        <a:rPr lang="de-DE" dirty="0"/>
                        <a:t>Nicht erforderlich</a:t>
                      </a:r>
                    </a:p>
                  </a:txBody>
                  <a:tcPr/>
                </a:tc>
                <a:tc>
                  <a:txBody>
                    <a:bodyPr/>
                    <a:lstStyle/>
                    <a:p>
                      <a:r>
                        <a:rPr lang="de-DE" dirty="0">
                          <a:hlinkClick r:id="rId7"/>
                        </a:rPr>
                        <a:t>Link</a:t>
                      </a:r>
                      <a:endParaRPr lang="en-US" dirty="0"/>
                    </a:p>
                  </a:txBody>
                  <a:tcPr/>
                </a:tc>
                <a:extLst>
                  <a:ext uri="{0D108BD9-81ED-4DB2-BD59-A6C34878D82A}">
                    <a16:rowId xmlns:a16="http://schemas.microsoft.com/office/drawing/2014/main" val="3618394115"/>
                  </a:ext>
                </a:extLst>
              </a:tr>
              <a:tr h="621069">
                <a:tc>
                  <a:txBody>
                    <a:bodyPr/>
                    <a:lstStyle/>
                    <a:p>
                      <a:r>
                        <a:rPr lang="de-DE" noProof="0" dirty="0"/>
                        <a:t>Lifecycle</a:t>
                      </a:r>
                      <a:endParaRPr lang="en-US" noProof="0" dirty="0"/>
                    </a:p>
                  </a:txBody>
                  <a:tcPr/>
                </a:tc>
                <a:tc>
                  <a:txBody>
                    <a:bodyPr/>
                    <a:lstStyle/>
                    <a:p>
                      <a:r>
                        <a:rPr lang="de-DE" dirty="0"/>
                        <a:t>Vollständig verwalteter Service</a:t>
                      </a:r>
                    </a:p>
                  </a:txBody>
                  <a:tcPr/>
                </a:tc>
                <a:tc>
                  <a:txBody>
                    <a:bodyPr/>
                    <a:lstStyle/>
                    <a:p>
                      <a:r>
                        <a:rPr lang="de-DE" dirty="0"/>
                        <a:t>Krones IM </a:t>
                      </a:r>
                      <a:r>
                        <a:rPr lang="de-DE" dirty="0" err="1"/>
                        <a:t>Managed</a:t>
                      </a:r>
                      <a:r>
                        <a:rPr lang="de-DE" dirty="0"/>
                        <a:t> Service</a:t>
                      </a:r>
                    </a:p>
                  </a:txBody>
                  <a:tcPr/>
                </a:tc>
                <a:tc>
                  <a:txBody>
                    <a:bodyPr/>
                    <a:lstStyle/>
                    <a:p>
                      <a:r>
                        <a:rPr lang="de-DE" dirty="0"/>
                        <a:t>Nicht verwaltet</a:t>
                      </a:r>
                    </a:p>
                    <a:p>
                      <a:endParaRPr lang="en-US" dirty="0"/>
                    </a:p>
                  </a:txBody>
                  <a:tcPr/>
                </a:tc>
                <a:tc>
                  <a:txBody>
                    <a:bodyPr/>
                    <a:lstStyle/>
                    <a:p>
                      <a:r>
                        <a:rPr lang="de-DE" dirty="0">
                          <a:hlinkClick r:id="rId8"/>
                        </a:rPr>
                        <a:t>Link</a:t>
                      </a:r>
                      <a:r>
                        <a:rPr lang="de-DE" dirty="0"/>
                        <a:t> </a:t>
                      </a:r>
                      <a:endParaRPr lang="en-US" dirty="0"/>
                    </a:p>
                  </a:txBody>
                  <a:tcPr/>
                </a:tc>
                <a:extLst>
                  <a:ext uri="{0D108BD9-81ED-4DB2-BD59-A6C34878D82A}">
                    <a16:rowId xmlns:a16="http://schemas.microsoft.com/office/drawing/2014/main" val="896636450"/>
                  </a:ext>
                </a:extLst>
              </a:tr>
            </a:tbl>
          </a:graphicData>
        </a:graphic>
      </p:graphicFrame>
      <p:sp>
        <p:nvSpPr>
          <p:cNvPr id="2" name="Titel 1">
            <a:extLst>
              <a:ext uri="{FF2B5EF4-FFF2-40B4-BE49-F238E27FC236}">
                <a16:creationId xmlns:a16="http://schemas.microsoft.com/office/drawing/2014/main" id="{ABEB726F-057E-45FB-95A9-A765976FE594}"/>
              </a:ext>
            </a:extLst>
          </p:cNvPr>
          <p:cNvSpPr>
            <a:spLocks noGrp="1"/>
          </p:cNvSpPr>
          <p:nvPr>
            <p:ph type="title"/>
          </p:nvPr>
        </p:nvSpPr>
        <p:spPr/>
        <p:txBody>
          <a:bodyPr/>
          <a:lstStyle/>
          <a:p>
            <a:r>
              <a:rPr lang="en-US" dirty="0"/>
              <a:t>Power BI vs SSRS vs Excel [1/3]</a:t>
            </a:r>
            <a:endParaRPr lang="en-GB" dirty="0"/>
          </a:p>
        </p:txBody>
      </p:sp>
      <p:sp>
        <p:nvSpPr>
          <p:cNvPr id="5" name="Datumsplatzhalter 4">
            <a:extLst>
              <a:ext uri="{FF2B5EF4-FFF2-40B4-BE49-F238E27FC236}">
                <a16:creationId xmlns:a16="http://schemas.microsoft.com/office/drawing/2014/main" id="{B97FEA8E-2C6D-41B8-99DF-4335BAEACE11}"/>
              </a:ext>
            </a:extLst>
          </p:cNvPr>
          <p:cNvSpPr>
            <a:spLocks noGrp="1"/>
          </p:cNvSpPr>
          <p:nvPr>
            <p:ph type="dt" sz="half" idx="10"/>
          </p:nvPr>
        </p:nvSpPr>
        <p:spPr/>
        <p:txBody>
          <a:bodyPr/>
          <a:lstStyle/>
          <a:p>
            <a:pPr>
              <a:defRPr/>
            </a:pPr>
            <a:fld id="{39C8607C-3B46-4018-8540-E19FA97BE2E0}" type="datetime1">
              <a:rPr lang="de-DE" altLang="en-US" smtClean="0"/>
              <a:pPr>
                <a:defRPr/>
              </a:pPr>
              <a:t>11.06.2022</a:t>
            </a:fld>
            <a:endParaRPr lang="de-DE" altLang="en-US" dirty="0"/>
          </a:p>
        </p:txBody>
      </p:sp>
      <p:sp>
        <p:nvSpPr>
          <p:cNvPr id="12" name="Textfeld 4">
            <a:extLst>
              <a:ext uri="{FF2B5EF4-FFF2-40B4-BE49-F238E27FC236}">
                <a16:creationId xmlns:a16="http://schemas.microsoft.com/office/drawing/2014/main" id="{44D58671-6CDA-4C30-814D-CD86DFABAC2D}"/>
              </a:ext>
            </a:extLst>
          </p:cNvPr>
          <p:cNvSpPr txBox="1"/>
          <p:nvPr/>
        </p:nvSpPr>
        <p:spPr>
          <a:xfrm>
            <a:off x="12313468" y="827090"/>
            <a:ext cx="1728094" cy="637288"/>
          </a:xfrm>
          <a:prstGeom prst="rect">
            <a:avLst/>
          </a:prstGeom>
          <a:noFill/>
          <a:ln w="38100">
            <a:solidFill>
              <a:srgbClr val="FFDD0F"/>
            </a:solidFill>
            <a:prstDash val="dash"/>
          </a:ln>
        </p:spPr>
        <p:txBody>
          <a:bodyPr wrap="square" rtlCol="0" anchor="ctr">
            <a:noAutofit/>
          </a:bodyPr>
          <a:lstStyle/>
          <a:p>
            <a:pPr algn="ctr"/>
            <a:r>
              <a:rPr lang="de-DE" sz="3600" b="1" dirty="0">
                <a:latin typeface="Calibri" panose="020F0502020204030204" pitchFamily="34" charset="0"/>
              </a:rPr>
              <a:t>READER</a:t>
            </a:r>
          </a:p>
        </p:txBody>
      </p:sp>
    </p:spTree>
    <p:extLst>
      <p:ext uri="{BB962C8B-B14F-4D97-AF65-F5344CB8AC3E}">
        <p14:creationId xmlns:p14="http://schemas.microsoft.com/office/powerpoint/2010/main" val="92405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50F2857-8401-4F2E-A138-17A89C2A5B7C}"/>
              </a:ext>
            </a:extLst>
          </p:cNvPr>
          <p:cNvGraphicFramePr>
            <a:graphicFrameLocks noGrp="1"/>
          </p:cNvGraphicFramePr>
          <p:nvPr>
            <p:extLst>
              <p:ext uri="{D42A27DB-BD31-4B8C-83A1-F6EECF244321}">
                <p14:modId xmlns:p14="http://schemas.microsoft.com/office/powerpoint/2010/main" val="2793941553"/>
              </p:ext>
            </p:extLst>
          </p:nvPr>
        </p:nvGraphicFramePr>
        <p:xfrm>
          <a:off x="1079501" y="1674244"/>
          <a:ext cx="11522000" cy="5743777"/>
        </p:xfrm>
        <a:graphic>
          <a:graphicData uri="http://schemas.openxmlformats.org/drawingml/2006/table">
            <a:tbl>
              <a:tblPr firstRow="1" bandRow="1">
                <a:tableStyleId>{5C22544A-7EE6-4342-B048-85BDC9FD1C3A}</a:tableStyleId>
              </a:tblPr>
              <a:tblGrid>
                <a:gridCol w="2191508">
                  <a:extLst>
                    <a:ext uri="{9D8B030D-6E8A-4147-A177-3AD203B41FA5}">
                      <a16:colId xmlns:a16="http://schemas.microsoft.com/office/drawing/2014/main" val="2050928684"/>
                    </a:ext>
                  </a:extLst>
                </a:gridCol>
                <a:gridCol w="2332623">
                  <a:extLst>
                    <a:ext uri="{9D8B030D-6E8A-4147-A177-3AD203B41FA5}">
                      <a16:colId xmlns:a16="http://schemas.microsoft.com/office/drawing/2014/main" val="3464502995"/>
                    </a:ext>
                  </a:extLst>
                </a:gridCol>
                <a:gridCol w="2332623">
                  <a:extLst>
                    <a:ext uri="{9D8B030D-6E8A-4147-A177-3AD203B41FA5}">
                      <a16:colId xmlns:a16="http://schemas.microsoft.com/office/drawing/2014/main" val="2906055301"/>
                    </a:ext>
                  </a:extLst>
                </a:gridCol>
                <a:gridCol w="2332623">
                  <a:extLst>
                    <a:ext uri="{9D8B030D-6E8A-4147-A177-3AD203B41FA5}">
                      <a16:colId xmlns:a16="http://schemas.microsoft.com/office/drawing/2014/main" val="85502652"/>
                    </a:ext>
                  </a:extLst>
                </a:gridCol>
                <a:gridCol w="2332623">
                  <a:extLst>
                    <a:ext uri="{9D8B030D-6E8A-4147-A177-3AD203B41FA5}">
                      <a16:colId xmlns:a16="http://schemas.microsoft.com/office/drawing/2014/main" val="348265394"/>
                    </a:ext>
                  </a:extLst>
                </a:gridCol>
              </a:tblGrid>
              <a:tr h="437393">
                <a:tc>
                  <a:txBody>
                    <a:bodyPr/>
                    <a:lstStyle/>
                    <a:p>
                      <a:pPr algn="l"/>
                      <a:r>
                        <a:rPr lang="en-US" sz="2400" noProof="0" dirty="0"/>
                        <a:t>Features</a:t>
                      </a:r>
                    </a:p>
                  </a:txBody>
                  <a:tcPr anchor="ctr">
                    <a:solidFill>
                      <a:srgbClr val="003366"/>
                    </a:solidFill>
                  </a:tcPr>
                </a:tc>
                <a:tc>
                  <a:txBody>
                    <a:bodyPr/>
                    <a:lstStyle/>
                    <a:p>
                      <a:pPr algn="l"/>
                      <a:r>
                        <a:rPr lang="de-DE" sz="2400" dirty="0"/>
                        <a:t>Power BI</a:t>
                      </a:r>
                      <a:endParaRPr lang="en-US" sz="2400" dirty="0"/>
                    </a:p>
                  </a:txBody>
                  <a:tcPr anchor="ctr">
                    <a:solidFill>
                      <a:srgbClr val="003366"/>
                    </a:solidFill>
                  </a:tcPr>
                </a:tc>
                <a:tc>
                  <a:txBody>
                    <a:bodyPr/>
                    <a:lstStyle/>
                    <a:p>
                      <a:pPr algn="l"/>
                      <a:r>
                        <a:rPr lang="de-DE" sz="2400" dirty="0"/>
                        <a:t>SSRS</a:t>
                      </a:r>
                      <a:endParaRPr lang="en-US" sz="2400" dirty="0"/>
                    </a:p>
                  </a:txBody>
                  <a:tcPr anchor="ctr">
                    <a:solidFill>
                      <a:srgbClr val="003366"/>
                    </a:solidFill>
                  </a:tcPr>
                </a:tc>
                <a:tc>
                  <a:txBody>
                    <a:bodyPr/>
                    <a:lstStyle/>
                    <a:p>
                      <a:pPr algn="l"/>
                      <a:r>
                        <a:rPr lang="de-DE" sz="2400" dirty="0"/>
                        <a:t>Excel</a:t>
                      </a:r>
                      <a:endParaRPr lang="en-US" sz="2400" dirty="0"/>
                    </a:p>
                  </a:txBody>
                  <a:tcPr anchor="ctr">
                    <a:solidFill>
                      <a:srgbClr val="003366"/>
                    </a:solidFill>
                  </a:tcPr>
                </a:tc>
                <a:tc>
                  <a:txBody>
                    <a:bodyPr/>
                    <a:lstStyle/>
                    <a:p>
                      <a:pPr algn="l"/>
                      <a:r>
                        <a:rPr lang="de-DE" sz="2400" dirty="0"/>
                        <a:t>Notes</a:t>
                      </a:r>
                      <a:endParaRPr lang="en-US" sz="2400" dirty="0"/>
                    </a:p>
                  </a:txBody>
                  <a:tcPr anchor="ctr">
                    <a:solidFill>
                      <a:srgbClr val="003366"/>
                    </a:solidFill>
                  </a:tcPr>
                </a:tc>
                <a:extLst>
                  <a:ext uri="{0D108BD9-81ED-4DB2-BD59-A6C34878D82A}">
                    <a16:rowId xmlns:a16="http://schemas.microsoft.com/office/drawing/2014/main" val="1875064609"/>
                  </a:ext>
                </a:extLst>
              </a:tr>
              <a:tr h="349914">
                <a:tc>
                  <a:txBody>
                    <a:bodyPr/>
                    <a:lstStyle/>
                    <a:p>
                      <a:r>
                        <a:rPr lang="de-DE" dirty="0"/>
                        <a:t>Mobile Apps</a:t>
                      </a:r>
                      <a:endParaRPr lang="en-US" dirty="0"/>
                    </a:p>
                  </a:txBody>
                  <a:tcPr/>
                </a:tc>
                <a:tc>
                  <a:txBody>
                    <a:bodyPr/>
                    <a:lstStyle/>
                    <a:p>
                      <a:r>
                        <a:rPr lang="de-DE" dirty="0"/>
                        <a:t>Ja </a:t>
                      </a:r>
                      <a:endParaRPr lang="en-US" dirty="0"/>
                    </a:p>
                  </a:txBody>
                  <a:tcPr/>
                </a:tc>
                <a:tc>
                  <a:txBody>
                    <a:bodyPr/>
                    <a:lstStyle/>
                    <a:p>
                      <a:r>
                        <a:rPr lang="de-DE" dirty="0"/>
                        <a:t>Nein</a:t>
                      </a:r>
                      <a:endParaRPr lang="en-US" dirty="0"/>
                    </a:p>
                  </a:txBody>
                  <a:tcPr/>
                </a:tc>
                <a:tc>
                  <a:txBody>
                    <a:bodyPr/>
                    <a:lstStyle/>
                    <a:p>
                      <a:r>
                        <a:rPr lang="de-DE" dirty="0"/>
                        <a:t>Nein</a:t>
                      </a:r>
                      <a:endParaRPr lang="en-US" dirty="0"/>
                    </a:p>
                  </a:txBody>
                  <a:tcPr/>
                </a:tc>
                <a:tc>
                  <a:txBody>
                    <a:bodyPr/>
                    <a:lstStyle/>
                    <a:p>
                      <a:r>
                        <a:rPr lang="de-DE" dirty="0">
                          <a:hlinkClick r:id="rId2"/>
                        </a:rPr>
                        <a:t>Link</a:t>
                      </a:r>
                      <a:r>
                        <a:rPr lang="de-DE" dirty="0"/>
                        <a:t> </a:t>
                      </a:r>
                      <a:endParaRPr lang="en-US" dirty="0"/>
                    </a:p>
                  </a:txBody>
                  <a:tcPr/>
                </a:tc>
                <a:extLst>
                  <a:ext uri="{0D108BD9-81ED-4DB2-BD59-A6C34878D82A}">
                    <a16:rowId xmlns:a16="http://schemas.microsoft.com/office/drawing/2014/main" val="2247005677"/>
                  </a:ext>
                </a:extLst>
              </a:tr>
              <a:tr h="612350">
                <a:tc>
                  <a:txBody>
                    <a:bodyPr/>
                    <a:lstStyle/>
                    <a:p>
                      <a:r>
                        <a:rPr lang="de-DE" noProof="0" dirty="0"/>
                        <a:t>Q&amp;A</a:t>
                      </a:r>
                      <a:endParaRPr lang="en-US" noProof="0" dirty="0"/>
                    </a:p>
                  </a:txBody>
                  <a:tcPr/>
                </a:tc>
                <a:tc>
                  <a:txBody>
                    <a:bodyPr/>
                    <a:lstStyle/>
                    <a:p>
                      <a:r>
                        <a:rPr lang="de-DE" dirty="0"/>
                        <a:t>Ja; in natürlicher Sprache fragen</a:t>
                      </a:r>
                      <a:endParaRPr lang="en-US" dirty="0"/>
                    </a:p>
                  </a:txBody>
                  <a:tcPr/>
                </a:tc>
                <a:tc>
                  <a:txBody>
                    <a:bodyPr/>
                    <a:lstStyle/>
                    <a:p>
                      <a:r>
                        <a:rPr lang="de-DE" dirty="0"/>
                        <a:t>Nein</a:t>
                      </a:r>
                      <a:endParaRPr lang="en-US" dirty="0"/>
                    </a:p>
                  </a:txBody>
                  <a:tcPr/>
                </a:tc>
                <a:tc>
                  <a:txBody>
                    <a:bodyPr/>
                    <a:lstStyle/>
                    <a:p>
                      <a:r>
                        <a:rPr lang="de-DE" dirty="0"/>
                        <a:t>Nein</a:t>
                      </a:r>
                      <a:endParaRPr lang="en-US" dirty="0"/>
                    </a:p>
                  </a:txBody>
                  <a:tcPr/>
                </a:tc>
                <a:tc>
                  <a:txBody>
                    <a:bodyPr/>
                    <a:lstStyle/>
                    <a:p>
                      <a:r>
                        <a:rPr lang="de-DE" dirty="0">
                          <a:hlinkClick r:id="rId3"/>
                        </a:rPr>
                        <a:t>Link</a:t>
                      </a:r>
                      <a:r>
                        <a:rPr lang="de-DE" dirty="0"/>
                        <a:t> </a:t>
                      </a:r>
                      <a:endParaRPr lang="en-US" dirty="0"/>
                    </a:p>
                  </a:txBody>
                  <a:tcPr/>
                </a:tc>
                <a:extLst>
                  <a:ext uri="{0D108BD9-81ED-4DB2-BD59-A6C34878D82A}">
                    <a16:rowId xmlns:a16="http://schemas.microsoft.com/office/drawing/2014/main" val="3553992402"/>
                  </a:ext>
                </a:extLst>
              </a:tr>
              <a:tr h="349914">
                <a:tc>
                  <a:txBody>
                    <a:bodyPr/>
                    <a:lstStyle/>
                    <a:p>
                      <a:r>
                        <a:rPr lang="de-DE"/>
                        <a:t>Schnelle Einblicke</a:t>
                      </a:r>
                      <a:endParaRPr lang="en-US" dirty="0"/>
                    </a:p>
                  </a:txBody>
                  <a:tcPr/>
                </a:tc>
                <a:tc>
                  <a:txBody>
                    <a:bodyPr/>
                    <a:lstStyle/>
                    <a:p>
                      <a:r>
                        <a:rPr lang="de-DE" dirty="0"/>
                        <a:t>Ja </a:t>
                      </a:r>
                      <a:endParaRPr lang="en-US" dirty="0"/>
                    </a:p>
                  </a:txBody>
                  <a:tcPr/>
                </a:tc>
                <a:tc>
                  <a:txBody>
                    <a:bodyPr/>
                    <a:lstStyle/>
                    <a:p>
                      <a:r>
                        <a:rPr lang="de-DE" dirty="0"/>
                        <a:t>Nein</a:t>
                      </a:r>
                      <a:endParaRPr lang="en-US" dirty="0"/>
                    </a:p>
                  </a:txBody>
                  <a:tcPr/>
                </a:tc>
                <a:tc>
                  <a:txBody>
                    <a:bodyPr/>
                    <a:lstStyle/>
                    <a:p>
                      <a:r>
                        <a:rPr lang="de-DE" dirty="0"/>
                        <a:t>Nein</a:t>
                      </a:r>
                      <a:endParaRPr lang="en-US" dirty="0"/>
                    </a:p>
                  </a:txBody>
                  <a:tcPr/>
                </a:tc>
                <a:tc>
                  <a:txBody>
                    <a:bodyPr/>
                    <a:lstStyle/>
                    <a:p>
                      <a:r>
                        <a:rPr lang="de-DE" dirty="0">
                          <a:hlinkClick r:id="rId4"/>
                        </a:rPr>
                        <a:t>Link</a:t>
                      </a:r>
                      <a:endParaRPr lang="en-US" dirty="0"/>
                    </a:p>
                  </a:txBody>
                  <a:tcPr/>
                </a:tc>
                <a:extLst>
                  <a:ext uri="{0D108BD9-81ED-4DB2-BD59-A6C34878D82A}">
                    <a16:rowId xmlns:a16="http://schemas.microsoft.com/office/drawing/2014/main" val="627187747"/>
                  </a:ext>
                </a:extLst>
              </a:tr>
              <a:tr h="1662093">
                <a:tc>
                  <a:txBody>
                    <a:bodyPr/>
                    <a:lstStyle/>
                    <a:p>
                      <a:r>
                        <a:rPr lang="de-DE" dirty="0"/>
                        <a:t>R &amp; Python Visualisierung</a:t>
                      </a:r>
                      <a:endParaRPr lang="en-US" dirty="0"/>
                    </a:p>
                  </a:txBody>
                  <a:tcPr/>
                </a:tc>
                <a:tc>
                  <a:txBody>
                    <a:bodyPr/>
                    <a:lstStyle/>
                    <a:p>
                      <a:r>
                        <a:rPr lang="de-DE" dirty="0"/>
                        <a:t>Ja; Verwendung von eigenem Code oder benutzerdefinierten Grafiken</a:t>
                      </a:r>
                    </a:p>
                    <a:p>
                      <a:endParaRPr lang="de-DE" dirty="0"/>
                    </a:p>
                    <a:p>
                      <a:endParaRPr lang="en-US" dirty="0"/>
                    </a:p>
                  </a:txBody>
                  <a:tcPr/>
                </a:tc>
                <a:tc>
                  <a:txBody>
                    <a:bodyPr/>
                    <a:lstStyle/>
                    <a:p>
                      <a:r>
                        <a:rPr lang="de-DE" dirty="0"/>
                        <a:t>Nein</a:t>
                      </a:r>
                      <a:endParaRPr lang="en-US" dirty="0"/>
                    </a:p>
                  </a:txBody>
                  <a:tcPr/>
                </a:tc>
                <a:tc>
                  <a:txBody>
                    <a:bodyPr/>
                    <a:lstStyle/>
                    <a:p>
                      <a:endParaRPr lang="en-US" dirty="0"/>
                    </a:p>
                  </a:txBody>
                  <a:tcPr/>
                </a:tc>
                <a:tc>
                  <a:txBody>
                    <a:bodyPr/>
                    <a:lstStyle/>
                    <a:p>
                      <a:r>
                        <a:rPr lang="de-DE" dirty="0">
                          <a:hlinkClick r:id="rId5"/>
                        </a:rPr>
                        <a:t>Link</a:t>
                      </a:r>
                      <a:r>
                        <a:rPr lang="de-DE" dirty="0"/>
                        <a:t> </a:t>
                      </a:r>
                      <a:endParaRPr lang="en-US" dirty="0"/>
                    </a:p>
                  </a:txBody>
                  <a:tcPr/>
                </a:tc>
                <a:extLst>
                  <a:ext uri="{0D108BD9-81ED-4DB2-BD59-A6C34878D82A}">
                    <a16:rowId xmlns:a16="http://schemas.microsoft.com/office/drawing/2014/main" val="1338522338"/>
                  </a:ext>
                </a:extLst>
              </a:tr>
              <a:tr h="349914">
                <a:tc>
                  <a:txBody>
                    <a:bodyPr/>
                    <a:lstStyle/>
                    <a:p>
                      <a:r>
                        <a:rPr lang="de-DE" noProof="0" dirty="0"/>
                        <a:t>Real-time </a:t>
                      </a:r>
                      <a:r>
                        <a:rPr lang="de-DE" noProof="0" dirty="0" err="1"/>
                        <a:t>streaming</a:t>
                      </a:r>
                      <a:endParaRPr lang="en-US" noProof="0" dirty="0"/>
                    </a:p>
                  </a:txBody>
                  <a:tcPr/>
                </a:tc>
                <a:tc>
                  <a:txBody>
                    <a:bodyPr/>
                    <a:lstStyle/>
                    <a:p>
                      <a:r>
                        <a:rPr lang="de-DE" dirty="0"/>
                        <a:t>Ja </a:t>
                      </a:r>
                      <a:endParaRPr lang="en-US" dirty="0"/>
                    </a:p>
                  </a:txBody>
                  <a:tcPr/>
                </a:tc>
                <a:tc>
                  <a:txBody>
                    <a:bodyPr/>
                    <a:lstStyle/>
                    <a:p>
                      <a:r>
                        <a:rPr lang="de-DE" dirty="0"/>
                        <a:t>Nein</a:t>
                      </a:r>
                      <a:endParaRPr lang="en-US" dirty="0"/>
                    </a:p>
                  </a:txBody>
                  <a:tcPr/>
                </a:tc>
                <a:tc>
                  <a:txBody>
                    <a:bodyPr/>
                    <a:lstStyle/>
                    <a:p>
                      <a:endParaRPr lang="en-US" dirty="0"/>
                    </a:p>
                  </a:txBody>
                  <a:tcPr/>
                </a:tc>
                <a:tc>
                  <a:txBody>
                    <a:bodyPr/>
                    <a:lstStyle/>
                    <a:p>
                      <a:r>
                        <a:rPr lang="de-DE" dirty="0">
                          <a:hlinkClick r:id="rId6"/>
                        </a:rPr>
                        <a:t>Link</a:t>
                      </a:r>
                      <a:r>
                        <a:rPr lang="de-DE" dirty="0"/>
                        <a:t> </a:t>
                      </a:r>
                      <a:endParaRPr lang="en-US" dirty="0"/>
                    </a:p>
                  </a:txBody>
                  <a:tcPr/>
                </a:tc>
                <a:extLst>
                  <a:ext uri="{0D108BD9-81ED-4DB2-BD59-A6C34878D82A}">
                    <a16:rowId xmlns:a16="http://schemas.microsoft.com/office/drawing/2014/main" val="3487672086"/>
                  </a:ext>
                </a:extLst>
              </a:tr>
              <a:tr h="612350">
                <a:tc>
                  <a:txBody>
                    <a:bodyPr/>
                    <a:lstStyle/>
                    <a:p>
                      <a:r>
                        <a:rPr lang="de-DE" noProof="0" dirty="0"/>
                        <a:t>Release Cycle</a:t>
                      </a:r>
                    </a:p>
                  </a:txBody>
                  <a:tcPr/>
                </a:tc>
                <a:tc>
                  <a:txBody>
                    <a:bodyPr/>
                    <a:lstStyle/>
                    <a:p>
                      <a:r>
                        <a:rPr lang="de-DE" dirty="0"/>
                        <a:t>Monatlich</a:t>
                      </a:r>
                      <a:endParaRPr lang="en-US" dirty="0"/>
                    </a:p>
                  </a:txBody>
                  <a:tcPr/>
                </a:tc>
                <a:tc>
                  <a:txBody>
                    <a:bodyPr/>
                    <a:lstStyle/>
                    <a:p>
                      <a:r>
                        <a:rPr lang="de-DE" dirty="0"/>
                        <a:t>selten</a:t>
                      </a:r>
                    </a:p>
                    <a:p>
                      <a:endParaRPr lang="en-US" dirty="0"/>
                    </a:p>
                  </a:txBody>
                  <a:tcPr/>
                </a:tc>
                <a:tc>
                  <a:txBody>
                    <a:bodyPr/>
                    <a:lstStyle/>
                    <a:p>
                      <a:r>
                        <a:rPr lang="de-DE" dirty="0"/>
                        <a:t>selten</a:t>
                      </a:r>
                    </a:p>
                    <a:p>
                      <a:endParaRPr lang="en-US" dirty="0"/>
                    </a:p>
                  </a:txBody>
                  <a:tcPr/>
                </a:tc>
                <a:tc>
                  <a:txBody>
                    <a:bodyPr/>
                    <a:lstStyle/>
                    <a:p>
                      <a:r>
                        <a:rPr lang="de-DE" dirty="0">
                          <a:hlinkClick r:id="rId4"/>
                        </a:rPr>
                        <a:t>Link</a:t>
                      </a:r>
                      <a:r>
                        <a:rPr lang="de-DE" dirty="0"/>
                        <a:t> </a:t>
                      </a:r>
                      <a:endParaRPr lang="en-US" dirty="0"/>
                    </a:p>
                  </a:txBody>
                  <a:tcPr/>
                </a:tc>
                <a:extLst>
                  <a:ext uri="{0D108BD9-81ED-4DB2-BD59-A6C34878D82A}">
                    <a16:rowId xmlns:a16="http://schemas.microsoft.com/office/drawing/2014/main" val="3618394115"/>
                  </a:ext>
                </a:extLst>
              </a:tr>
              <a:tr h="1171777">
                <a:tc>
                  <a:txBody>
                    <a:bodyPr/>
                    <a:lstStyle/>
                    <a:p>
                      <a:r>
                        <a:rPr lang="de-DE" noProof="0" dirty="0"/>
                        <a:t>Report Layout</a:t>
                      </a:r>
                      <a:endParaRPr lang="en-US" noProof="0" dirty="0"/>
                    </a:p>
                  </a:txBody>
                  <a:tcPr/>
                </a:tc>
                <a:tc>
                  <a:txBody>
                    <a:bodyPr/>
                    <a:lstStyle/>
                    <a:p>
                      <a:r>
                        <a:rPr lang="de-DE" dirty="0"/>
                        <a:t>Mobile, paginiert</a:t>
                      </a:r>
                    </a:p>
                    <a:p>
                      <a:endParaRPr lang="de-DE" dirty="0"/>
                    </a:p>
                  </a:txBody>
                  <a:tcPr/>
                </a:tc>
                <a:tc>
                  <a:txBody>
                    <a:bodyPr/>
                    <a:lstStyle/>
                    <a:p>
                      <a:r>
                        <a:rPr lang="de-DE" dirty="0"/>
                        <a:t>Paginiert mit Vorlage</a:t>
                      </a:r>
                      <a:endParaRPr lang="en-US" dirty="0"/>
                    </a:p>
                  </a:txBody>
                  <a:tcPr/>
                </a:tc>
                <a:tc>
                  <a:txBody>
                    <a:bodyPr/>
                    <a:lstStyle/>
                    <a:p>
                      <a:r>
                        <a:rPr lang="de-DE" dirty="0"/>
                        <a:t>keine</a:t>
                      </a:r>
                      <a:endParaRPr lang="en-US" dirty="0"/>
                    </a:p>
                  </a:txBody>
                  <a:tcPr/>
                </a:tc>
                <a:tc>
                  <a:txBody>
                    <a:bodyPr/>
                    <a:lstStyle/>
                    <a:p>
                      <a:r>
                        <a:rPr lang="de-DE" dirty="0">
                          <a:hlinkClick r:id="rId7"/>
                        </a:rPr>
                        <a:t>Link</a:t>
                      </a:r>
                      <a:r>
                        <a:rPr lang="de-DE" dirty="0"/>
                        <a:t>  </a:t>
                      </a:r>
                      <a:r>
                        <a:rPr lang="de-DE" dirty="0" err="1">
                          <a:hlinkClick r:id="rId8"/>
                        </a:rPr>
                        <a:t>link</a:t>
                      </a:r>
                      <a:r>
                        <a:rPr lang="de-DE" dirty="0"/>
                        <a:t> </a:t>
                      </a:r>
                      <a:endParaRPr lang="en-US" dirty="0"/>
                    </a:p>
                  </a:txBody>
                  <a:tcPr/>
                </a:tc>
                <a:extLst>
                  <a:ext uri="{0D108BD9-81ED-4DB2-BD59-A6C34878D82A}">
                    <a16:rowId xmlns:a16="http://schemas.microsoft.com/office/drawing/2014/main" val="896636450"/>
                  </a:ext>
                </a:extLst>
              </a:tr>
            </a:tbl>
          </a:graphicData>
        </a:graphic>
      </p:graphicFrame>
      <p:sp>
        <p:nvSpPr>
          <p:cNvPr id="2" name="Titel 1">
            <a:extLst>
              <a:ext uri="{FF2B5EF4-FFF2-40B4-BE49-F238E27FC236}">
                <a16:creationId xmlns:a16="http://schemas.microsoft.com/office/drawing/2014/main" id="{ABEB726F-057E-45FB-95A9-A765976FE594}"/>
              </a:ext>
            </a:extLst>
          </p:cNvPr>
          <p:cNvSpPr>
            <a:spLocks noGrp="1"/>
          </p:cNvSpPr>
          <p:nvPr>
            <p:ph type="title"/>
          </p:nvPr>
        </p:nvSpPr>
        <p:spPr/>
        <p:txBody>
          <a:bodyPr/>
          <a:lstStyle/>
          <a:p>
            <a:r>
              <a:rPr lang="en-US" dirty="0"/>
              <a:t>Power BI vs SSRS vs Excel [2/3]</a:t>
            </a:r>
            <a:endParaRPr lang="en-GB" dirty="0"/>
          </a:p>
        </p:txBody>
      </p:sp>
      <p:sp>
        <p:nvSpPr>
          <p:cNvPr id="5" name="Datumsplatzhalter 4">
            <a:extLst>
              <a:ext uri="{FF2B5EF4-FFF2-40B4-BE49-F238E27FC236}">
                <a16:creationId xmlns:a16="http://schemas.microsoft.com/office/drawing/2014/main" id="{B97FEA8E-2C6D-41B8-99DF-4335BAEACE11}"/>
              </a:ext>
            </a:extLst>
          </p:cNvPr>
          <p:cNvSpPr>
            <a:spLocks noGrp="1"/>
          </p:cNvSpPr>
          <p:nvPr>
            <p:ph type="dt" sz="half" idx="10"/>
          </p:nvPr>
        </p:nvSpPr>
        <p:spPr/>
        <p:txBody>
          <a:bodyPr/>
          <a:lstStyle/>
          <a:p>
            <a:pPr>
              <a:defRPr/>
            </a:pPr>
            <a:fld id="{39C8607C-3B46-4018-8540-E19FA97BE2E0}" type="datetime1">
              <a:rPr lang="de-DE" altLang="en-US" smtClean="0"/>
              <a:pPr>
                <a:defRPr/>
              </a:pPr>
              <a:t>11.06.2022</a:t>
            </a:fld>
            <a:endParaRPr lang="de-DE" altLang="en-US" dirty="0"/>
          </a:p>
        </p:txBody>
      </p:sp>
      <p:sp>
        <p:nvSpPr>
          <p:cNvPr id="12" name="Textfeld 4">
            <a:extLst>
              <a:ext uri="{FF2B5EF4-FFF2-40B4-BE49-F238E27FC236}">
                <a16:creationId xmlns:a16="http://schemas.microsoft.com/office/drawing/2014/main" id="{44D58671-6CDA-4C30-814D-CD86DFABAC2D}"/>
              </a:ext>
            </a:extLst>
          </p:cNvPr>
          <p:cNvSpPr txBox="1"/>
          <p:nvPr/>
        </p:nvSpPr>
        <p:spPr>
          <a:xfrm>
            <a:off x="12313468" y="827090"/>
            <a:ext cx="1728094" cy="637288"/>
          </a:xfrm>
          <a:prstGeom prst="rect">
            <a:avLst/>
          </a:prstGeom>
          <a:noFill/>
          <a:ln w="38100">
            <a:solidFill>
              <a:srgbClr val="FFDD0F"/>
            </a:solidFill>
            <a:prstDash val="dash"/>
          </a:ln>
        </p:spPr>
        <p:txBody>
          <a:bodyPr wrap="square" rtlCol="0" anchor="ctr">
            <a:noAutofit/>
          </a:bodyPr>
          <a:lstStyle/>
          <a:p>
            <a:pPr algn="ctr"/>
            <a:r>
              <a:rPr lang="de-DE" sz="3600" b="1" dirty="0">
                <a:latin typeface="Calibri" panose="020F0502020204030204" pitchFamily="34" charset="0"/>
              </a:rPr>
              <a:t>READER</a:t>
            </a:r>
          </a:p>
        </p:txBody>
      </p:sp>
    </p:spTree>
    <p:extLst>
      <p:ext uri="{BB962C8B-B14F-4D97-AF65-F5344CB8AC3E}">
        <p14:creationId xmlns:p14="http://schemas.microsoft.com/office/powerpoint/2010/main" val="707177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50F2857-8401-4F2E-A138-17A89C2A5B7C}"/>
              </a:ext>
            </a:extLst>
          </p:cNvPr>
          <p:cNvGraphicFramePr>
            <a:graphicFrameLocks noGrp="1"/>
          </p:cNvGraphicFramePr>
          <p:nvPr>
            <p:extLst>
              <p:ext uri="{D42A27DB-BD31-4B8C-83A1-F6EECF244321}">
                <p14:modId xmlns:p14="http://schemas.microsoft.com/office/powerpoint/2010/main" val="2932581529"/>
              </p:ext>
            </p:extLst>
          </p:nvPr>
        </p:nvGraphicFramePr>
        <p:xfrm>
          <a:off x="1079500" y="1530226"/>
          <a:ext cx="12746035" cy="5814138"/>
        </p:xfrm>
        <a:graphic>
          <a:graphicData uri="http://schemas.openxmlformats.org/drawingml/2006/table">
            <a:tbl>
              <a:tblPr firstRow="1" bandRow="1">
                <a:tableStyleId>{5C22544A-7EE6-4342-B048-85BDC9FD1C3A}</a:tableStyleId>
              </a:tblPr>
              <a:tblGrid>
                <a:gridCol w="2549207">
                  <a:extLst>
                    <a:ext uri="{9D8B030D-6E8A-4147-A177-3AD203B41FA5}">
                      <a16:colId xmlns:a16="http://schemas.microsoft.com/office/drawing/2014/main" val="2050928684"/>
                    </a:ext>
                  </a:extLst>
                </a:gridCol>
                <a:gridCol w="2549207">
                  <a:extLst>
                    <a:ext uri="{9D8B030D-6E8A-4147-A177-3AD203B41FA5}">
                      <a16:colId xmlns:a16="http://schemas.microsoft.com/office/drawing/2014/main" val="3464502995"/>
                    </a:ext>
                  </a:extLst>
                </a:gridCol>
                <a:gridCol w="2549207">
                  <a:extLst>
                    <a:ext uri="{9D8B030D-6E8A-4147-A177-3AD203B41FA5}">
                      <a16:colId xmlns:a16="http://schemas.microsoft.com/office/drawing/2014/main" val="2906055301"/>
                    </a:ext>
                  </a:extLst>
                </a:gridCol>
                <a:gridCol w="2549207">
                  <a:extLst>
                    <a:ext uri="{9D8B030D-6E8A-4147-A177-3AD203B41FA5}">
                      <a16:colId xmlns:a16="http://schemas.microsoft.com/office/drawing/2014/main" val="85502652"/>
                    </a:ext>
                  </a:extLst>
                </a:gridCol>
                <a:gridCol w="2549207">
                  <a:extLst>
                    <a:ext uri="{9D8B030D-6E8A-4147-A177-3AD203B41FA5}">
                      <a16:colId xmlns:a16="http://schemas.microsoft.com/office/drawing/2014/main" val="348265394"/>
                    </a:ext>
                  </a:extLst>
                </a:gridCol>
              </a:tblGrid>
              <a:tr h="621069">
                <a:tc>
                  <a:txBody>
                    <a:bodyPr/>
                    <a:lstStyle/>
                    <a:p>
                      <a:pPr algn="l"/>
                      <a:r>
                        <a:rPr lang="en-US" sz="2400" noProof="0" dirty="0" err="1"/>
                        <a:t>Merkmale</a:t>
                      </a:r>
                      <a:endParaRPr lang="en-US" sz="2400" noProof="0" dirty="0"/>
                    </a:p>
                  </a:txBody>
                  <a:tcPr anchor="ctr">
                    <a:solidFill>
                      <a:srgbClr val="003366"/>
                    </a:solidFill>
                  </a:tcPr>
                </a:tc>
                <a:tc>
                  <a:txBody>
                    <a:bodyPr/>
                    <a:lstStyle/>
                    <a:p>
                      <a:pPr algn="l"/>
                      <a:r>
                        <a:rPr lang="de-DE" sz="2400" dirty="0"/>
                        <a:t>Power BI</a:t>
                      </a:r>
                      <a:endParaRPr lang="en-US" sz="2400" dirty="0"/>
                    </a:p>
                  </a:txBody>
                  <a:tcPr anchor="ctr">
                    <a:solidFill>
                      <a:srgbClr val="003366"/>
                    </a:solidFill>
                  </a:tcPr>
                </a:tc>
                <a:tc>
                  <a:txBody>
                    <a:bodyPr/>
                    <a:lstStyle/>
                    <a:p>
                      <a:pPr algn="l"/>
                      <a:r>
                        <a:rPr lang="de-DE" sz="2400" dirty="0"/>
                        <a:t>SSRS</a:t>
                      </a:r>
                      <a:endParaRPr lang="en-US" sz="2400" dirty="0"/>
                    </a:p>
                  </a:txBody>
                  <a:tcPr anchor="ctr">
                    <a:solidFill>
                      <a:srgbClr val="003366"/>
                    </a:solidFill>
                  </a:tcPr>
                </a:tc>
                <a:tc>
                  <a:txBody>
                    <a:bodyPr/>
                    <a:lstStyle/>
                    <a:p>
                      <a:pPr algn="l"/>
                      <a:r>
                        <a:rPr lang="de-DE" sz="2400" dirty="0"/>
                        <a:t>Excel</a:t>
                      </a:r>
                      <a:endParaRPr lang="en-US" sz="2400" dirty="0"/>
                    </a:p>
                  </a:txBody>
                  <a:tcPr anchor="ctr">
                    <a:solidFill>
                      <a:srgbClr val="003366"/>
                    </a:solidFill>
                  </a:tcPr>
                </a:tc>
                <a:tc>
                  <a:txBody>
                    <a:bodyPr/>
                    <a:lstStyle/>
                    <a:p>
                      <a:pPr algn="l"/>
                      <a:r>
                        <a:rPr lang="de-DE" sz="2400" dirty="0"/>
                        <a:t>Notes</a:t>
                      </a:r>
                      <a:endParaRPr lang="en-US" sz="2400" dirty="0"/>
                    </a:p>
                  </a:txBody>
                  <a:tcPr anchor="ctr">
                    <a:solidFill>
                      <a:srgbClr val="003366"/>
                    </a:solidFill>
                  </a:tcPr>
                </a:tc>
                <a:extLst>
                  <a:ext uri="{0D108BD9-81ED-4DB2-BD59-A6C34878D82A}">
                    <a16:rowId xmlns:a16="http://schemas.microsoft.com/office/drawing/2014/main" val="1875064609"/>
                  </a:ext>
                </a:extLst>
              </a:tr>
              <a:tr h="621069">
                <a:tc>
                  <a:txBody>
                    <a:bodyPr/>
                    <a:lstStyle/>
                    <a:p>
                      <a:r>
                        <a:rPr lang="de-DE" dirty="0"/>
                        <a:t>Sicherheit auf Zeilenebene</a:t>
                      </a:r>
                      <a:endParaRPr lang="en-US" dirty="0"/>
                    </a:p>
                  </a:txBody>
                  <a:tcPr/>
                </a:tc>
                <a:tc>
                  <a:txBody>
                    <a:bodyPr/>
                    <a:lstStyle/>
                    <a:p>
                      <a:r>
                        <a:rPr lang="de-DE" dirty="0"/>
                        <a:t>Ja </a:t>
                      </a:r>
                      <a:endParaRPr lang="en-US" dirty="0"/>
                    </a:p>
                  </a:txBody>
                  <a:tcPr/>
                </a:tc>
                <a:tc>
                  <a:txBody>
                    <a:bodyPr/>
                    <a:lstStyle/>
                    <a:p>
                      <a:r>
                        <a:rPr lang="de-DE" dirty="0"/>
                        <a:t>Ja </a:t>
                      </a:r>
                      <a:endParaRPr lang="en-US" dirty="0"/>
                    </a:p>
                  </a:txBody>
                  <a:tcPr/>
                </a:tc>
                <a:tc>
                  <a:txBody>
                    <a:bodyPr/>
                    <a:lstStyle/>
                    <a:p>
                      <a:r>
                        <a:rPr lang="de-DE" dirty="0"/>
                        <a:t>Nein</a:t>
                      </a:r>
                      <a:endParaRPr lang="en-US" dirty="0"/>
                    </a:p>
                  </a:txBody>
                  <a:tcPr/>
                </a:tc>
                <a:tc>
                  <a:txBody>
                    <a:bodyPr/>
                    <a:lstStyle/>
                    <a:p>
                      <a:r>
                        <a:rPr lang="de-DE" dirty="0">
                          <a:hlinkClick r:id="rId2"/>
                        </a:rPr>
                        <a:t>Link</a:t>
                      </a:r>
                      <a:r>
                        <a:rPr lang="de-DE" dirty="0"/>
                        <a:t> </a:t>
                      </a:r>
                      <a:endParaRPr lang="en-US" dirty="0"/>
                    </a:p>
                  </a:txBody>
                  <a:tcPr/>
                </a:tc>
                <a:extLst>
                  <a:ext uri="{0D108BD9-81ED-4DB2-BD59-A6C34878D82A}">
                    <a16:rowId xmlns:a16="http://schemas.microsoft.com/office/drawing/2014/main" val="2247005677"/>
                  </a:ext>
                </a:extLst>
              </a:tr>
              <a:tr h="621069">
                <a:tc>
                  <a:txBody>
                    <a:bodyPr/>
                    <a:lstStyle/>
                    <a:p>
                      <a:r>
                        <a:rPr lang="de-DE" noProof="0" dirty="0"/>
                        <a:t>Server-Implementierung</a:t>
                      </a:r>
                      <a:endParaRPr lang="en-US" noProof="0" dirty="0"/>
                    </a:p>
                  </a:txBody>
                  <a:tcPr/>
                </a:tc>
                <a:tc>
                  <a:txBody>
                    <a:bodyPr/>
                    <a:lstStyle/>
                    <a:p>
                      <a:r>
                        <a:rPr lang="de-DE" dirty="0"/>
                        <a:t>Vor-Ort, Cloud</a:t>
                      </a:r>
                      <a:endParaRPr lang="en-US" dirty="0"/>
                    </a:p>
                  </a:txBody>
                  <a:tcPr/>
                </a:tc>
                <a:tc>
                  <a:txBody>
                    <a:bodyPr/>
                    <a:lstStyle/>
                    <a:p>
                      <a:r>
                        <a:rPr lang="de-DE" dirty="0"/>
                        <a:t>Vor-Ort</a:t>
                      </a:r>
                      <a:endParaRPr lang="en-US" dirty="0"/>
                    </a:p>
                  </a:txBody>
                  <a:tcPr/>
                </a:tc>
                <a:tc>
                  <a:txBody>
                    <a:bodyPr/>
                    <a:lstStyle/>
                    <a:p>
                      <a:r>
                        <a:rPr lang="de-DE" dirty="0"/>
                        <a:t>Keine Bereitstellung</a:t>
                      </a:r>
                      <a:endParaRPr lang="en-US" dirty="0"/>
                    </a:p>
                  </a:txBody>
                  <a:tcPr/>
                </a:tc>
                <a:tc>
                  <a:txBody>
                    <a:bodyPr/>
                    <a:lstStyle/>
                    <a:p>
                      <a:r>
                        <a:rPr lang="de-DE" dirty="0">
                          <a:hlinkClick r:id="rId3"/>
                        </a:rPr>
                        <a:t>Link</a:t>
                      </a:r>
                      <a:r>
                        <a:rPr lang="de-DE" dirty="0"/>
                        <a:t> </a:t>
                      </a:r>
                      <a:endParaRPr lang="en-US" dirty="0"/>
                    </a:p>
                  </a:txBody>
                  <a:tcPr/>
                </a:tc>
                <a:extLst>
                  <a:ext uri="{0D108BD9-81ED-4DB2-BD59-A6C34878D82A}">
                    <a16:rowId xmlns:a16="http://schemas.microsoft.com/office/drawing/2014/main" val="3553992402"/>
                  </a:ext>
                </a:extLst>
              </a:tr>
              <a:tr h="621069">
                <a:tc>
                  <a:txBody>
                    <a:bodyPr/>
                    <a:lstStyle/>
                    <a:p>
                      <a:r>
                        <a:rPr lang="de-DE" dirty="0"/>
                        <a:t>Quelldaten</a:t>
                      </a:r>
                      <a:endParaRPr lang="en-US" dirty="0"/>
                    </a:p>
                  </a:txBody>
                  <a:tcPr/>
                </a:tc>
                <a:tc>
                  <a:txBody>
                    <a:bodyPr/>
                    <a:lstStyle/>
                    <a:p>
                      <a:r>
                        <a:rPr lang="de-DE" dirty="0"/>
                        <a:t>Mehr als 100 lokale und Cloud-basierte Quellen</a:t>
                      </a:r>
                    </a:p>
                    <a:p>
                      <a:endParaRPr lang="de-DE" dirty="0"/>
                    </a:p>
                  </a:txBody>
                  <a:tcPr/>
                </a:tc>
                <a:tc>
                  <a:txBody>
                    <a:bodyPr/>
                    <a:lstStyle/>
                    <a:p>
                      <a:r>
                        <a:rPr lang="de-DE" dirty="0"/>
                        <a:t>Hauptsächlich SSAS-Cubes</a:t>
                      </a:r>
                    </a:p>
                    <a:p>
                      <a:endParaRPr lang="de-DE" dirty="0" err="1"/>
                    </a:p>
                  </a:txBody>
                  <a:tcPr/>
                </a:tc>
                <a:tc>
                  <a:txBody>
                    <a:bodyPr/>
                    <a:lstStyle/>
                    <a:p>
                      <a:endParaRPr lang="en-US" dirty="0"/>
                    </a:p>
                  </a:txBody>
                  <a:tcPr/>
                </a:tc>
                <a:tc>
                  <a:txBody>
                    <a:bodyPr/>
                    <a:lstStyle/>
                    <a:p>
                      <a:r>
                        <a:rPr lang="de-DE" dirty="0">
                          <a:hlinkClick r:id="rId4"/>
                        </a:rPr>
                        <a:t>Link</a:t>
                      </a:r>
                      <a:r>
                        <a:rPr lang="de-DE" dirty="0"/>
                        <a:t> </a:t>
                      </a:r>
                      <a:endParaRPr lang="en-US" dirty="0"/>
                    </a:p>
                  </a:txBody>
                  <a:tcPr/>
                </a:tc>
                <a:extLst>
                  <a:ext uri="{0D108BD9-81ED-4DB2-BD59-A6C34878D82A}">
                    <a16:rowId xmlns:a16="http://schemas.microsoft.com/office/drawing/2014/main" val="627187747"/>
                  </a:ext>
                </a:extLst>
              </a:tr>
              <a:tr h="621069">
                <a:tc>
                  <a:txBody>
                    <a:bodyPr/>
                    <a:lstStyle/>
                    <a:p>
                      <a:r>
                        <a:rPr lang="de-DE" dirty="0"/>
                        <a:t>Benutzerfreundlichkeit</a:t>
                      </a:r>
                      <a:endParaRPr lang="en-US" dirty="0"/>
                    </a:p>
                  </a:txBody>
                  <a:tcPr/>
                </a:tc>
                <a:tc>
                  <a:txBody>
                    <a:bodyPr/>
                    <a:lstStyle/>
                    <a:p>
                      <a:r>
                        <a:rPr lang="de-DE" dirty="0"/>
                        <a:t>Niedriger Code, sehr grafisch, Ad-hoc-</a:t>
                      </a:r>
                      <a:r>
                        <a:rPr lang="de-DE" dirty="0" err="1"/>
                        <a:t>Slicing</a:t>
                      </a:r>
                      <a:r>
                        <a:rPr lang="de-DE" dirty="0"/>
                        <a:t> von Daten</a:t>
                      </a:r>
                    </a:p>
                    <a:p>
                      <a:endParaRPr lang="de-DE" dirty="0"/>
                    </a:p>
                    <a:p>
                      <a:endParaRPr lang="de-DE" dirty="0"/>
                    </a:p>
                  </a:txBody>
                  <a:tcPr/>
                </a:tc>
                <a:tc>
                  <a:txBody>
                    <a:bodyPr/>
                    <a:lstStyle/>
                    <a:p>
                      <a:r>
                        <a:rPr lang="de-DE" dirty="0"/>
                        <a:t>Meistens manuell, codeintensiv, viele versteckte Funktionen</a:t>
                      </a:r>
                      <a:endParaRPr lang="en-US" dirty="0"/>
                    </a:p>
                  </a:txBody>
                  <a:tcPr/>
                </a:tc>
                <a:tc>
                  <a:txBody>
                    <a:bodyPr/>
                    <a:lstStyle/>
                    <a:p>
                      <a:r>
                        <a:rPr lang="de-DE" dirty="0"/>
                        <a:t>Meistens manuell</a:t>
                      </a:r>
                      <a:endParaRPr lang="en-US" dirty="0"/>
                    </a:p>
                  </a:txBody>
                  <a:tcPr/>
                </a:tc>
                <a:tc>
                  <a:txBody>
                    <a:bodyPr/>
                    <a:lstStyle/>
                    <a:p>
                      <a:r>
                        <a:rPr lang="de-DE" dirty="0"/>
                        <a:t>--</a:t>
                      </a:r>
                    </a:p>
                  </a:txBody>
                  <a:tcPr/>
                </a:tc>
                <a:extLst>
                  <a:ext uri="{0D108BD9-81ED-4DB2-BD59-A6C34878D82A}">
                    <a16:rowId xmlns:a16="http://schemas.microsoft.com/office/drawing/2014/main" val="1338522338"/>
                  </a:ext>
                </a:extLst>
              </a:tr>
              <a:tr h="621069">
                <a:tc>
                  <a:txBody>
                    <a:bodyPr/>
                    <a:lstStyle/>
                    <a:p>
                      <a:r>
                        <a:rPr lang="de-DE" noProof="0" dirty="0"/>
                        <a:t>Visualisierungstool</a:t>
                      </a:r>
                      <a:endParaRPr lang="en-US" noProof="0" dirty="0"/>
                    </a:p>
                  </a:txBody>
                  <a:tcPr/>
                </a:tc>
                <a:tc>
                  <a:txBody>
                    <a:bodyPr/>
                    <a:lstStyle/>
                    <a:p>
                      <a:r>
                        <a:rPr lang="de-DE" dirty="0"/>
                        <a:t>BI Desktop auf dem Client oder im Browser betreiben</a:t>
                      </a:r>
                    </a:p>
                  </a:txBody>
                  <a:tcPr/>
                </a:tc>
                <a:tc>
                  <a:txBody>
                    <a:bodyPr/>
                    <a:lstStyle/>
                    <a:p>
                      <a:r>
                        <a:rPr lang="de-DE" dirty="0"/>
                        <a:t>Report </a:t>
                      </a:r>
                      <a:r>
                        <a:rPr lang="de-DE" dirty="0" err="1"/>
                        <a:t>Builder</a:t>
                      </a:r>
                      <a:r>
                        <a:rPr lang="de-DE" dirty="0"/>
                        <a:t> auf dem Client</a:t>
                      </a:r>
                    </a:p>
                    <a:p>
                      <a:endParaRPr lang="de-DE" dirty="0"/>
                    </a:p>
                  </a:txBody>
                  <a:tcPr/>
                </a:tc>
                <a:tc>
                  <a:txBody>
                    <a:bodyPr/>
                    <a:lstStyle/>
                    <a:p>
                      <a:r>
                        <a:rPr lang="de-DE" dirty="0"/>
                        <a:t>Eingebettet in Excel</a:t>
                      </a:r>
                    </a:p>
                  </a:txBody>
                  <a:tcPr/>
                </a:tc>
                <a:tc>
                  <a:txBody>
                    <a:bodyPr/>
                    <a:lstStyle/>
                    <a:p>
                      <a:r>
                        <a:rPr lang="de-DE" dirty="0">
                          <a:hlinkClick r:id="rId5"/>
                        </a:rPr>
                        <a:t>Link</a:t>
                      </a:r>
                      <a:r>
                        <a:rPr lang="de-DE" dirty="0"/>
                        <a:t> </a:t>
                      </a:r>
                      <a:endParaRPr lang="en-US" dirty="0"/>
                    </a:p>
                  </a:txBody>
                  <a:tcPr/>
                </a:tc>
                <a:extLst>
                  <a:ext uri="{0D108BD9-81ED-4DB2-BD59-A6C34878D82A}">
                    <a16:rowId xmlns:a16="http://schemas.microsoft.com/office/drawing/2014/main" val="3487672086"/>
                  </a:ext>
                </a:extLst>
              </a:tr>
              <a:tr h="621069">
                <a:tc>
                  <a:txBody>
                    <a:bodyPr/>
                    <a:lstStyle/>
                    <a:p>
                      <a:r>
                        <a:rPr lang="de-DE" noProof="0" dirty="0"/>
                        <a:t>Weltkarten-Visualisierung</a:t>
                      </a:r>
                    </a:p>
                  </a:txBody>
                  <a:tcPr/>
                </a:tc>
                <a:tc>
                  <a:txBody>
                    <a:bodyPr/>
                    <a:lstStyle/>
                    <a:p>
                      <a:r>
                        <a:rPr lang="de-DE" dirty="0"/>
                        <a:t>Inklusive</a:t>
                      </a:r>
                    </a:p>
                    <a:p>
                      <a:endParaRPr lang="de-DE" dirty="0"/>
                    </a:p>
                  </a:txBody>
                  <a:tcPr/>
                </a:tc>
                <a:tc>
                  <a:txBody>
                    <a:bodyPr/>
                    <a:lstStyle/>
                    <a:p>
                      <a:r>
                        <a:rPr lang="de-DE" dirty="0"/>
                        <a:t>Nicht freigegeben für Krones</a:t>
                      </a:r>
                      <a:endParaRPr lang="en-US" dirty="0"/>
                    </a:p>
                  </a:txBody>
                  <a:tcPr/>
                </a:tc>
                <a:tc>
                  <a:txBody>
                    <a:bodyPr/>
                    <a:lstStyle/>
                    <a:p>
                      <a:r>
                        <a:rPr lang="de-DE" dirty="0"/>
                        <a:t>Nein</a:t>
                      </a:r>
                      <a:endParaRPr lang="en-US" dirty="0"/>
                    </a:p>
                  </a:txBody>
                  <a:tcPr/>
                </a:tc>
                <a:tc>
                  <a:txBody>
                    <a:bodyPr/>
                    <a:lstStyle/>
                    <a:p>
                      <a:r>
                        <a:rPr lang="de-DE" dirty="0">
                          <a:hlinkClick r:id="rId6"/>
                        </a:rPr>
                        <a:t>Link</a:t>
                      </a:r>
                      <a:r>
                        <a:rPr lang="de-DE" dirty="0"/>
                        <a:t> </a:t>
                      </a:r>
                      <a:endParaRPr lang="en-US" dirty="0"/>
                    </a:p>
                  </a:txBody>
                  <a:tcPr/>
                </a:tc>
                <a:extLst>
                  <a:ext uri="{0D108BD9-81ED-4DB2-BD59-A6C34878D82A}">
                    <a16:rowId xmlns:a16="http://schemas.microsoft.com/office/drawing/2014/main" val="3618394115"/>
                  </a:ext>
                </a:extLst>
              </a:tr>
            </a:tbl>
          </a:graphicData>
        </a:graphic>
      </p:graphicFrame>
      <p:sp>
        <p:nvSpPr>
          <p:cNvPr id="2" name="Titel 1">
            <a:extLst>
              <a:ext uri="{FF2B5EF4-FFF2-40B4-BE49-F238E27FC236}">
                <a16:creationId xmlns:a16="http://schemas.microsoft.com/office/drawing/2014/main" id="{ABEB726F-057E-45FB-95A9-A765976FE594}"/>
              </a:ext>
            </a:extLst>
          </p:cNvPr>
          <p:cNvSpPr>
            <a:spLocks noGrp="1"/>
          </p:cNvSpPr>
          <p:nvPr>
            <p:ph type="title"/>
          </p:nvPr>
        </p:nvSpPr>
        <p:spPr/>
        <p:txBody>
          <a:bodyPr/>
          <a:lstStyle/>
          <a:p>
            <a:r>
              <a:rPr lang="en-US" dirty="0"/>
              <a:t>Power BI vs SSRS vs Excel [3/3]</a:t>
            </a:r>
            <a:endParaRPr lang="en-GB" dirty="0"/>
          </a:p>
        </p:txBody>
      </p:sp>
      <p:sp>
        <p:nvSpPr>
          <p:cNvPr id="5" name="Datumsplatzhalter 4">
            <a:extLst>
              <a:ext uri="{FF2B5EF4-FFF2-40B4-BE49-F238E27FC236}">
                <a16:creationId xmlns:a16="http://schemas.microsoft.com/office/drawing/2014/main" id="{B97FEA8E-2C6D-41B8-99DF-4335BAEACE11}"/>
              </a:ext>
            </a:extLst>
          </p:cNvPr>
          <p:cNvSpPr>
            <a:spLocks noGrp="1"/>
          </p:cNvSpPr>
          <p:nvPr>
            <p:ph type="dt" sz="half" idx="10"/>
          </p:nvPr>
        </p:nvSpPr>
        <p:spPr/>
        <p:txBody>
          <a:bodyPr/>
          <a:lstStyle/>
          <a:p>
            <a:pPr>
              <a:defRPr/>
            </a:pPr>
            <a:fld id="{39C8607C-3B46-4018-8540-E19FA97BE2E0}" type="datetime1">
              <a:rPr lang="de-DE" altLang="en-US" smtClean="0"/>
              <a:pPr>
                <a:defRPr/>
              </a:pPr>
              <a:t>11.06.2022</a:t>
            </a:fld>
            <a:endParaRPr lang="de-DE" altLang="en-US" dirty="0"/>
          </a:p>
        </p:txBody>
      </p:sp>
      <p:sp>
        <p:nvSpPr>
          <p:cNvPr id="12" name="Textfeld 4">
            <a:extLst>
              <a:ext uri="{FF2B5EF4-FFF2-40B4-BE49-F238E27FC236}">
                <a16:creationId xmlns:a16="http://schemas.microsoft.com/office/drawing/2014/main" id="{44D58671-6CDA-4C30-814D-CD86DFABAC2D}"/>
              </a:ext>
            </a:extLst>
          </p:cNvPr>
          <p:cNvSpPr txBox="1"/>
          <p:nvPr/>
        </p:nvSpPr>
        <p:spPr>
          <a:xfrm>
            <a:off x="12313468" y="827090"/>
            <a:ext cx="1728094" cy="637288"/>
          </a:xfrm>
          <a:prstGeom prst="rect">
            <a:avLst/>
          </a:prstGeom>
          <a:noFill/>
          <a:ln w="38100">
            <a:solidFill>
              <a:srgbClr val="FFDD0F"/>
            </a:solidFill>
            <a:prstDash val="dash"/>
          </a:ln>
        </p:spPr>
        <p:txBody>
          <a:bodyPr wrap="square" rtlCol="0" anchor="ctr">
            <a:noAutofit/>
          </a:bodyPr>
          <a:lstStyle/>
          <a:p>
            <a:pPr algn="ctr"/>
            <a:r>
              <a:rPr lang="de-DE" sz="3600" b="1" dirty="0">
                <a:latin typeface="Calibri" panose="020F0502020204030204" pitchFamily="34" charset="0"/>
              </a:rPr>
              <a:t>READER</a:t>
            </a:r>
          </a:p>
        </p:txBody>
      </p:sp>
    </p:spTree>
    <p:extLst>
      <p:ext uri="{BB962C8B-B14F-4D97-AF65-F5344CB8AC3E}">
        <p14:creationId xmlns:p14="http://schemas.microsoft.com/office/powerpoint/2010/main" val="438939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03181F18-0B43-4B36-A783-A848817D0217}"/>
              </a:ext>
            </a:extLst>
          </p:cNvPr>
          <p:cNvPicPr>
            <a:picLocks noChangeAspect="1"/>
          </p:cNvPicPr>
          <p:nvPr/>
        </p:nvPicPr>
        <p:blipFill>
          <a:blip r:embed="rId2"/>
          <a:stretch>
            <a:fillRect/>
          </a:stretch>
        </p:blipFill>
        <p:spPr>
          <a:xfrm>
            <a:off x="4789820" y="1326991"/>
            <a:ext cx="4463718" cy="2714776"/>
          </a:xfrm>
          <a:prstGeom prst="rect">
            <a:avLst/>
          </a:prstGeom>
        </p:spPr>
      </p:pic>
      <p:sp>
        <p:nvSpPr>
          <p:cNvPr id="2" name="Title 1">
            <a:extLst>
              <a:ext uri="{FF2B5EF4-FFF2-40B4-BE49-F238E27FC236}">
                <a16:creationId xmlns:a16="http://schemas.microsoft.com/office/drawing/2014/main" id="{E8C918C4-4F06-4568-9CAA-BE9A3C4FE789}"/>
              </a:ext>
            </a:extLst>
          </p:cNvPr>
          <p:cNvSpPr>
            <a:spLocks noGrp="1"/>
          </p:cNvSpPr>
          <p:nvPr>
            <p:ph type="title"/>
          </p:nvPr>
        </p:nvSpPr>
        <p:spPr/>
        <p:txBody>
          <a:bodyPr/>
          <a:lstStyle/>
          <a:p>
            <a:r>
              <a:rPr lang="de-DE" dirty="0"/>
              <a:t>Power BI bei Krones</a:t>
            </a:r>
            <a:endParaRPr lang="en-US" dirty="0"/>
          </a:p>
        </p:txBody>
      </p:sp>
      <p:sp>
        <p:nvSpPr>
          <p:cNvPr id="4" name="Date Placeholder 3">
            <a:extLst>
              <a:ext uri="{FF2B5EF4-FFF2-40B4-BE49-F238E27FC236}">
                <a16:creationId xmlns:a16="http://schemas.microsoft.com/office/drawing/2014/main" id="{0CEE9285-A6E9-492F-9080-9E64FB1B2709}"/>
              </a:ext>
            </a:extLst>
          </p:cNvPr>
          <p:cNvSpPr>
            <a:spLocks noGrp="1"/>
          </p:cNvSpPr>
          <p:nvPr>
            <p:ph type="dt" sz="half" idx="10"/>
          </p:nvPr>
        </p:nvSpPr>
        <p:spPr/>
        <p:txBody>
          <a:bodyPr/>
          <a:lstStyle/>
          <a:p>
            <a:pPr>
              <a:defRPr/>
            </a:pPr>
            <a:fld id="{31F510D7-8978-4F28-9D2D-C8C55057B042}" type="datetime1">
              <a:rPr lang="en-GB" altLang="en-US" noProof="0" smtClean="0"/>
              <a:pPr>
                <a:defRPr/>
              </a:pPr>
              <a:t>11/06/2022</a:t>
            </a:fld>
            <a:endParaRPr lang="en-GB" altLang="en-US" noProof="0" dirty="0"/>
          </a:p>
        </p:txBody>
      </p:sp>
      <p:pic>
        <p:nvPicPr>
          <p:cNvPr id="7" name="Picture 6">
            <a:extLst>
              <a:ext uri="{FF2B5EF4-FFF2-40B4-BE49-F238E27FC236}">
                <a16:creationId xmlns:a16="http://schemas.microsoft.com/office/drawing/2014/main" id="{74FED965-0754-4EC8-A774-907A08900A65}"/>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9823537" y="600928"/>
            <a:ext cx="4572000" cy="4572000"/>
          </a:xfrm>
          <a:prstGeom prst="rect">
            <a:avLst/>
          </a:prstGeom>
        </p:spPr>
      </p:pic>
      <p:grpSp>
        <p:nvGrpSpPr>
          <p:cNvPr id="10" name="Gruppieren 14">
            <a:extLst>
              <a:ext uri="{FF2B5EF4-FFF2-40B4-BE49-F238E27FC236}">
                <a16:creationId xmlns:a16="http://schemas.microsoft.com/office/drawing/2014/main" id="{68FA3E8B-66D1-447C-8339-3524E6473EE8}"/>
              </a:ext>
            </a:extLst>
          </p:cNvPr>
          <p:cNvGrpSpPr>
            <a:grpSpLocks noChangeAspect="1"/>
          </p:cNvGrpSpPr>
          <p:nvPr/>
        </p:nvGrpSpPr>
        <p:grpSpPr>
          <a:xfrm>
            <a:off x="6197582" y="5479256"/>
            <a:ext cx="2006636" cy="1828800"/>
            <a:chOff x="3019222" y="3823753"/>
            <a:chExt cx="2595983" cy="2561513"/>
          </a:xfrm>
        </p:grpSpPr>
        <p:pic>
          <p:nvPicPr>
            <p:cNvPr id="11" name="Grafik 15">
              <a:extLst>
                <a:ext uri="{FF2B5EF4-FFF2-40B4-BE49-F238E27FC236}">
                  <a16:creationId xmlns:a16="http://schemas.microsoft.com/office/drawing/2014/main" id="{BDCA8FDC-0173-400E-BBDB-1E5DE57197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9222" y="3823753"/>
              <a:ext cx="1680948" cy="2520000"/>
            </a:xfrm>
            <a:prstGeom prst="rect">
              <a:avLst/>
            </a:prstGeom>
          </p:spPr>
        </p:pic>
        <p:pic>
          <p:nvPicPr>
            <p:cNvPr id="12" name="Grafik 16">
              <a:extLst>
                <a:ext uri="{FF2B5EF4-FFF2-40B4-BE49-F238E27FC236}">
                  <a16:creationId xmlns:a16="http://schemas.microsoft.com/office/drawing/2014/main" id="{86B2744B-5972-4C8E-ADFD-9348FB059B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4257" y="3865266"/>
              <a:ext cx="1680948" cy="2520000"/>
            </a:xfrm>
            <a:prstGeom prst="rect">
              <a:avLst/>
            </a:prstGeom>
          </p:spPr>
        </p:pic>
      </p:grpSp>
      <p:pic>
        <p:nvPicPr>
          <p:cNvPr id="13" name="Grafik 2">
            <a:extLst>
              <a:ext uri="{FF2B5EF4-FFF2-40B4-BE49-F238E27FC236}">
                <a16:creationId xmlns:a16="http://schemas.microsoft.com/office/drawing/2014/main" id="{B9D74F10-714D-4B71-A9CA-1C92788151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84252" y="1490412"/>
            <a:ext cx="1219890" cy="1828800"/>
          </a:xfrm>
          <a:prstGeom prst="rect">
            <a:avLst/>
          </a:prstGeom>
        </p:spPr>
      </p:pic>
      <p:pic>
        <p:nvPicPr>
          <p:cNvPr id="14" name="Grafik 4">
            <a:extLst>
              <a:ext uri="{FF2B5EF4-FFF2-40B4-BE49-F238E27FC236}">
                <a16:creationId xmlns:a16="http://schemas.microsoft.com/office/drawing/2014/main" id="{46592F57-8009-4E6E-96A7-47F254A431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30299" y="2077690"/>
            <a:ext cx="1219890" cy="1828800"/>
          </a:xfrm>
          <a:prstGeom prst="rect">
            <a:avLst/>
          </a:prstGeom>
        </p:spPr>
      </p:pic>
      <p:pic>
        <p:nvPicPr>
          <p:cNvPr id="16" name="Picture 15">
            <a:extLst>
              <a:ext uri="{FF2B5EF4-FFF2-40B4-BE49-F238E27FC236}">
                <a16:creationId xmlns:a16="http://schemas.microsoft.com/office/drawing/2014/main" id="{2B4E23DF-BE23-4469-AEDF-407F5439F86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28835" y="1487924"/>
            <a:ext cx="1219888" cy="1828800"/>
          </a:xfrm>
          <a:prstGeom prst="rect">
            <a:avLst/>
          </a:prstGeom>
        </p:spPr>
      </p:pic>
      <p:pic>
        <p:nvPicPr>
          <p:cNvPr id="18" name="Picture 17">
            <a:extLst>
              <a:ext uri="{FF2B5EF4-FFF2-40B4-BE49-F238E27FC236}">
                <a16:creationId xmlns:a16="http://schemas.microsoft.com/office/drawing/2014/main" id="{63421619-9950-433F-98C6-808F3C60E7A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709472" y="2077690"/>
            <a:ext cx="1219888" cy="1828800"/>
          </a:xfrm>
          <a:prstGeom prst="rect">
            <a:avLst/>
          </a:prstGeom>
        </p:spPr>
      </p:pic>
      <p:pic>
        <p:nvPicPr>
          <p:cNvPr id="27" name="Picture 26">
            <a:extLst>
              <a:ext uri="{FF2B5EF4-FFF2-40B4-BE49-F238E27FC236}">
                <a16:creationId xmlns:a16="http://schemas.microsoft.com/office/drawing/2014/main" id="{D35EA8AE-551D-43E9-9076-55AD30FCCD64}"/>
              </a:ext>
            </a:extLst>
          </p:cNvPr>
          <p:cNvPicPr>
            <a:picLocks noChangeAspect="1"/>
          </p:cNvPicPr>
          <p:nvPr/>
        </p:nvPicPr>
        <p:blipFill rotWithShape="1">
          <a:blip r:embed="rId10">
            <a:extLst>
              <a:ext uri="{28A0092B-C50C-407E-A947-70E740481C1C}">
                <a14:useLocalDpi xmlns:a14="http://schemas.microsoft.com/office/drawing/2010/main" val="0"/>
              </a:ext>
            </a:extLst>
          </a:blip>
          <a:srcRect t="17017"/>
          <a:stretch/>
        </p:blipFill>
        <p:spPr>
          <a:xfrm>
            <a:off x="-2617" y="1973877"/>
            <a:ext cx="3840655" cy="2036423"/>
          </a:xfrm>
          <a:prstGeom prst="rect">
            <a:avLst/>
          </a:prstGeom>
        </p:spPr>
      </p:pic>
      <p:pic>
        <p:nvPicPr>
          <p:cNvPr id="31" name="Picture 30">
            <a:extLst>
              <a:ext uri="{FF2B5EF4-FFF2-40B4-BE49-F238E27FC236}">
                <a16:creationId xmlns:a16="http://schemas.microsoft.com/office/drawing/2014/main" id="{D68C264F-49A2-4A70-868C-71E84724DADF}"/>
              </a:ext>
            </a:extLst>
          </p:cNvPr>
          <p:cNvPicPr>
            <a:picLocks noChangeAspect="1"/>
          </p:cNvPicPr>
          <p:nvPr/>
        </p:nvPicPr>
        <p:blipFill>
          <a:blip r:embed="rId11" cstate="print">
            <a:extLst>
              <a:ext uri="{BEBA8EAE-BF5A-486C-A8C5-ECC9F3942E4B}">
                <a14:imgProps xmlns:a14="http://schemas.microsoft.com/office/drawing/2010/main">
                  <a14:imgLayer r:embed="rId12">
                    <a14:imgEffect>
                      <a14:backgroundRemoval t="9961" b="89844" l="6250" r="95313">
                        <a14:foregroundMark x1="16211" y1="40039" x2="6641" y2="39063"/>
                        <a14:foregroundMark x1="6641" y1="39063" x2="6445" y2="39258"/>
                        <a14:foregroundMark x1="83594" y1="39453" x2="91992" y2="38672"/>
                        <a14:foregroundMark x1="93359" y1="39063" x2="95313" y2="39063"/>
                      </a14:backgroundRemoval>
                    </a14:imgEffect>
                  </a14:imgLayer>
                </a14:imgProps>
              </a:ext>
              <a:ext uri="{28A0092B-C50C-407E-A947-70E740481C1C}">
                <a14:useLocalDpi xmlns:a14="http://schemas.microsoft.com/office/drawing/2010/main" val="0"/>
              </a:ext>
            </a:extLst>
          </a:blip>
          <a:stretch>
            <a:fillRect/>
          </a:stretch>
        </p:blipFill>
        <p:spPr>
          <a:xfrm>
            <a:off x="6665976" y="5532120"/>
            <a:ext cx="353651" cy="353651"/>
          </a:xfrm>
          <a:prstGeom prst="rect">
            <a:avLst/>
          </a:prstGeom>
        </p:spPr>
      </p:pic>
      <p:pic>
        <p:nvPicPr>
          <p:cNvPr id="32" name="Picture 31">
            <a:extLst>
              <a:ext uri="{FF2B5EF4-FFF2-40B4-BE49-F238E27FC236}">
                <a16:creationId xmlns:a16="http://schemas.microsoft.com/office/drawing/2014/main" id="{D9A959C7-4F20-46BC-B24A-6160424469CE}"/>
              </a:ext>
            </a:extLst>
          </p:cNvPr>
          <p:cNvPicPr>
            <a:picLocks noChangeAspect="1"/>
          </p:cNvPicPr>
          <p:nvPr/>
        </p:nvPicPr>
        <p:blipFill>
          <a:blip r:embed="rId11" cstate="print">
            <a:extLst>
              <a:ext uri="{BEBA8EAE-BF5A-486C-A8C5-ECC9F3942E4B}">
                <a14:imgProps xmlns:a14="http://schemas.microsoft.com/office/drawing/2010/main">
                  <a14:imgLayer r:embed="rId12">
                    <a14:imgEffect>
                      <a14:backgroundRemoval t="9961" b="89844" l="6250" r="95313">
                        <a14:foregroundMark x1="16211" y1="40039" x2="6641" y2="39063"/>
                        <a14:foregroundMark x1="6641" y1="39063" x2="6445" y2="39258"/>
                        <a14:foregroundMark x1="83594" y1="39453" x2="91992" y2="38672"/>
                        <a14:foregroundMark x1="93359" y1="39063" x2="95313" y2="39063"/>
                      </a14:backgroundRemoval>
                    </a14:imgEffect>
                  </a14:imgLayer>
                </a14:imgProps>
              </a:ext>
              <a:ext uri="{28A0092B-C50C-407E-A947-70E740481C1C}">
                <a14:useLocalDpi xmlns:a14="http://schemas.microsoft.com/office/drawing/2010/main" val="0"/>
              </a:ext>
            </a:extLst>
          </a:blip>
          <a:stretch>
            <a:fillRect/>
          </a:stretch>
        </p:blipFill>
        <p:spPr>
          <a:xfrm>
            <a:off x="7397132" y="5562674"/>
            <a:ext cx="353651" cy="353651"/>
          </a:xfrm>
          <a:prstGeom prst="rect">
            <a:avLst/>
          </a:prstGeom>
        </p:spPr>
      </p:pic>
      <p:sp>
        <p:nvSpPr>
          <p:cNvPr id="33" name="Inhaltsplatzhalter 2">
            <a:extLst>
              <a:ext uri="{FF2B5EF4-FFF2-40B4-BE49-F238E27FC236}">
                <a16:creationId xmlns:a16="http://schemas.microsoft.com/office/drawing/2014/main" id="{FAC1FEED-F098-4DC2-BE75-D098DC0E919E}"/>
              </a:ext>
            </a:extLst>
          </p:cNvPr>
          <p:cNvSpPr txBox="1">
            <a:spLocks/>
          </p:cNvSpPr>
          <p:nvPr/>
        </p:nvSpPr>
        <p:spPr bwMode="auto">
          <a:xfrm>
            <a:off x="5721499" y="7278418"/>
            <a:ext cx="2958801"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de-DE" sz="1800" kern="0" dirty="0"/>
              <a:t>Geschulte Power-User in den Fachabteilungen</a:t>
            </a:r>
          </a:p>
        </p:txBody>
      </p:sp>
      <p:sp>
        <p:nvSpPr>
          <p:cNvPr id="34" name="Inhaltsplatzhalter 2">
            <a:extLst>
              <a:ext uri="{FF2B5EF4-FFF2-40B4-BE49-F238E27FC236}">
                <a16:creationId xmlns:a16="http://schemas.microsoft.com/office/drawing/2014/main" id="{95A3D03B-059A-42A3-95C1-48093569519C}"/>
              </a:ext>
            </a:extLst>
          </p:cNvPr>
          <p:cNvSpPr txBox="1">
            <a:spLocks/>
          </p:cNvSpPr>
          <p:nvPr/>
        </p:nvSpPr>
        <p:spPr bwMode="auto">
          <a:xfrm>
            <a:off x="170605" y="5479256"/>
            <a:ext cx="2205759"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en-US" sz="1800" kern="0" dirty="0"/>
              <a:t>IT-</a:t>
            </a:r>
            <a:r>
              <a:rPr lang="en-US" sz="1800" kern="0" dirty="0" err="1"/>
              <a:t>Abteilung</a:t>
            </a:r>
            <a:endParaRPr lang="en-US" sz="1800" kern="0" dirty="0"/>
          </a:p>
        </p:txBody>
      </p:sp>
      <p:sp>
        <p:nvSpPr>
          <p:cNvPr id="35" name="Inhaltsplatzhalter 2">
            <a:extLst>
              <a:ext uri="{FF2B5EF4-FFF2-40B4-BE49-F238E27FC236}">
                <a16:creationId xmlns:a16="http://schemas.microsoft.com/office/drawing/2014/main" id="{C615D2CD-F20A-407C-8B1C-2794C393DB63}"/>
              </a:ext>
            </a:extLst>
          </p:cNvPr>
          <p:cNvSpPr txBox="1">
            <a:spLocks/>
          </p:cNvSpPr>
          <p:nvPr/>
        </p:nvSpPr>
        <p:spPr bwMode="auto">
          <a:xfrm>
            <a:off x="10630136" y="4365177"/>
            <a:ext cx="3195402" cy="648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de-DE" sz="1800" kern="0" dirty="0"/>
              <a:t>Internationale Verbraucher in verschiedenen Abteilungen</a:t>
            </a:r>
          </a:p>
          <a:p>
            <a:pPr marL="0" indent="0" algn="ctr">
              <a:spcBef>
                <a:spcPts val="0"/>
              </a:spcBef>
              <a:spcAft>
                <a:spcPts val="1200"/>
              </a:spcAft>
              <a:buClr>
                <a:srgbClr val="0060AD"/>
              </a:buClr>
              <a:buNone/>
            </a:pPr>
            <a:endParaRPr lang="de-DE" sz="1800" kern="0" dirty="0"/>
          </a:p>
        </p:txBody>
      </p:sp>
      <p:sp>
        <p:nvSpPr>
          <p:cNvPr id="36" name="Pfeil: Fünfeck 22">
            <a:extLst>
              <a:ext uri="{FF2B5EF4-FFF2-40B4-BE49-F238E27FC236}">
                <a16:creationId xmlns:a16="http://schemas.microsoft.com/office/drawing/2014/main" id="{9BAB2E26-2C66-4631-85B7-EB5C8991A2CE}"/>
              </a:ext>
            </a:extLst>
          </p:cNvPr>
          <p:cNvSpPr/>
          <p:nvPr/>
        </p:nvSpPr>
        <p:spPr bwMode="auto">
          <a:xfrm rot="16200000">
            <a:off x="6600657" y="4790327"/>
            <a:ext cx="1188720" cy="382143"/>
          </a:xfrm>
          <a:prstGeom prst="homePlate">
            <a:avLst/>
          </a:prstGeom>
          <a:noFill/>
          <a:ln w="38100">
            <a:solidFill>
              <a:srgbClr val="FFE33C"/>
            </a:solidFill>
          </a:ln>
          <a:effectLst/>
        </p:spPr>
        <p:txBody>
          <a:bodyPr vert="horz" wrap="square" lIns="91440" tIns="45720" rIns="91440" bIns="45720" numCol="1" rtlCol="0" anchor="t" anchorCtr="0" compatLnSpc="1">
            <a:prstTxWarp prst="textNoShape">
              <a:avLst/>
            </a:prstTxWarp>
            <a:noAutofit/>
          </a:bodyPr>
          <a:lstStyle/>
          <a:p>
            <a:pPr algn="ctr"/>
            <a:r>
              <a:rPr lang="en-GB" sz="2000" dirty="0" err="1">
                <a:latin typeface="Calibri" panose="020F0502020204030204" pitchFamily="34" charset="0"/>
              </a:rPr>
              <a:t>Bauen</a:t>
            </a:r>
            <a:endParaRPr lang="en-GB" sz="2000" dirty="0">
              <a:latin typeface="Calibri" panose="020F0502020204030204" pitchFamily="34" charset="0"/>
            </a:endParaRPr>
          </a:p>
          <a:p>
            <a:pPr algn="ctr"/>
            <a:endParaRPr lang="en-GB" sz="2000" dirty="0">
              <a:latin typeface="Calibri" panose="020F0502020204030204"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a:ln>
                <a:noFill/>
              </a:ln>
              <a:effectLst/>
              <a:latin typeface="Calibri" panose="020F0502020204030204" pitchFamily="34" charset="0"/>
            </a:endParaRPr>
          </a:p>
        </p:txBody>
      </p:sp>
      <p:sp>
        <p:nvSpPr>
          <p:cNvPr id="37" name="Pfeil: Fünfeck 23">
            <a:extLst>
              <a:ext uri="{FF2B5EF4-FFF2-40B4-BE49-F238E27FC236}">
                <a16:creationId xmlns:a16="http://schemas.microsoft.com/office/drawing/2014/main" id="{2C8D0437-20A1-4575-9374-959BB74F14A3}"/>
              </a:ext>
            </a:extLst>
          </p:cNvPr>
          <p:cNvSpPr/>
          <p:nvPr/>
        </p:nvSpPr>
        <p:spPr bwMode="auto">
          <a:xfrm flipH="1">
            <a:off x="9110591" y="1886618"/>
            <a:ext cx="1280160" cy="382143"/>
          </a:xfrm>
          <a:prstGeom prst="homePlate">
            <a:avLst/>
          </a:prstGeom>
          <a:noFill/>
          <a:ln w="38100">
            <a:solidFill>
              <a:srgbClr val="FFE33C"/>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GB" sz="2000" dirty="0" err="1">
                <a:latin typeface="Calibri" panose="020F0502020204030204" pitchFamily="34" charset="0"/>
              </a:rPr>
              <a:t>Zugang</a:t>
            </a:r>
            <a:endParaRPr lang="en-GB" sz="2000" dirty="0">
              <a:latin typeface="Calibri" panose="020F0502020204030204" pitchFamily="34" charset="0"/>
            </a:endParaRPr>
          </a:p>
        </p:txBody>
      </p:sp>
      <p:sp>
        <p:nvSpPr>
          <p:cNvPr id="38" name="Inhaltsplatzhalter 2">
            <a:extLst>
              <a:ext uri="{FF2B5EF4-FFF2-40B4-BE49-F238E27FC236}">
                <a16:creationId xmlns:a16="http://schemas.microsoft.com/office/drawing/2014/main" id="{6D60D4C2-01D6-4FEF-A211-F7CBE385118F}"/>
              </a:ext>
            </a:extLst>
          </p:cNvPr>
          <p:cNvSpPr txBox="1">
            <a:spLocks/>
          </p:cNvSpPr>
          <p:nvPr/>
        </p:nvSpPr>
        <p:spPr bwMode="auto">
          <a:xfrm>
            <a:off x="5130052" y="3980408"/>
            <a:ext cx="4340465"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en-US" sz="1800" kern="0" dirty="0"/>
              <a:t>Power BI Reports, Dashboards, Apps</a:t>
            </a:r>
          </a:p>
        </p:txBody>
      </p:sp>
      <p:cxnSp>
        <p:nvCxnSpPr>
          <p:cNvPr id="42" name="Connector: Curved 41">
            <a:extLst>
              <a:ext uri="{FF2B5EF4-FFF2-40B4-BE49-F238E27FC236}">
                <a16:creationId xmlns:a16="http://schemas.microsoft.com/office/drawing/2014/main" id="{E94A3486-2BF5-4F0F-A40D-B945F30A73C8}"/>
              </a:ext>
            </a:extLst>
          </p:cNvPr>
          <p:cNvCxnSpPr>
            <a:cxnSpLocks/>
            <a:stCxn id="12" idx="3"/>
            <a:endCxn id="7" idx="2"/>
          </p:cNvCxnSpPr>
          <p:nvPr/>
        </p:nvCxnSpPr>
        <p:spPr bwMode="auto">
          <a:xfrm flipV="1">
            <a:off x="8204218" y="5172928"/>
            <a:ext cx="3905319" cy="1235547"/>
          </a:xfrm>
          <a:prstGeom prst="curvedConnector2">
            <a:avLst/>
          </a:prstGeom>
          <a:solidFill>
            <a:schemeClr val="accent1"/>
          </a:solidFill>
          <a:ln w="38100" cap="flat" cmpd="sng" algn="ctr">
            <a:solidFill>
              <a:srgbClr val="00336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Inhaltsplatzhalter 2">
            <a:extLst>
              <a:ext uri="{FF2B5EF4-FFF2-40B4-BE49-F238E27FC236}">
                <a16:creationId xmlns:a16="http://schemas.microsoft.com/office/drawing/2014/main" id="{E796F8E8-D954-490B-B143-3266F53FE28B}"/>
              </a:ext>
            </a:extLst>
          </p:cNvPr>
          <p:cNvSpPr txBox="1">
            <a:spLocks/>
          </p:cNvSpPr>
          <p:nvPr/>
        </p:nvSpPr>
        <p:spPr bwMode="auto">
          <a:xfrm>
            <a:off x="10063508" y="6162744"/>
            <a:ext cx="2133581"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60AD"/>
              </a:buClr>
              <a:buNone/>
            </a:pPr>
            <a:r>
              <a:rPr lang="en-US" sz="1800" kern="0" dirty="0" err="1"/>
              <a:t>Kommunikation</a:t>
            </a:r>
            <a:r>
              <a:rPr lang="en-US" sz="1800" kern="0" dirty="0"/>
              <a:t>:</a:t>
            </a:r>
          </a:p>
          <a:p>
            <a:pPr>
              <a:spcBef>
                <a:spcPts val="0"/>
              </a:spcBef>
              <a:spcAft>
                <a:spcPts val="1200"/>
              </a:spcAft>
              <a:buClr>
                <a:srgbClr val="003366"/>
              </a:buClr>
              <a:buFont typeface="Wingdings" panose="05000000000000000000" pitchFamily="2" charset="2"/>
              <a:buChar char="§"/>
            </a:pPr>
            <a:r>
              <a:rPr lang="en-US" sz="1800" kern="0" dirty="0" err="1"/>
              <a:t>Anforderungen</a:t>
            </a:r>
            <a:endParaRPr lang="en-US" sz="1800" kern="0" dirty="0"/>
          </a:p>
          <a:p>
            <a:pPr>
              <a:spcBef>
                <a:spcPts val="0"/>
              </a:spcBef>
              <a:spcAft>
                <a:spcPts val="1200"/>
              </a:spcAft>
              <a:buClr>
                <a:srgbClr val="003366"/>
              </a:buClr>
              <a:buFont typeface="Wingdings" panose="05000000000000000000" pitchFamily="2" charset="2"/>
              <a:buChar char="§"/>
            </a:pPr>
            <a:r>
              <a:rPr lang="en-US" sz="1800" kern="0" dirty="0"/>
              <a:t>Feedback</a:t>
            </a:r>
          </a:p>
          <a:p>
            <a:pPr>
              <a:spcBef>
                <a:spcPts val="0"/>
              </a:spcBef>
              <a:spcAft>
                <a:spcPts val="1200"/>
              </a:spcAft>
              <a:buClr>
                <a:srgbClr val="003366"/>
              </a:buClr>
              <a:buFont typeface="Wingdings" panose="05000000000000000000" pitchFamily="2" charset="2"/>
              <a:buChar char="§"/>
            </a:pPr>
            <a:r>
              <a:rPr lang="en-US" sz="1800" kern="0" dirty="0" err="1"/>
              <a:t>Anweisungen</a:t>
            </a:r>
            <a:endParaRPr lang="en-US" sz="1800" kern="0" dirty="0"/>
          </a:p>
        </p:txBody>
      </p:sp>
      <p:cxnSp>
        <p:nvCxnSpPr>
          <p:cNvPr id="46" name="Connector: Curved 45">
            <a:extLst>
              <a:ext uri="{FF2B5EF4-FFF2-40B4-BE49-F238E27FC236}">
                <a16:creationId xmlns:a16="http://schemas.microsoft.com/office/drawing/2014/main" id="{82F6E9DB-0003-4C1B-BCC2-0F2F12229CFE}"/>
              </a:ext>
            </a:extLst>
          </p:cNvPr>
          <p:cNvCxnSpPr>
            <a:cxnSpLocks/>
            <a:stCxn id="9" idx="3"/>
            <a:endCxn id="11" idx="1"/>
          </p:cNvCxnSpPr>
          <p:nvPr/>
        </p:nvCxnSpPr>
        <p:spPr bwMode="auto">
          <a:xfrm>
            <a:off x="1883428" y="4642161"/>
            <a:ext cx="4314154" cy="1736676"/>
          </a:xfrm>
          <a:prstGeom prst="curvedConnector3">
            <a:avLst>
              <a:gd name="adj1" fmla="val 50000"/>
            </a:avLst>
          </a:prstGeom>
          <a:solidFill>
            <a:schemeClr val="accent1"/>
          </a:solidFill>
          <a:ln w="38100" cap="flat" cmpd="sng" algn="ctr">
            <a:solidFill>
              <a:srgbClr val="00336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Inhaltsplatzhalter 2">
            <a:extLst>
              <a:ext uri="{FF2B5EF4-FFF2-40B4-BE49-F238E27FC236}">
                <a16:creationId xmlns:a16="http://schemas.microsoft.com/office/drawing/2014/main" id="{60021B8A-06C6-49CA-8197-ACD50F178B99}"/>
              </a:ext>
            </a:extLst>
          </p:cNvPr>
          <p:cNvSpPr txBox="1">
            <a:spLocks/>
          </p:cNvSpPr>
          <p:nvPr/>
        </p:nvSpPr>
        <p:spPr bwMode="auto">
          <a:xfrm>
            <a:off x="2643560" y="6003067"/>
            <a:ext cx="2133581"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60AD"/>
              </a:buClr>
              <a:buNone/>
            </a:pPr>
            <a:r>
              <a:rPr lang="en-US" sz="1800" kern="0" dirty="0" err="1"/>
              <a:t>Kommunikation</a:t>
            </a:r>
            <a:r>
              <a:rPr lang="en-US" sz="1800" kern="0" dirty="0"/>
              <a:t>:</a:t>
            </a:r>
          </a:p>
          <a:p>
            <a:pPr>
              <a:spcBef>
                <a:spcPts val="0"/>
              </a:spcBef>
              <a:spcAft>
                <a:spcPts val="1200"/>
              </a:spcAft>
              <a:buClr>
                <a:srgbClr val="003366"/>
              </a:buClr>
              <a:buFont typeface="Wingdings" panose="05000000000000000000" pitchFamily="2" charset="2"/>
              <a:buChar char="§"/>
            </a:pPr>
            <a:r>
              <a:rPr lang="en-US" sz="1800" kern="0" dirty="0" err="1"/>
              <a:t>Anfragen</a:t>
            </a:r>
            <a:endParaRPr lang="en-US" sz="1800" kern="0" dirty="0"/>
          </a:p>
          <a:p>
            <a:pPr>
              <a:spcBef>
                <a:spcPts val="0"/>
              </a:spcBef>
              <a:spcAft>
                <a:spcPts val="1200"/>
              </a:spcAft>
              <a:buClr>
                <a:srgbClr val="003366"/>
              </a:buClr>
              <a:buFont typeface="Wingdings" panose="05000000000000000000" pitchFamily="2" charset="2"/>
              <a:buChar char="§"/>
            </a:pPr>
            <a:r>
              <a:rPr lang="en-US" sz="1800" kern="0" dirty="0" err="1"/>
              <a:t>Fragen</a:t>
            </a:r>
            <a:r>
              <a:rPr lang="en-US" sz="1800" kern="0" dirty="0"/>
              <a:t> </a:t>
            </a:r>
            <a:r>
              <a:rPr lang="en-US" sz="1800" kern="0" dirty="0" err="1"/>
              <a:t>zu</a:t>
            </a:r>
            <a:endParaRPr lang="en-US" sz="1800" kern="0" dirty="0"/>
          </a:p>
          <a:p>
            <a:pPr>
              <a:spcBef>
                <a:spcPts val="0"/>
              </a:spcBef>
              <a:spcAft>
                <a:spcPts val="1200"/>
              </a:spcAft>
              <a:buClr>
                <a:srgbClr val="003366"/>
              </a:buClr>
              <a:buFont typeface="Wingdings" panose="05000000000000000000" pitchFamily="2" charset="2"/>
              <a:buChar char="§"/>
            </a:pPr>
            <a:r>
              <a:rPr lang="en-US" sz="1800" kern="0" dirty="0" err="1"/>
              <a:t>Prozesse</a:t>
            </a:r>
            <a:endParaRPr lang="en-US" sz="1800" kern="0" dirty="0"/>
          </a:p>
        </p:txBody>
      </p:sp>
      <p:sp>
        <p:nvSpPr>
          <p:cNvPr id="64" name="Pfeil: Fünfeck 23">
            <a:extLst>
              <a:ext uri="{FF2B5EF4-FFF2-40B4-BE49-F238E27FC236}">
                <a16:creationId xmlns:a16="http://schemas.microsoft.com/office/drawing/2014/main" id="{92F62473-B462-40A6-8BFE-33848B6C30FF}"/>
              </a:ext>
            </a:extLst>
          </p:cNvPr>
          <p:cNvSpPr/>
          <p:nvPr/>
        </p:nvSpPr>
        <p:spPr bwMode="auto">
          <a:xfrm flipH="1">
            <a:off x="3923948" y="2801018"/>
            <a:ext cx="1476752" cy="392278"/>
          </a:xfrm>
          <a:prstGeom prst="homePlate">
            <a:avLst/>
          </a:prstGeom>
          <a:noFill/>
          <a:ln w="38100">
            <a:solidFill>
              <a:srgbClr val="FFE33C"/>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GB" sz="2000" dirty="0" err="1">
                <a:latin typeface="Calibri" panose="020F0502020204030204" pitchFamily="34" charset="0"/>
              </a:rPr>
              <a:t>Verbinden</a:t>
            </a:r>
            <a:endParaRPr lang="en-GB" sz="2000" dirty="0">
              <a:latin typeface="Calibri" panose="020F0502020204030204" pitchFamily="34" charset="0"/>
            </a:endParaRPr>
          </a:p>
          <a:p>
            <a:pPr algn="ctr"/>
            <a:endParaRPr lang="en-GB" sz="2000" dirty="0">
              <a:latin typeface="Calibri" panose="020F0502020204030204" pitchFamily="34" charset="0"/>
            </a:endParaRPr>
          </a:p>
        </p:txBody>
      </p:sp>
      <p:pic>
        <p:nvPicPr>
          <p:cNvPr id="9" name="Picture 8">
            <a:extLst>
              <a:ext uri="{FF2B5EF4-FFF2-40B4-BE49-F238E27FC236}">
                <a16:creationId xmlns:a16="http://schemas.microsoft.com/office/drawing/2014/main" id="{C4200B36-608C-4C12-894F-CF570D823AA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3540" y="3727761"/>
            <a:ext cx="1219888" cy="1828800"/>
          </a:xfrm>
          <a:prstGeom prst="rect">
            <a:avLst/>
          </a:prstGeom>
        </p:spPr>
      </p:pic>
    </p:spTree>
    <p:extLst>
      <p:ext uri="{BB962C8B-B14F-4D97-AF65-F5344CB8AC3E}">
        <p14:creationId xmlns:p14="http://schemas.microsoft.com/office/powerpoint/2010/main" val="217109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Allgemeine </a:t>
            </a:r>
            <a:r>
              <a:rPr lang="en-US" dirty="0" err="1"/>
              <a:t>Formalitäten</a:t>
            </a:r>
            <a:endParaRPr lang="en-US" dirty="0"/>
          </a:p>
        </p:txBody>
      </p:sp>
      <p:sp>
        <p:nvSpPr>
          <p:cNvPr id="4" name="Datumsplatzhalt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grpSp>
        <p:nvGrpSpPr>
          <p:cNvPr id="24" name="Group 23">
            <a:extLst>
              <a:ext uri="{FF2B5EF4-FFF2-40B4-BE49-F238E27FC236}">
                <a16:creationId xmlns:a16="http://schemas.microsoft.com/office/drawing/2014/main" id="{A58CA991-AD43-4C4D-B5C0-1927D9A934F7}"/>
              </a:ext>
            </a:extLst>
          </p:cNvPr>
          <p:cNvGrpSpPr/>
          <p:nvPr/>
        </p:nvGrpSpPr>
        <p:grpSpPr>
          <a:xfrm>
            <a:off x="1912404" y="1667546"/>
            <a:ext cx="2448992" cy="2448085"/>
            <a:chOff x="1706228" y="1599588"/>
            <a:chExt cx="2448992" cy="2448085"/>
          </a:xfrm>
        </p:grpSpPr>
        <p:pic>
          <p:nvPicPr>
            <p:cNvPr id="8" name="Picture 7">
              <a:extLst>
                <a:ext uri="{FF2B5EF4-FFF2-40B4-BE49-F238E27FC236}">
                  <a16:creationId xmlns:a16="http://schemas.microsoft.com/office/drawing/2014/main" id="{AAFF0D71-AF60-4E94-9EFC-45ED39ADCAE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16324" y="1599588"/>
              <a:ext cx="1828800" cy="1828800"/>
            </a:xfrm>
            <a:prstGeom prst="rect">
              <a:avLst/>
            </a:prstGeom>
          </p:spPr>
        </p:pic>
        <p:sp>
          <p:nvSpPr>
            <p:cNvPr id="13" name="Inhaltsplatzhalter 2">
              <a:extLst>
                <a:ext uri="{FF2B5EF4-FFF2-40B4-BE49-F238E27FC236}">
                  <a16:creationId xmlns:a16="http://schemas.microsoft.com/office/drawing/2014/main" id="{E1663F37-79E4-47AD-BC68-B7020385809F}"/>
                </a:ext>
              </a:extLst>
            </p:cNvPr>
            <p:cNvSpPr txBox="1">
              <a:spLocks/>
            </p:cNvSpPr>
            <p:nvPr/>
          </p:nvSpPr>
          <p:spPr bwMode="auto">
            <a:xfrm>
              <a:off x="1706228" y="3642266"/>
              <a:ext cx="2448992" cy="40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en-US" sz="1800" kern="0" dirty="0" err="1"/>
                <a:t>Pausen</a:t>
              </a:r>
              <a:r>
                <a:rPr lang="en-US" sz="1800" kern="0" dirty="0"/>
                <a:t> </a:t>
              </a:r>
              <a:r>
                <a:rPr lang="en-US" sz="1800" kern="0" dirty="0" err="1"/>
                <a:t>alle</a:t>
              </a:r>
              <a:r>
                <a:rPr lang="en-US" sz="1800" kern="0" dirty="0"/>
                <a:t> 1,5 </a:t>
              </a:r>
              <a:r>
                <a:rPr lang="en-US" sz="1800" kern="0" dirty="0" err="1"/>
                <a:t>Stunden</a:t>
              </a:r>
              <a:endParaRPr lang="en-US" sz="1800" kern="0" dirty="0"/>
            </a:p>
          </p:txBody>
        </p:sp>
      </p:grpSp>
      <p:pic>
        <p:nvPicPr>
          <p:cNvPr id="10" name="Picture 9">
            <a:extLst>
              <a:ext uri="{FF2B5EF4-FFF2-40B4-BE49-F238E27FC236}">
                <a16:creationId xmlns:a16="http://schemas.microsoft.com/office/drawing/2014/main" id="{6D9DBAF0-1A20-41B4-84DF-B6A09D8695E5}"/>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b="10014"/>
          <a:stretch/>
        </p:blipFill>
        <p:spPr>
          <a:xfrm>
            <a:off x="6027204" y="1746952"/>
            <a:ext cx="2354410" cy="2286000"/>
          </a:xfrm>
          <a:prstGeom prst="rect">
            <a:avLst/>
          </a:prstGeom>
        </p:spPr>
      </p:pic>
      <p:sp>
        <p:nvSpPr>
          <p:cNvPr id="25" name="Inhaltsplatzhalter 2">
            <a:extLst>
              <a:ext uri="{FF2B5EF4-FFF2-40B4-BE49-F238E27FC236}">
                <a16:creationId xmlns:a16="http://schemas.microsoft.com/office/drawing/2014/main" id="{E14783CC-8CB7-4896-80B6-AE464F19C7A1}"/>
              </a:ext>
            </a:extLst>
          </p:cNvPr>
          <p:cNvSpPr txBox="1">
            <a:spLocks/>
          </p:cNvSpPr>
          <p:nvPr/>
        </p:nvSpPr>
        <p:spPr bwMode="auto">
          <a:xfrm>
            <a:off x="5976404" y="3710224"/>
            <a:ext cx="2448992" cy="40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de-DE" sz="1800" kern="0" dirty="0"/>
              <a:t>ihr</a:t>
            </a:r>
            <a:r>
              <a:rPr lang="en-US" sz="1800" kern="0" dirty="0"/>
              <a:t> Feedback </a:t>
            </a:r>
            <a:r>
              <a:rPr lang="en-US" sz="1800" kern="0" dirty="0" err="1"/>
              <a:t>hilft</a:t>
            </a:r>
            <a:endParaRPr lang="en-US" sz="1800" kern="0" dirty="0"/>
          </a:p>
        </p:txBody>
      </p:sp>
      <p:pic>
        <p:nvPicPr>
          <p:cNvPr id="27" name="Picture 26">
            <a:extLst>
              <a:ext uri="{FF2B5EF4-FFF2-40B4-BE49-F238E27FC236}">
                <a16:creationId xmlns:a16="http://schemas.microsoft.com/office/drawing/2014/main" id="{39448525-024D-4C73-9ACE-2E487321E76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452100" y="1667546"/>
            <a:ext cx="1828800" cy="1828800"/>
          </a:xfrm>
          <a:prstGeom prst="rect">
            <a:avLst/>
          </a:prstGeom>
        </p:spPr>
      </p:pic>
      <p:sp>
        <p:nvSpPr>
          <p:cNvPr id="28" name="Inhaltsplatzhalter 2">
            <a:extLst>
              <a:ext uri="{FF2B5EF4-FFF2-40B4-BE49-F238E27FC236}">
                <a16:creationId xmlns:a16="http://schemas.microsoft.com/office/drawing/2014/main" id="{21F067D6-B3D1-49ED-A77C-4C6156024CD3}"/>
              </a:ext>
            </a:extLst>
          </p:cNvPr>
          <p:cNvSpPr txBox="1">
            <a:spLocks/>
          </p:cNvSpPr>
          <p:nvPr/>
        </p:nvSpPr>
        <p:spPr bwMode="auto">
          <a:xfrm>
            <a:off x="10142004" y="3710223"/>
            <a:ext cx="2448992" cy="40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de-DE" sz="1800" kern="0" dirty="0"/>
              <a:t>Verfügbare Getränke</a:t>
            </a:r>
            <a:endParaRPr lang="en-US" sz="1800" kern="0" dirty="0"/>
          </a:p>
        </p:txBody>
      </p:sp>
      <p:pic>
        <p:nvPicPr>
          <p:cNvPr id="1026" name="Picture 2" descr="Bildergebnis für phone laptop icon">
            <a:hlinkClick r:id="rId6"/>
            <a:extLst>
              <a:ext uri="{FF2B5EF4-FFF2-40B4-BE49-F238E27FC236}">
                <a16:creationId xmlns:a16="http://schemas.microsoft.com/office/drawing/2014/main" id="{D8B47489-BEF7-4295-8973-76A08DC56ACA}"/>
              </a:ext>
            </a:extLst>
          </p:cNvPr>
          <p:cNvPicPr>
            <a:picLocks noChangeAspect="1" noChangeArrowheads="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6914" y="4478703"/>
            <a:ext cx="2366481" cy="1828800"/>
          </a:xfrm>
          <a:prstGeom prst="rect">
            <a:avLst/>
          </a:prstGeom>
          <a:noFill/>
          <a:extLst>
            <a:ext uri="{909E8E84-426E-40DD-AFC4-6F175D3DCCD1}">
              <a14:hiddenFill xmlns:a14="http://schemas.microsoft.com/office/drawing/2010/main">
                <a:solidFill>
                  <a:srgbClr val="FFFFFF"/>
                </a:solidFill>
              </a14:hiddenFill>
            </a:ext>
          </a:extLst>
        </p:spPr>
      </p:pic>
      <p:sp>
        <p:nvSpPr>
          <p:cNvPr id="30" name="Inhaltsplatzhalter 2">
            <a:extLst>
              <a:ext uri="{FF2B5EF4-FFF2-40B4-BE49-F238E27FC236}">
                <a16:creationId xmlns:a16="http://schemas.microsoft.com/office/drawing/2014/main" id="{0AC6DBBE-D80C-4785-9592-8342340EE87E}"/>
              </a:ext>
            </a:extLst>
          </p:cNvPr>
          <p:cNvSpPr txBox="1">
            <a:spLocks/>
          </p:cNvSpPr>
          <p:nvPr/>
        </p:nvSpPr>
        <p:spPr bwMode="auto">
          <a:xfrm>
            <a:off x="1336700" y="6455664"/>
            <a:ext cx="3600400" cy="40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en-US" sz="1800" kern="0" dirty="0" err="1"/>
              <a:t>Andere</a:t>
            </a:r>
            <a:r>
              <a:rPr lang="en-US" sz="1800" kern="0" dirty="0"/>
              <a:t> </a:t>
            </a:r>
            <a:r>
              <a:rPr lang="en-US" sz="1800" kern="0" dirty="0" err="1"/>
              <a:t>Teilnehmer</a:t>
            </a:r>
            <a:r>
              <a:rPr lang="en-US" sz="1800" kern="0" dirty="0"/>
              <a:t> </a:t>
            </a:r>
            <a:r>
              <a:rPr lang="en-US" sz="1800" kern="0" dirty="0" err="1"/>
              <a:t>nicht</a:t>
            </a:r>
            <a:r>
              <a:rPr lang="en-US" sz="1800" kern="0" dirty="0"/>
              <a:t> </a:t>
            </a:r>
            <a:r>
              <a:rPr lang="en-US" sz="1800" kern="0" dirty="0" err="1"/>
              <a:t>stören</a:t>
            </a:r>
            <a:endParaRPr lang="en-US" sz="1800" kern="0" dirty="0"/>
          </a:p>
        </p:txBody>
      </p:sp>
      <p:sp>
        <p:nvSpPr>
          <p:cNvPr id="33" name="Inhaltsplatzhalter 2">
            <a:extLst>
              <a:ext uri="{FF2B5EF4-FFF2-40B4-BE49-F238E27FC236}">
                <a16:creationId xmlns:a16="http://schemas.microsoft.com/office/drawing/2014/main" id="{5F9225A1-3071-409E-9838-C3A4701DF716}"/>
              </a:ext>
            </a:extLst>
          </p:cNvPr>
          <p:cNvSpPr txBox="1">
            <a:spLocks/>
          </p:cNvSpPr>
          <p:nvPr/>
        </p:nvSpPr>
        <p:spPr bwMode="auto">
          <a:xfrm>
            <a:off x="5976404" y="6453424"/>
            <a:ext cx="2448992" cy="40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de-DE" sz="1800" kern="0" dirty="0"/>
              <a:t>Das Training endet um 16 Uhr.</a:t>
            </a:r>
            <a:endParaRPr lang="en-US" sz="1800" kern="0" dirty="0"/>
          </a:p>
        </p:txBody>
      </p:sp>
      <p:pic>
        <p:nvPicPr>
          <p:cNvPr id="36" name="Picture 35">
            <a:extLst>
              <a:ext uri="{FF2B5EF4-FFF2-40B4-BE49-F238E27FC236}">
                <a16:creationId xmlns:a16="http://schemas.microsoft.com/office/drawing/2014/main" id="{7204A801-D9EF-4619-9316-BDA2456F79A9}"/>
              </a:ext>
            </a:extLst>
          </p:cNvPr>
          <p:cNvPicPr>
            <a:picLocks noChangeAspect="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86500" y="4370127"/>
            <a:ext cx="1828800" cy="1828800"/>
          </a:xfrm>
          <a:prstGeom prst="rect">
            <a:avLst/>
          </a:prstGeom>
        </p:spPr>
      </p:pic>
      <p:pic>
        <p:nvPicPr>
          <p:cNvPr id="38" name="Picture 37">
            <a:extLst>
              <a:ext uri="{FF2B5EF4-FFF2-40B4-BE49-F238E27FC236}">
                <a16:creationId xmlns:a16="http://schemas.microsoft.com/office/drawing/2014/main" id="{33B9AA52-CE08-4319-B0A0-D5649DC5E22E}"/>
              </a:ext>
            </a:extLst>
          </p:cNvPr>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086340" y="4370127"/>
            <a:ext cx="2560320" cy="1828800"/>
          </a:xfrm>
          <a:prstGeom prst="rect">
            <a:avLst/>
          </a:prstGeom>
        </p:spPr>
      </p:pic>
      <p:sp>
        <p:nvSpPr>
          <p:cNvPr id="40" name="Inhaltsplatzhalter 2">
            <a:extLst>
              <a:ext uri="{FF2B5EF4-FFF2-40B4-BE49-F238E27FC236}">
                <a16:creationId xmlns:a16="http://schemas.microsoft.com/office/drawing/2014/main" id="{FF8BB70F-AE3D-41F8-96AA-BBD630134245}"/>
              </a:ext>
            </a:extLst>
          </p:cNvPr>
          <p:cNvSpPr txBox="1">
            <a:spLocks/>
          </p:cNvSpPr>
          <p:nvPr/>
        </p:nvSpPr>
        <p:spPr bwMode="auto">
          <a:xfrm>
            <a:off x="10142004" y="6447775"/>
            <a:ext cx="2448992" cy="405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de-DE" sz="1800" kern="0" dirty="0"/>
              <a:t>Aktive Teilnahme</a:t>
            </a:r>
            <a:endParaRPr lang="en-US" sz="1800" kern="0" dirty="0"/>
          </a:p>
        </p:txBody>
      </p:sp>
    </p:spTree>
    <p:extLst>
      <p:ext uri="{BB962C8B-B14F-4D97-AF65-F5344CB8AC3E}">
        <p14:creationId xmlns:p14="http://schemas.microsoft.com/office/powerpoint/2010/main" val="866090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18A592-6928-4746-8FE9-414970E77DC9}"/>
              </a:ext>
            </a:extLst>
          </p:cNvPr>
          <p:cNvSpPr>
            <a:spLocks noGrp="1"/>
          </p:cNvSpPr>
          <p:nvPr>
            <p:ph type="title"/>
          </p:nvPr>
        </p:nvSpPr>
        <p:spPr/>
        <p:txBody>
          <a:bodyPr/>
          <a:lstStyle/>
          <a:p>
            <a:r>
              <a:rPr lang="en-GB" dirty="0" err="1"/>
              <a:t>Prozesse</a:t>
            </a:r>
            <a:br>
              <a:rPr lang="en-GB" dirty="0"/>
            </a:br>
            <a:br>
              <a:rPr lang="en-GB" dirty="0"/>
            </a:br>
            <a:br>
              <a:rPr lang="en-GB" dirty="0"/>
            </a:br>
            <a:endParaRPr lang="en-GB" dirty="0"/>
          </a:p>
        </p:txBody>
      </p:sp>
      <p:sp>
        <p:nvSpPr>
          <p:cNvPr id="9" name="Inhaltsplatzhalter 8">
            <a:extLst>
              <a:ext uri="{FF2B5EF4-FFF2-40B4-BE49-F238E27FC236}">
                <a16:creationId xmlns:a16="http://schemas.microsoft.com/office/drawing/2014/main" id="{A4CABA59-588E-44BB-8F36-8ECBDE38565E}"/>
              </a:ext>
            </a:extLst>
          </p:cNvPr>
          <p:cNvSpPr>
            <a:spLocks noGrp="1"/>
          </p:cNvSpPr>
          <p:nvPr>
            <p:ph sz="half" idx="1"/>
          </p:nvPr>
        </p:nvSpPr>
        <p:spPr/>
        <p:txBody>
          <a:bodyPr/>
          <a:lstStyle/>
          <a:p>
            <a:r>
              <a:rPr lang="en-GB" b="1" dirty="0"/>
              <a:t>Power BI </a:t>
            </a:r>
            <a:r>
              <a:rPr lang="en-GB" b="1" dirty="0" err="1"/>
              <a:t>Konsumentengenehmigung</a:t>
            </a:r>
            <a:r>
              <a:rPr lang="en-GB" b="1" dirty="0"/>
              <a:t> </a:t>
            </a:r>
            <a:r>
              <a:rPr lang="en-GB" b="1" dirty="0" err="1"/>
              <a:t>anfordern</a:t>
            </a:r>
            <a:endParaRPr lang="en-GB" b="1" dirty="0"/>
          </a:p>
          <a:p>
            <a:pPr lvl="1"/>
            <a:r>
              <a:rPr lang="en-GB" dirty="0" err="1"/>
              <a:t>Bestellbar</a:t>
            </a:r>
            <a:r>
              <a:rPr lang="en-GB" dirty="0"/>
              <a:t> </a:t>
            </a:r>
            <a:r>
              <a:rPr lang="en-GB" dirty="0" err="1"/>
              <a:t>über</a:t>
            </a:r>
            <a:r>
              <a:rPr lang="en-GB" dirty="0"/>
              <a:t> das </a:t>
            </a:r>
            <a:r>
              <a:rPr lang="en-GB" dirty="0" err="1"/>
              <a:t>Identitätsportal</a:t>
            </a:r>
            <a:endParaRPr lang="en-GB" dirty="0"/>
          </a:p>
          <a:p>
            <a:pPr lvl="1"/>
            <a:r>
              <a:rPr lang="en-GB" dirty="0" err="1"/>
              <a:t>Verbraucherschulung</a:t>
            </a:r>
            <a:r>
              <a:rPr lang="en-GB" dirty="0"/>
              <a:t> </a:t>
            </a:r>
            <a:r>
              <a:rPr lang="en-GB" dirty="0" err="1"/>
              <a:t>obligatorisch</a:t>
            </a:r>
            <a:endParaRPr lang="en-GB" dirty="0"/>
          </a:p>
          <a:p>
            <a:pPr lvl="1"/>
            <a:r>
              <a:rPr lang="de-DE" dirty="0"/>
              <a:t>Zuordnung von Pro-Lizenz und mobiler App</a:t>
            </a:r>
          </a:p>
          <a:p>
            <a:pPr lvl="1"/>
            <a:r>
              <a:rPr lang="de-DE" dirty="0"/>
              <a:t>Benutzer erhält Zugriff auf die gewünschte App</a:t>
            </a:r>
            <a:endParaRPr lang="en-GB" dirty="0"/>
          </a:p>
          <a:p>
            <a:r>
              <a:rPr lang="de-DE" b="1" dirty="0"/>
              <a:t>Power BI Power User Berechtigung anfordern</a:t>
            </a:r>
            <a:endParaRPr lang="en-GB" b="1" dirty="0"/>
          </a:p>
          <a:p>
            <a:pPr lvl="1"/>
            <a:r>
              <a:rPr lang="de-DE" dirty="0"/>
              <a:t>Bestellbar über das Identitätsportal</a:t>
            </a:r>
          </a:p>
          <a:p>
            <a:pPr lvl="1"/>
            <a:r>
              <a:rPr lang="de-DE" dirty="0"/>
              <a:t>BI&amp;A </a:t>
            </a:r>
            <a:r>
              <a:rPr lang="de-DE" dirty="0" err="1"/>
              <a:t>Fundamentals</a:t>
            </a:r>
            <a:r>
              <a:rPr lang="de-DE" dirty="0"/>
              <a:t> Training obligatorisch</a:t>
            </a:r>
          </a:p>
          <a:p>
            <a:pPr lvl="1"/>
            <a:r>
              <a:rPr lang="de-DE" dirty="0"/>
              <a:t>Vergabe von Cube-Berechtigungen, Pro-Lizenz und mobiler Anwendung</a:t>
            </a:r>
          </a:p>
          <a:p>
            <a:pPr lvl="1"/>
            <a:r>
              <a:rPr lang="de-DE" dirty="0"/>
              <a:t>Benutzer erhält Zugriff auf Arbeitsbereich und App</a:t>
            </a:r>
          </a:p>
          <a:p>
            <a:pPr lvl="1"/>
            <a:endParaRPr lang="de-DE" dirty="0"/>
          </a:p>
          <a:p>
            <a:pPr marL="266700" lvl="1" indent="0">
              <a:buNone/>
            </a:pPr>
            <a:endParaRPr lang="en-GB" dirty="0"/>
          </a:p>
        </p:txBody>
      </p:sp>
      <p:sp>
        <p:nvSpPr>
          <p:cNvPr id="3" name="Inhaltsplatzhalter 2">
            <a:extLst>
              <a:ext uri="{FF2B5EF4-FFF2-40B4-BE49-F238E27FC236}">
                <a16:creationId xmlns:a16="http://schemas.microsoft.com/office/drawing/2014/main" id="{3E8AC9B3-5DE9-4BC0-BC1D-E97B72008C84}"/>
              </a:ext>
            </a:extLst>
          </p:cNvPr>
          <p:cNvSpPr>
            <a:spLocks noGrp="1"/>
          </p:cNvSpPr>
          <p:nvPr>
            <p:ph sz="half" idx="2"/>
          </p:nvPr>
        </p:nvSpPr>
        <p:spPr/>
        <p:txBody>
          <a:bodyPr/>
          <a:lstStyle/>
          <a:p>
            <a:r>
              <a:rPr lang="de-DE" b="1" dirty="0"/>
              <a:t>Zugriff auf den Arbeitsbereich/App anfordern</a:t>
            </a:r>
            <a:endParaRPr lang="en-GB" b="1" dirty="0"/>
          </a:p>
          <a:p>
            <a:pPr lvl="1"/>
            <a:r>
              <a:rPr lang="en-GB" dirty="0" err="1"/>
              <a:t>Konsumentengenehmigung</a:t>
            </a:r>
            <a:endParaRPr lang="en-GB" dirty="0"/>
          </a:p>
          <a:p>
            <a:pPr lvl="1"/>
            <a:r>
              <a:rPr lang="en-GB" dirty="0" err="1"/>
              <a:t>Benutzerberechtigung</a:t>
            </a:r>
            <a:endParaRPr lang="en-GB" dirty="0"/>
          </a:p>
          <a:p>
            <a:pPr lvl="1"/>
            <a:endParaRPr lang="en-GB" dirty="0"/>
          </a:p>
          <a:p>
            <a:r>
              <a:rPr lang="en-GB" b="1" dirty="0"/>
              <a:t>Workspace/App </a:t>
            </a:r>
            <a:r>
              <a:rPr lang="en-GB" b="1" dirty="0" err="1"/>
              <a:t>anfordern</a:t>
            </a:r>
            <a:endParaRPr lang="en-GB" b="1" dirty="0"/>
          </a:p>
          <a:p>
            <a:pPr lvl="1"/>
            <a:r>
              <a:rPr lang="de-DE" dirty="0"/>
              <a:t>Bestellbar über das Identitätsportal</a:t>
            </a:r>
          </a:p>
          <a:p>
            <a:pPr lvl="1"/>
            <a:r>
              <a:rPr lang="de-DE" dirty="0"/>
              <a:t>Der Grund sollte plausibel sein.</a:t>
            </a:r>
            <a:endParaRPr lang="en-GB" dirty="0"/>
          </a:p>
          <a:p>
            <a:r>
              <a:rPr lang="en-GB" b="1" dirty="0"/>
              <a:t>Neue </a:t>
            </a:r>
            <a:r>
              <a:rPr lang="en-GB" b="1" dirty="0" err="1"/>
              <a:t>Datenquelle</a:t>
            </a:r>
            <a:r>
              <a:rPr lang="en-GB" b="1" dirty="0"/>
              <a:t> </a:t>
            </a:r>
            <a:r>
              <a:rPr lang="en-GB" b="1" dirty="0" err="1"/>
              <a:t>anfordern</a:t>
            </a:r>
            <a:endParaRPr lang="en-GB" b="1" dirty="0"/>
          </a:p>
          <a:p>
            <a:pPr lvl="1"/>
            <a:r>
              <a:rPr lang="de-DE" dirty="0"/>
              <a:t>Bestellbar über Serviceanfrage</a:t>
            </a:r>
          </a:p>
          <a:p>
            <a:pPr lvl="1"/>
            <a:r>
              <a:rPr lang="de-DE" dirty="0"/>
              <a:t>Allgemein unterstützte Quellen</a:t>
            </a:r>
            <a:r>
              <a:rPr lang="en-GB" dirty="0"/>
              <a:t>Cubes</a:t>
            </a:r>
          </a:p>
          <a:p>
            <a:pPr lvl="2"/>
            <a:r>
              <a:rPr lang="de-DE" dirty="0"/>
              <a:t>Ordner</a:t>
            </a:r>
          </a:p>
          <a:p>
            <a:pPr lvl="2"/>
            <a:r>
              <a:rPr lang="de-DE" dirty="0"/>
              <a:t>ODBC</a:t>
            </a:r>
          </a:p>
          <a:p>
            <a:pPr lvl="2"/>
            <a:r>
              <a:rPr lang="de-DE" dirty="0"/>
              <a:t>SQL Server (Überwachung von Datenbanken)</a:t>
            </a:r>
            <a:endParaRPr lang="en-GB" dirty="0"/>
          </a:p>
          <a:p>
            <a:endParaRPr lang="en-GB" dirty="0"/>
          </a:p>
        </p:txBody>
      </p:sp>
      <p:sp>
        <p:nvSpPr>
          <p:cNvPr id="5" name="Datumsplatzhalter 4">
            <a:extLst>
              <a:ext uri="{FF2B5EF4-FFF2-40B4-BE49-F238E27FC236}">
                <a16:creationId xmlns:a16="http://schemas.microsoft.com/office/drawing/2014/main" id="{5C3C4AB8-24E2-4653-A02E-762E39DCB3F8}"/>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Tree>
    <p:extLst>
      <p:ext uri="{BB962C8B-B14F-4D97-AF65-F5344CB8AC3E}">
        <p14:creationId xmlns:p14="http://schemas.microsoft.com/office/powerpoint/2010/main" val="4106709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500" y="2286000"/>
            <a:ext cx="6337424" cy="4212778"/>
          </a:xfrm>
        </p:spPr>
        <p:txBody>
          <a:bodyPr/>
          <a:lstStyle/>
          <a:p>
            <a:pPr marL="0" indent="0">
              <a:spcBef>
                <a:spcPts val="0"/>
              </a:spcBef>
              <a:buNone/>
            </a:pPr>
            <a:r>
              <a:rPr lang="en-US" sz="2400" dirty="0" err="1">
                <a:solidFill>
                  <a:schemeClr val="bg1">
                    <a:lumMod val="50000"/>
                  </a:schemeClr>
                </a:solidFill>
              </a:rPr>
              <a:t>Einführung</a:t>
            </a:r>
            <a:endParaRPr lang="en-US" sz="2400" dirty="0">
              <a:solidFill>
                <a:schemeClr val="bg1">
                  <a:lumMod val="50000"/>
                </a:schemeClr>
              </a:solidFill>
            </a:endParaRPr>
          </a:p>
          <a:p>
            <a:pPr marL="0" indent="0">
              <a:spcBef>
                <a:spcPts val="0"/>
              </a:spcBef>
              <a:buNone/>
            </a:pPr>
            <a:endParaRPr lang="en-US" sz="2400" dirty="0">
              <a:solidFill>
                <a:schemeClr val="bg1">
                  <a:lumMod val="50000"/>
                </a:schemeClr>
              </a:solidFill>
            </a:endParaRPr>
          </a:p>
          <a:p>
            <a:pPr marL="0" indent="0">
              <a:spcBef>
                <a:spcPts val="0"/>
              </a:spcBef>
              <a:buNone/>
            </a:pPr>
            <a:r>
              <a:rPr lang="en-US" sz="2400" dirty="0" err="1">
                <a:solidFill>
                  <a:schemeClr val="bg1">
                    <a:lumMod val="50000"/>
                  </a:schemeClr>
                </a:solidFill>
              </a:rPr>
              <a:t>Grundlagen</a:t>
            </a:r>
            <a:endParaRPr lang="en-US" sz="2400" dirty="0">
              <a:solidFill>
                <a:schemeClr val="bg1">
                  <a:lumMod val="50000"/>
                </a:schemeClr>
              </a:solidFill>
            </a:endParaRPr>
          </a:p>
          <a:p>
            <a:pPr marL="0" indent="0">
              <a:spcBef>
                <a:spcPts val="0"/>
              </a:spcBef>
              <a:buNone/>
            </a:pPr>
            <a:r>
              <a:rPr lang="en-US" sz="3200" dirty="0">
                <a:solidFill>
                  <a:srgbClr val="003366"/>
                </a:solidFill>
              </a:rPr>
              <a:t>Power BI Desktop</a:t>
            </a:r>
          </a:p>
          <a:p>
            <a:pPr marL="0" indent="0">
              <a:lnSpc>
                <a:spcPct val="150000"/>
              </a:lnSpc>
              <a:spcBef>
                <a:spcPts val="0"/>
              </a:spcBef>
              <a:buNone/>
            </a:pPr>
            <a:r>
              <a:rPr lang="de-DE" sz="2400" dirty="0">
                <a:solidFill>
                  <a:schemeClr val="bg1">
                    <a:lumMod val="50000"/>
                  </a:schemeClr>
                </a:solidFill>
              </a:rPr>
              <a:t>Power BI Service</a:t>
            </a:r>
          </a:p>
          <a:p>
            <a:pPr marL="0" indent="0">
              <a:lnSpc>
                <a:spcPct val="150000"/>
              </a:lnSpc>
              <a:spcBef>
                <a:spcPts val="0"/>
              </a:spcBef>
              <a:buNone/>
            </a:pPr>
            <a:r>
              <a:rPr lang="de-DE" sz="2400" dirty="0">
                <a:solidFill>
                  <a:schemeClr val="bg1">
                    <a:lumMod val="50000"/>
                  </a:schemeClr>
                </a:solidFill>
              </a:rPr>
              <a:t>Power BI Mobile App</a:t>
            </a:r>
          </a:p>
          <a:p>
            <a:pPr marL="0" indent="0">
              <a:lnSpc>
                <a:spcPct val="150000"/>
              </a:lnSpc>
              <a:spcBef>
                <a:spcPts val="0"/>
              </a:spcBef>
              <a:buNone/>
            </a:pPr>
            <a:r>
              <a:rPr lang="de-DE" sz="2400" dirty="0">
                <a:solidFill>
                  <a:schemeClr val="bg1">
                    <a:lumMod val="50000"/>
                  </a:schemeClr>
                </a:solidFill>
              </a:rPr>
              <a:t>Zusammenfassung</a:t>
            </a:r>
          </a:p>
          <a:p>
            <a:pPr marL="0" indent="0">
              <a:lnSpc>
                <a:spcPct val="150000"/>
              </a:lnSpc>
              <a:spcBef>
                <a:spcPts val="0"/>
              </a:spcBef>
              <a:buNone/>
            </a:pPr>
            <a:r>
              <a:rPr lang="de-DE" sz="2400" dirty="0">
                <a:solidFill>
                  <a:schemeClr val="bg1">
                    <a:lumMod val="50000"/>
                  </a:schemeClr>
                </a:solidFill>
              </a:rPr>
              <a:t>Bringen Sie Ihre eigenen Daten mit</a:t>
            </a:r>
          </a:p>
          <a:p>
            <a:pPr marL="0" indent="0">
              <a:lnSpc>
                <a:spcPct val="150000"/>
              </a:lnSpc>
              <a:spcBef>
                <a:spcPts val="0"/>
              </a:spcBef>
              <a:buNone/>
            </a:pPr>
            <a:endParaRPr lang="de-DE" sz="2400" dirty="0">
              <a:solidFill>
                <a:schemeClr val="bg1">
                  <a:lumMod val="50000"/>
                </a:schemeClr>
              </a:solidFill>
            </a:endParaRPr>
          </a:p>
          <a:p>
            <a:pPr marL="0" indent="0">
              <a:lnSpc>
                <a:spcPct val="150000"/>
              </a:lnSpc>
              <a:spcBef>
                <a:spcPts val="0"/>
              </a:spcBef>
              <a:buNone/>
            </a:pPr>
            <a:endParaRPr lang="en-US" sz="2400" dirty="0">
              <a:solidFill>
                <a:schemeClr val="bg1">
                  <a:lumMod val="50000"/>
                </a:schemeClr>
              </a:solidFill>
            </a:endParaRPr>
          </a:p>
        </p:txBody>
      </p:sp>
      <p:sp>
        <p:nvSpPr>
          <p:cNvPr id="4" name="Date Placehold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sp>
        <p:nvSpPr>
          <p:cNvPr id="6" name="Inhaltsplatzhalter 2"/>
          <p:cNvSpPr txBox="1">
            <a:spLocks/>
          </p:cNvSpPr>
          <p:nvPr/>
        </p:nvSpPr>
        <p:spPr bwMode="auto">
          <a:xfrm>
            <a:off x="0" y="1349125"/>
            <a:ext cx="1440000" cy="540000"/>
          </a:xfrm>
          <a:prstGeom prst="rect">
            <a:avLst/>
          </a:prstGeom>
          <a:solidFill>
            <a:srgbClr val="003366"/>
          </a:solidFill>
          <a:ln>
            <a:noFill/>
          </a:ln>
          <a:effectLst/>
        </p:spPr>
        <p:txBody>
          <a:bodyPr vert="horz" wrap="square" lIns="128583" tIns="64291" rIns="128583" bIns="64291" numCol="1" anchor="ctr"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de-DE" sz="2000" b="1" kern="0" dirty="0">
                <a:solidFill>
                  <a:schemeClr val="bg1"/>
                </a:solidFill>
                <a:latin typeface="+mj-lt"/>
              </a:rPr>
              <a:t>Agenda</a:t>
            </a:r>
          </a:p>
        </p:txBody>
      </p:sp>
      <p:pic>
        <p:nvPicPr>
          <p:cNvPr id="10" name="Grafik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528711">
            <a:off x="6426704" y="-274504"/>
            <a:ext cx="7274603" cy="8246092"/>
          </a:xfrm>
          <a:prstGeom prst="rect">
            <a:avLst/>
          </a:prstGeom>
        </p:spPr>
      </p:pic>
    </p:spTree>
    <p:extLst>
      <p:ext uri="{BB962C8B-B14F-4D97-AF65-F5344CB8AC3E}">
        <p14:creationId xmlns:p14="http://schemas.microsoft.com/office/powerpoint/2010/main" val="3502640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B726F-057E-45FB-95A9-A765976FE594}"/>
              </a:ext>
            </a:extLst>
          </p:cNvPr>
          <p:cNvSpPr>
            <a:spLocks noGrp="1"/>
          </p:cNvSpPr>
          <p:nvPr>
            <p:ph type="title"/>
          </p:nvPr>
        </p:nvSpPr>
        <p:spPr>
          <a:xfrm>
            <a:off x="5661711" y="155005"/>
            <a:ext cx="3313088" cy="359822"/>
          </a:xfrm>
        </p:spPr>
        <p:txBody>
          <a:bodyPr/>
          <a:lstStyle/>
          <a:p>
            <a:r>
              <a:rPr lang="en-GB" dirty="0"/>
              <a:t>Was </a:t>
            </a:r>
            <a:r>
              <a:rPr lang="en-GB" dirty="0" err="1"/>
              <a:t>ist</a:t>
            </a:r>
            <a:r>
              <a:rPr lang="en-GB" dirty="0"/>
              <a:t> Power BI?</a:t>
            </a:r>
          </a:p>
        </p:txBody>
      </p:sp>
      <p:sp>
        <p:nvSpPr>
          <p:cNvPr id="5" name="Datumsplatzhalter 4">
            <a:extLst>
              <a:ext uri="{FF2B5EF4-FFF2-40B4-BE49-F238E27FC236}">
                <a16:creationId xmlns:a16="http://schemas.microsoft.com/office/drawing/2014/main" id="{B97FEA8E-2C6D-41B8-99DF-4335BAEACE11}"/>
              </a:ext>
            </a:extLst>
          </p:cNvPr>
          <p:cNvSpPr>
            <a:spLocks noGrp="1"/>
          </p:cNvSpPr>
          <p:nvPr>
            <p:ph type="dt" sz="half" idx="10"/>
          </p:nvPr>
        </p:nvSpPr>
        <p:spPr/>
        <p:txBody>
          <a:bodyPr/>
          <a:lstStyle/>
          <a:p>
            <a:pPr>
              <a:defRPr/>
            </a:pPr>
            <a:fld id="{39C8607C-3B46-4018-8540-E19FA97BE2E0}" type="datetime1">
              <a:rPr lang="de-DE" altLang="en-US" smtClean="0"/>
              <a:pPr>
                <a:defRPr/>
              </a:pPr>
              <a:t>11.06.2022</a:t>
            </a:fld>
            <a:endParaRPr lang="de-DE" altLang="en-US" dirty="0"/>
          </a:p>
        </p:txBody>
      </p:sp>
      <p:sp>
        <p:nvSpPr>
          <p:cNvPr id="17" name="Textfeld 16">
            <a:extLst>
              <a:ext uri="{FF2B5EF4-FFF2-40B4-BE49-F238E27FC236}">
                <a16:creationId xmlns:a16="http://schemas.microsoft.com/office/drawing/2014/main" id="{673CB059-9A8A-4CBF-95AF-6E85387C6CB4}"/>
              </a:ext>
            </a:extLst>
          </p:cNvPr>
          <p:cNvSpPr txBox="1"/>
          <p:nvPr/>
        </p:nvSpPr>
        <p:spPr>
          <a:xfrm>
            <a:off x="327058" y="1026388"/>
            <a:ext cx="4114800" cy="359822"/>
          </a:xfrm>
          <a:prstGeom prst="rect">
            <a:avLst/>
          </a:prstGeom>
          <a:noFill/>
        </p:spPr>
        <p:txBody>
          <a:bodyPr wrap="square" rtlCol="0">
            <a:noAutofit/>
          </a:bodyPr>
          <a:lstStyle/>
          <a:p>
            <a:pPr algn="ctr"/>
            <a:r>
              <a:rPr lang="en-GB" sz="1800" b="1" dirty="0" err="1">
                <a:solidFill>
                  <a:srgbClr val="003366"/>
                </a:solidFill>
                <a:latin typeface="Calibri" panose="020F0502020204030204" pitchFamily="34" charset="0"/>
              </a:rPr>
              <a:t>Erstellen</a:t>
            </a:r>
            <a:endParaRPr lang="en-GB" sz="1800" b="1" dirty="0">
              <a:solidFill>
                <a:srgbClr val="003366"/>
              </a:solidFill>
              <a:latin typeface="Calibri" panose="020F0502020204030204" pitchFamily="34" charset="0"/>
            </a:endParaRPr>
          </a:p>
          <a:p>
            <a:pPr algn="ctr"/>
            <a:endParaRPr lang="en-GB" sz="1800" b="1" dirty="0">
              <a:solidFill>
                <a:srgbClr val="003366"/>
              </a:solidFill>
              <a:latin typeface="Calibri" panose="020F0502020204030204" pitchFamily="34" charset="0"/>
            </a:endParaRPr>
          </a:p>
          <a:p>
            <a:pPr algn="ctr"/>
            <a:endParaRPr lang="en-GB" sz="1800" b="1" dirty="0">
              <a:solidFill>
                <a:srgbClr val="003366"/>
              </a:solidFill>
              <a:latin typeface="Calibri" panose="020F0502020204030204" pitchFamily="34" charset="0"/>
            </a:endParaRPr>
          </a:p>
          <a:p>
            <a:pPr algn="ctr"/>
            <a:endParaRPr lang="en-GB" sz="1800" b="1" dirty="0">
              <a:solidFill>
                <a:srgbClr val="003366"/>
              </a:solidFill>
              <a:latin typeface="Calibri" panose="020F0502020204030204" pitchFamily="34" charset="0"/>
            </a:endParaRPr>
          </a:p>
          <a:p>
            <a:pPr algn="ctr"/>
            <a:endParaRPr lang="en-GB" sz="1800" b="1" dirty="0">
              <a:solidFill>
                <a:srgbClr val="003366"/>
              </a:solidFill>
              <a:latin typeface="Calibri" panose="020F0502020204030204" pitchFamily="34" charset="0"/>
            </a:endParaRPr>
          </a:p>
          <a:p>
            <a:pPr algn="ctr"/>
            <a:endParaRPr lang="en-GB" sz="1800" b="1" dirty="0">
              <a:solidFill>
                <a:srgbClr val="003366"/>
              </a:solidFill>
              <a:latin typeface="Calibri" panose="020F0502020204030204" pitchFamily="34" charset="0"/>
            </a:endParaRPr>
          </a:p>
          <a:p>
            <a:pPr algn="ctr"/>
            <a:endParaRPr lang="en-GB" sz="1800" b="1" dirty="0">
              <a:solidFill>
                <a:srgbClr val="003366"/>
              </a:solidFill>
              <a:latin typeface="Calibri" panose="020F0502020204030204" pitchFamily="34" charset="0"/>
            </a:endParaRPr>
          </a:p>
          <a:p>
            <a:pPr algn="ctr"/>
            <a:endParaRPr lang="en-GB" sz="1800" b="1" dirty="0">
              <a:solidFill>
                <a:srgbClr val="003366"/>
              </a:solidFill>
              <a:latin typeface="Calibri" panose="020F0502020204030204" pitchFamily="34" charset="0"/>
            </a:endParaRPr>
          </a:p>
          <a:p>
            <a:pPr algn="ctr"/>
            <a:endParaRPr lang="en-GB" sz="1800" b="1" dirty="0">
              <a:solidFill>
                <a:srgbClr val="003366"/>
              </a:solidFill>
              <a:latin typeface="Calibri" panose="020F0502020204030204" pitchFamily="34" charset="0"/>
            </a:endParaRPr>
          </a:p>
          <a:p>
            <a:pPr algn="ctr"/>
            <a:endParaRPr lang="en-GB" sz="1800" b="1" dirty="0">
              <a:solidFill>
                <a:srgbClr val="003366"/>
              </a:solidFill>
              <a:latin typeface="Calibri" panose="020F0502020204030204" pitchFamily="34" charset="0"/>
            </a:endParaRPr>
          </a:p>
          <a:p>
            <a:pPr algn="ctr"/>
            <a:endParaRPr lang="en-GB" sz="1800" b="1" dirty="0">
              <a:solidFill>
                <a:srgbClr val="003366"/>
              </a:solidFill>
              <a:latin typeface="Calibri" panose="020F0502020204030204" pitchFamily="34" charset="0"/>
            </a:endParaRPr>
          </a:p>
          <a:p>
            <a:pPr algn="ctr"/>
            <a:endParaRPr lang="en-GB" sz="1800" b="1" dirty="0">
              <a:solidFill>
                <a:srgbClr val="003366"/>
              </a:solidFill>
              <a:latin typeface="Calibri" panose="020F0502020204030204" pitchFamily="34" charset="0"/>
            </a:endParaRPr>
          </a:p>
        </p:txBody>
      </p:sp>
      <p:sp>
        <p:nvSpPr>
          <p:cNvPr id="33" name="Textfeld 16">
            <a:extLst>
              <a:ext uri="{FF2B5EF4-FFF2-40B4-BE49-F238E27FC236}">
                <a16:creationId xmlns:a16="http://schemas.microsoft.com/office/drawing/2014/main" id="{8F586393-D38D-455C-B96A-FEE50232A90A}"/>
              </a:ext>
            </a:extLst>
          </p:cNvPr>
          <p:cNvSpPr txBox="1"/>
          <p:nvPr/>
        </p:nvSpPr>
        <p:spPr>
          <a:xfrm>
            <a:off x="5144252" y="984556"/>
            <a:ext cx="4114800" cy="359822"/>
          </a:xfrm>
          <a:prstGeom prst="rect">
            <a:avLst/>
          </a:prstGeom>
          <a:noFill/>
        </p:spPr>
        <p:txBody>
          <a:bodyPr wrap="square" rtlCol="0">
            <a:noAutofit/>
          </a:bodyPr>
          <a:lstStyle/>
          <a:p>
            <a:pPr algn="ctr"/>
            <a:r>
              <a:rPr lang="en-GB" sz="1800" b="1" dirty="0" err="1">
                <a:solidFill>
                  <a:srgbClr val="003366"/>
                </a:solidFill>
                <a:latin typeface="Calibri" panose="020F0502020204030204" pitchFamily="34" charset="0"/>
              </a:rPr>
              <a:t>Zusammenarbeit</a:t>
            </a:r>
            <a:r>
              <a:rPr lang="en-GB" sz="1800" b="1" dirty="0">
                <a:solidFill>
                  <a:srgbClr val="003366"/>
                </a:solidFill>
                <a:latin typeface="Calibri" panose="020F0502020204030204" pitchFamily="34" charset="0"/>
              </a:rPr>
              <a:t> und </a:t>
            </a:r>
            <a:r>
              <a:rPr lang="en-GB" sz="1800" b="1" dirty="0" err="1">
                <a:solidFill>
                  <a:srgbClr val="003366"/>
                </a:solidFill>
                <a:latin typeface="Calibri" panose="020F0502020204030204" pitchFamily="34" charset="0"/>
              </a:rPr>
              <a:t>Austausch</a:t>
            </a:r>
            <a:endParaRPr lang="en-GB" sz="1800" b="1" dirty="0">
              <a:solidFill>
                <a:srgbClr val="003366"/>
              </a:solidFill>
              <a:latin typeface="Calibri" panose="020F0502020204030204" pitchFamily="34" charset="0"/>
            </a:endParaRPr>
          </a:p>
        </p:txBody>
      </p:sp>
      <p:sp>
        <p:nvSpPr>
          <p:cNvPr id="34" name="Textfeld 16">
            <a:extLst>
              <a:ext uri="{FF2B5EF4-FFF2-40B4-BE49-F238E27FC236}">
                <a16:creationId xmlns:a16="http://schemas.microsoft.com/office/drawing/2014/main" id="{2D815EFC-2D19-4D90-9DC8-7C0DD31B7165}"/>
              </a:ext>
            </a:extLst>
          </p:cNvPr>
          <p:cNvSpPr txBox="1"/>
          <p:nvPr/>
        </p:nvSpPr>
        <p:spPr>
          <a:xfrm>
            <a:off x="9710738" y="987065"/>
            <a:ext cx="4114800" cy="359822"/>
          </a:xfrm>
          <a:prstGeom prst="rect">
            <a:avLst/>
          </a:prstGeom>
          <a:noFill/>
        </p:spPr>
        <p:txBody>
          <a:bodyPr wrap="square" rtlCol="0">
            <a:noAutofit/>
          </a:bodyPr>
          <a:lstStyle/>
          <a:p>
            <a:pPr algn="ctr"/>
            <a:r>
              <a:rPr lang="de-DE" sz="1800" b="1" dirty="0">
                <a:solidFill>
                  <a:srgbClr val="003366"/>
                </a:solidFill>
                <a:latin typeface="Calibri" panose="020F0502020204030204" pitchFamily="34" charset="0"/>
              </a:rPr>
              <a:t>Greifen Sie von überall auf Einblicke zu</a:t>
            </a:r>
            <a:endParaRPr lang="en-GB" sz="1800" b="1" dirty="0">
              <a:solidFill>
                <a:srgbClr val="003366"/>
              </a:solidFill>
              <a:latin typeface="Calibri" panose="020F0502020204030204" pitchFamily="34" charset="0"/>
            </a:endParaRPr>
          </a:p>
        </p:txBody>
      </p:sp>
      <p:pic>
        <p:nvPicPr>
          <p:cNvPr id="4" name="Picture 3">
            <a:extLst>
              <a:ext uri="{FF2B5EF4-FFF2-40B4-BE49-F238E27FC236}">
                <a16:creationId xmlns:a16="http://schemas.microsoft.com/office/drawing/2014/main" id="{76A5A3BB-1E90-44C4-81A1-A7EFE9F1729C}"/>
              </a:ext>
            </a:extLst>
          </p:cNvPr>
          <p:cNvPicPr>
            <a:picLocks noChangeAspect="1"/>
          </p:cNvPicPr>
          <p:nvPr/>
        </p:nvPicPr>
        <p:blipFill>
          <a:blip r:embed="rId2"/>
          <a:stretch>
            <a:fillRect/>
          </a:stretch>
        </p:blipFill>
        <p:spPr>
          <a:xfrm>
            <a:off x="5661711" y="1621844"/>
            <a:ext cx="3200400" cy="1946442"/>
          </a:xfrm>
          <a:prstGeom prst="rect">
            <a:avLst/>
          </a:prstGeom>
        </p:spPr>
      </p:pic>
      <p:pic>
        <p:nvPicPr>
          <p:cNvPr id="13" name="Picture 12">
            <a:extLst>
              <a:ext uri="{FF2B5EF4-FFF2-40B4-BE49-F238E27FC236}">
                <a16:creationId xmlns:a16="http://schemas.microsoft.com/office/drawing/2014/main" id="{C487E837-C03A-4253-B0BB-17EE9E4C5ADC}"/>
              </a:ext>
            </a:extLst>
          </p:cNvPr>
          <p:cNvPicPr>
            <a:picLocks noChangeAspect="1"/>
          </p:cNvPicPr>
          <p:nvPr/>
        </p:nvPicPr>
        <p:blipFill>
          <a:blip r:embed="rId3"/>
          <a:stretch>
            <a:fillRect/>
          </a:stretch>
        </p:blipFill>
        <p:spPr>
          <a:xfrm>
            <a:off x="986884" y="1635856"/>
            <a:ext cx="3200400" cy="2248381"/>
          </a:xfrm>
          <a:prstGeom prst="rect">
            <a:avLst/>
          </a:prstGeom>
        </p:spPr>
      </p:pic>
      <p:pic>
        <p:nvPicPr>
          <p:cNvPr id="20" name="Picture 19">
            <a:extLst>
              <a:ext uri="{FF2B5EF4-FFF2-40B4-BE49-F238E27FC236}">
                <a16:creationId xmlns:a16="http://schemas.microsoft.com/office/drawing/2014/main" id="{676D6CB1-B609-4A46-994F-D0BD93023BF1}"/>
              </a:ext>
            </a:extLst>
          </p:cNvPr>
          <p:cNvPicPr>
            <a:picLocks noChangeAspect="1"/>
          </p:cNvPicPr>
          <p:nvPr/>
        </p:nvPicPr>
        <p:blipFill>
          <a:blip r:embed="rId4"/>
          <a:stretch>
            <a:fillRect/>
          </a:stretch>
        </p:blipFill>
        <p:spPr>
          <a:xfrm>
            <a:off x="10177462" y="1386210"/>
            <a:ext cx="3200400" cy="2258510"/>
          </a:xfrm>
          <a:prstGeom prst="rect">
            <a:avLst/>
          </a:prstGeom>
        </p:spPr>
      </p:pic>
      <p:sp>
        <p:nvSpPr>
          <p:cNvPr id="36" name="Inhaltsplatzhalter 2">
            <a:extLst>
              <a:ext uri="{FF2B5EF4-FFF2-40B4-BE49-F238E27FC236}">
                <a16:creationId xmlns:a16="http://schemas.microsoft.com/office/drawing/2014/main" id="{D09B440B-BA5A-4312-A18A-3E555BFC7797}"/>
              </a:ext>
            </a:extLst>
          </p:cNvPr>
          <p:cNvSpPr txBox="1">
            <a:spLocks/>
          </p:cNvSpPr>
          <p:nvPr/>
        </p:nvSpPr>
        <p:spPr bwMode="auto">
          <a:xfrm>
            <a:off x="563940" y="4132142"/>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Mit Power BI Desktop können Sie innerhalb weniger Minuten von Daten zu Erkenntnissen gelangen</a:t>
            </a:r>
            <a:r>
              <a:rPr lang="en-US" sz="1600" kern="0" dirty="0"/>
              <a:t>.</a:t>
            </a:r>
          </a:p>
          <a:p>
            <a:pPr>
              <a:spcBef>
                <a:spcPts val="0"/>
              </a:spcBef>
              <a:spcAft>
                <a:spcPts val="1200"/>
              </a:spcAft>
              <a:buClr>
                <a:srgbClr val="003366"/>
              </a:buClr>
              <a:buFont typeface="Wingdings" panose="05000000000000000000" pitchFamily="2" charset="2"/>
              <a:buChar char="§"/>
            </a:pPr>
            <a:r>
              <a:rPr lang="de-DE" sz="1600" kern="0" dirty="0"/>
              <a:t>Verbinden Sie sich mit Hunderten von Datenquellen.</a:t>
            </a:r>
          </a:p>
          <a:p>
            <a:pPr>
              <a:spcBef>
                <a:spcPts val="0"/>
              </a:spcBef>
              <a:spcAft>
                <a:spcPts val="1200"/>
              </a:spcAft>
              <a:buClr>
                <a:srgbClr val="003366"/>
              </a:buClr>
              <a:buFont typeface="Wingdings" panose="05000000000000000000" pitchFamily="2" charset="2"/>
              <a:buChar char="§"/>
            </a:pPr>
            <a:r>
              <a:rPr lang="de-DE" sz="1600" kern="0" dirty="0"/>
              <a:t>Vereinfachung der Datenaufnahme, -transformation, -integration und -Anreicherung.</a:t>
            </a:r>
          </a:p>
          <a:p>
            <a:pPr>
              <a:spcBef>
                <a:spcPts val="0"/>
              </a:spcBef>
              <a:spcAft>
                <a:spcPts val="1200"/>
              </a:spcAft>
              <a:buClr>
                <a:srgbClr val="003366"/>
              </a:buClr>
              <a:buFont typeface="Wingdings" panose="05000000000000000000" pitchFamily="2" charset="2"/>
              <a:buChar char="§"/>
            </a:pPr>
            <a:r>
              <a:rPr lang="de-DE" sz="1600" kern="0" dirty="0"/>
              <a:t>Erstellen Sie Berichte und Dashboards mit Hilfe von integrierten </a:t>
            </a:r>
            <a:r>
              <a:rPr lang="de-DE" sz="1600" kern="0" dirty="0" err="1"/>
              <a:t>Visuals</a:t>
            </a:r>
            <a:r>
              <a:rPr lang="de-DE" sz="1600" kern="0" dirty="0"/>
              <a:t>.</a:t>
            </a:r>
          </a:p>
          <a:p>
            <a:pPr>
              <a:spcBef>
                <a:spcPts val="0"/>
              </a:spcBef>
              <a:spcAft>
                <a:spcPts val="1200"/>
              </a:spcAft>
              <a:buClr>
                <a:srgbClr val="003366"/>
              </a:buClr>
              <a:buFont typeface="Wingdings" panose="05000000000000000000" pitchFamily="2" charset="2"/>
              <a:buChar char="§"/>
            </a:pPr>
            <a:endParaRPr lang="de-DE" sz="1600" kern="0" dirty="0"/>
          </a:p>
        </p:txBody>
      </p:sp>
      <p:sp>
        <p:nvSpPr>
          <p:cNvPr id="37" name="Inhaltsplatzhalter 2">
            <a:extLst>
              <a:ext uri="{FF2B5EF4-FFF2-40B4-BE49-F238E27FC236}">
                <a16:creationId xmlns:a16="http://schemas.microsoft.com/office/drawing/2014/main" id="{B13F1B17-891C-4BC2-945E-34FD9ED2A1FF}"/>
              </a:ext>
            </a:extLst>
          </p:cNvPr>
          <p:cNvSpPr txBox="1">
            <a:spLocks/>
          </p:cNvSpPr>
          <p:nvPr/>
        </p:nvSpPr>
        <p:spPr bwMode="auto">
          <a:xfrm>
            <a:off x="5204511" y="4132142"/>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Verwenden Sie Power BI Pro, um eine Datenkultur in Ihrem Unternehmen zu schaffen.</a:t>
            </a:r>
          </a:p>
          <a:p>
            <a:pPr>
              <a:spcBef>
                <a:spcPts val="0"/>
              </a:spcBef>
              <a:spcAft>
                <a:spcPts val="1200"/>
              </a:spcAft>
              <a:buClr>
                <a:srgbClr val="003366"/>
              </a:buClr>
              <a:buFont typeface="Wingdings" panose="05000000000000000000" pitchFamily="2" charset="2"/>
              <a:buChar char="§"/>
            </a:pPr>
            <a:r>
              <a:rPr lang="de-DE" sz="1600" kern="0" dirty="0"/>
              <a:t>Arbeiten Sie mit Benutzern in allen Rollen in Ihrem Unternehmen zusammen.</a:t>
            </a:r>
          </a:p>
          <a:p>
            <a:pPr>
              <a:spcBef>
                <a:spcPts val="0"/>
              </a:spcBef>
              <a:spcAft>
                <a:spcPts val="1200"/>
              </a:spcAft>
              <a:buClr>
                <a:srgbClr val="003366"/>
              </a:buClr>
              <a:buFont typeface="Wingdings" panose="05000000000000000000" pitchFamily="2" charset="2"/>
              <a:buChar char="§"/>
            </a:pPr>
            <a:r>
              <a:rPr lang="de-DE" sz="1600" kern="0" dirty="0"/>
              <a:t>Veröffentlichen Sie Inhalte, auf die Benutzer im Büro oder unterwegs zugreifen können.</a:t>
            </a:r>
          </a:p>
        </p:txBody>
      </p:sp>
      <p:sp>
        <p:nvSpPr>
          <p:cNvPr id="38" name="Inhaltsplatzhalter 2">
            <a:extLst>
              <a:ext uri="{FF2B5EF4-FFF2-40B4-BE49-F238E27FC236}">
                <a16:creationId xmlns:a16="http://schemas.microsoft.com/office/drawing/2014/main" id="{D96F20FA-35A1-49C2-BEBA-9500AE746594}"/>
              </a:ext>
            </a:extLst>
          </p:cNvPr>
          <p:cNvSpPr txBox="1">
            <a:spLocks/>
          </p:cNvSpPr>
          <p:nvPr/>
        </p:nvSpPr>
        <p:spPr bwMode="auto">
          <a:xfrm>
            <a:off x="9493894" y="4132142"/>
            <a:ext cx="4680422" cy="2828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Sehen Sie aktuelle Geschäftsdaten unterwegs mit der Power BI Mobile App.</a:t>
            </a:r>
            <a:endParaRPr lang="en-US" sz="1600" kern="0" dirty="0"/>
          </a:p>
          <a:p>
            <a:pPr>
              <a:spcBef>
                <a:spcPts val="0"/>
              </a:spcBef>
              <a:spcAft>
                <a:spcPts val="1200"/>
              </a:spcAft>
              <a:buClr>
                <a:srgbClr val="003366"/>
              </a:buClr>
              <a:buFont typeface="Wingdings" panose="05000000000000000000" pitchFamily="2" charset="2"/>
              <a:buChar char="§"/>
            </a:pPr>
            <a:r>
              <a:rPr lang="de-DE" sz="1600" kern="0" dirty="0"/>
              <a:t>Gewinnen Sie zusätzliche Erkenntnisse mit Business Analytics, die sofort einsatzbereit sind.</a:t>
            </a:r>
          </a:p>
          <a:p>
            <a:pPr>
              <a:spcBef>
                <a:spcPts val="0"/>
              </a:spcBef>
              <a:spcAft>
                <a:spcPts val="1200"/>
              </a:spcAft>
              <a:buClr>
                <a:srgbClr val="003366"/>
              </a:buClr>
              <a:buFont typeface="Wingdings" panose="05000000000000000000" pitchFamily="2" charset="2"/>
              <a:buChar char="§"/>
            </a:pPr>
            <a:r>
              <a:rPr lang="de-DE" sz="1600" kern="0" dirty="0"/>
              <a:t>Legen Sie datengesteuerte Warnmeldungen über wichtige Erkenntnisse fest, damit Sie sofort handeln können.</a:t>
            </a:r>
          </a:p>
          <a:p>
            <a:pPr>
              <a:spcBef>
                <a:spcPts val="0"/>
              </a:spcBef>
              <a:spcAft>
                <a:spcPts val="1200"/>
              </a:spcAft>
              <a:buClr>
                <a:srgbClr val="003366"/>
              </a:buClr>
              <a:buFont typeface="Wingdings" panose="05000000000000000000" pitchFamily="2" charset="2"/>
              <a:buChar char="§"/>
            </a:pPr>
            <a:r>
              <a:rPr lang="de-DE" sz="1600" kern="0" dirty="0"/>
              <a:t>Interagieren Sie mit den Visualisierungen, um die gewünschten Erkenntnisse zu erhalten.</a:t>
            </a:r>
          </a:p>
        </p:txBody>
      </p:sp>
      <p:sp>
        <p:nvSpPr>
          <p:cNvPr id="39" name="Textfeld 15">
            <a:extLst>
              <a:ext uri="{FF2B5EF4-FFF2-40B4-BE49-F238E27FC236}">
                <a16:creationId xmlns:a16="http://schemas.microsoft.com/office/drawing/2014/main" id="{FF252277-AE50-4A3F-B26F-5B3A996B04F3}"/>
              </a:ext>
            </a:extLst>
          </p:cNvPr>
          <p:cNvSpPr txBox="1"/>
          <p:nvPr/>
        </p:nvSpPr>
        <p:spPr>
          <a:xfrm>
            <a:off x="5138738" y="7696556"/>
            <a:ext cx="4246347" cy="252701"/>
          </a:xfrm>
          <a:prstGeom prst="rect">
            <a:avLst/>
          </a:prstGeom>
          <a:noFill/>
        </p:spPr>
        <p:txBody>
          <a:bodyPr wrap="square" rtlCol="0" anchor="ctr">
            <a:noAutofit/>
          </a:bodyPr>
          <a:lstStyle/>
          <a:p>
            <a:r>
              <a:rPr lang="de-DE" sz="1600" dirty="0">
                <a:latin typeface="Calibri" panose="020F0502020204030204" pitchFamily="34" charset="0"/>
              </a:rPr>
              <a:t>More </a:t>
            </a:r>
            <a:r>
              <a:rPr lang="de-DE" sz="1600" dirty="0" err="1">
                <a:latin typeface="Calibri" panose="020F0502020204030204" pitchFamily="34" charset="0"/>
              </a:rPr>
              <a:t>info</a:t>
            </a:r>
            <a:r>
              <a:rPr lang="de-DE" sz="1600" dirty="0">
                <a:latin typeface="Calibri" panose="020F0502020204030204" pitchFamily="34" charset="0"/>
              </a:rPr>
              <a:t>: </a:t>
            </a:r>
            <a:r>
              <a:rPr lang="de-DE" sz="1600" dirty="0">
                <a:latin typeface="Calibri" panose="020F0502020204030204" pitchFamily="34" charset="0"/>
                <a:hlinkClick r:id="rId5"/>
              </a:rPr>
              <a:t>https://powerbi.microsoft.com/en-us/what-is-power-bi/</a:t>
            </a:r>
            <a:endParaRPr lang="de-DE" sz="1600" dirty="0">
              <a:latin typeface="Calibri" panose="020F0502020204030204" pitchFamily="34" charset="0"/>
            </a:endParaRPr>
          </a:p>
        </p:txBody>
      </p:sp>
      <p:sp>
        <p:nvSpPr>
          <p:cNvPr id="6" name="Rectangle 5">
            <a:extLst>
              <a:ext uri="{FF2B5EF4-FFF2-40B4-BE49-F238E27FC236}">
                <a16:creationId xmlns:a16="http://schemas.microsoft.com/office/drawing/2014/main" id="{BA88328B-4644-41E1-A312-C8141F59BF4D}"/>
              </a:ext>
            </a:extLst>
          </p:cNvPr>
          <p:cNvSpPr/>
          <p:nvPr/>
        </p:nvSpPr>
        <p:spPr bwMode="auto">
          <a:xfrm>
            <a:off x="529684" y="1007544"/>
            <a:ext cx="4114800" cy="6480720"/>
          </a:xfrm>
          <a:prstGeom prst="rect">
            <a:avLst/>
          </a:prstGeom>
          <a:noFill/>
          <a:ln w="38100">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38641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Power BI Desktop ähnelt den meisten anderen Microsoft-Produkten in Bezug auf Nutzung und Oberflächendesign.</a:t>
            </a:r>
            <a:br>
              <a:rPr lang="de-DE" dirty="0"/>
            </a:br>
            <a:endParaRPr lang="de-DE"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pic>
        <p:nvPicPr>
          <p:cNvPr id="6" name="Picture 5">
            <a:extLst>
              <a:ext uri="{FF2B5EF4-FFF2-40B4-BE49-F238E27FC236}">
                <a16:creationId xmlns:a16="http://schemas.microsoft.com/office/drawing/2014/main" id="{2628E0DE-A55F-4B04-9C4F-A3219A0C937C}"/>
              </a:ext>
            </a:extLst>
          </p:cNvPr>
          <p:cNvPicPr>
            <a:picLocks noChangeAspect="1"/>
          </p:cNvPicPr>
          <p:nvPr/>
        </p:nvPicPr>
        <p:blipFill>
          <a:blip r:embed="rId2"/>
          <a:stretch>
            <a:fillRect/>
          </a:stretch>
        </p:blipFill>
        <p:spPr>
          <a:xfrm>
            <a:off x="1043856" y="1631196"/>
            <a:ext cx="10873928" cy="5895708"/>
          </a:xfrm>
          <a:prstGeom prst="rect">
            <a:avLst/>
          </a:prstGeom>
        </p:spPr>
      </p:pic>
      <p:sp>
        <p:nvSpPr>
          <p:cNvPr id="8" name="Rectangle 7">
            <a:extLst>
              <a:ext uri="{FF2B5EF4-FFF2-40B4-BE49-F238E27FC236}">
                <a16:creationId xmlns:a16="http://schemas.microsoft.com/office/drawing/2014/main" id="{D6AF5B79-18FE-48AE-8926-E9AF43D722FF}"/>
              </a:ext>
            </a:extLst>
          </p:cNvPr>
          <p:cNvSpPr/>
          <p:nvPr/>
        </p:nvSpPr>
        <p:spPr bwMode="auto">
          <a:xfrm>
            <a:off x="1008212" y="1602234"/>
            <a:ext cx="1944936" cy="21602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0" name="Oval 9">
            <a:extLst>
              <a:ext uri="{FF2B5EF4-FFF2-40B4-BE49-F238E27FC236}">
                <a16:creationId xmlns:a16="http://schemas.microsoft.com/office/drawing/2014/main" id="{253D9F20-D605-45C1-A6C8-DE729B6E1268}"/>
              </a:ext>
            </a:extLst>
          </p:cNvPr>
          <p:cNvSpPr/>
          <p:nvPr/>
        </p:nvSpPr>
        <p:spPr bwMode="auto">
          <a:xfrm>
            <a:off x="733892" y="1573086"/>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1</a:t>
            </a:r>
            <a:endParaRPr kumimoji="0" lang="en-US" sz="1400" b="0" i="0" u="none" strike="noStrike" cap="none" normalizeH="0" baseline="0" dirty="0">
              <a:ln>
                <a:noFill/>
              </a:ln>
              <a:effectLst/>
              <a:latin typeface="Calibri" panose="020F0502020204030204" pitchFamily="34" charset="0"/>
            </a:endParaRPr>
          </a:p>
        </p:txBody>
      </p:sp>
      <p:sp>
        <p:nvSpPr>
          <p:cNvPr id="12" name="Inhaltsplatzhalter 2">
            <a:extLst>
              <a:ext uri="{FF2B5EF4-FFF2-40B4-BE49-F238E27FC236}">
                <a16:creationId xmlns:a16="http://schemas.microsoft.com/office/drawing/2014/main" id="{88E15369-8CC1-455C-94BB-38664C56D9E5}"/>
              </a:ext>
            </a:extLst>
          </p:cNvPr>
          <p:cNvSpPr txBox="1">
            <a:spLocks/>
          </p:cNvSpPr>
          <p:nvPr/>
        </p:nvSpPr>
        <p:spPr bwMode="auto">
          <a:xfrm>
            <a:off x="11953428" y="1518352"/>
            <a:ext cx="2281661"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342900" indent="-342900">
              <a:spcBef>
                <a:spcPts val="0"/>
              </a:spcBef>
              <a:spcAft>
                <a:spcPts val="1200"/>
              </a:spcAft>
              <a:buClr>
                <a:srgbClr val="003366"/>
              </a:buClr>
              <a:buFont typeface="+mj-lt"/>
              <a:buAutoNum type="arabicParenR"/>
            </a:pPr>
            <a:r>
              <a:rPr lang="de-DE" sz="1400" kern="0" dirty="0"/>
              <a:t>Funktionale Registerkarten</a:t>
            </a:r>
          </a:p>
          <a:p>
            <a:pPr marL="342900" indent="-342900">
              <a:spcBef>
                <a:spcPts val="0"/>
              </a:spcBef>
              <a:spcAft>
                <a:spcPts val="1200"/>
              </a:spcAft>
              <a:buClr>
                <a:srgbClr val="003366"/>
              </a:buClr>
              <a:buFont typeface="+mj-lt"/>
              <a:buAutoNum type="arabicParenR"/>
            </a:pPr>
            <a:r>
              <a:rPr lang="de-DE" sz="1400" kern="0" dirty="0"/>
              <a:t>Funktionen</a:t>
            </a:r>
          </a:p>
          <a:p>
            <a:pPr marL="342900" indent="-342900">
              <a:spcBef>
                <a:spcPts val="0"/>
              </a:spcBef>
              <a:spcAft>
                <a:spcPts val="1200"/>
              </a:spcAft>
              <a:buClr>
                <a:srgbClr val="003366"/>
              </a:buClr>
              <a:buFont typeface="+mj-lt"/>
              <a:buAutoNum type="arabicParenR"/>
            </a:pPr>
            <a:r>
              <a:rPr lang="de-DE" sz="1400" kern="0" dirty="0"/>
              <a:t>Registerkarten Bericht, Daten und Beziehung</a:t>
            </a:r>
          </a:p>
          <a:p>
            <a:pPr marL="342900" indent="-342900">
              <a:spcBef>
                <a:spcPts val="0"/>
              </a:spcBef>
              <a:spcAft>
                <a:spcPts val="1200"/>
              </a:spcAft>
              <a:buClr>
                <a:srgbClr val="003366"/>
              </a:buClr>
              <a:buFont typeface="+mj-lt"/>
              <a:buAutoNum type="arabicParenR"/>
            </a:pPr>
            <a:r>
              <a:rPr lang="de-DE" sz="1400" kern="0" dirty="0"/>
              <a:t>Visualisierungspanel</a:t>
            </a:r>
          </a:p>
          <a:p>
            <a:pPr marL="342900" indent="-342900">
              <a:spcBef>
                <a:spcPts val="0"/>
              </a:spcBef>
              <a:spcAft>
                <a:spcPts val="1200"/>
              </a:spcAft>
              <a:buClr>
                <a:srgbClr val="003366"/>
              </a:buClr>
              <a:buFont typeface="+mj-lt"/>
              <a:buAutoNum type="arabicParenR"/>
            </a:pPr>
            <a:r>
              <a:rPr lang="de-DE" sz="1400" kern="0" dirty="0"/>
              <a:t>Berichtsseiten</a:t>
            </a:r>
          </a:p>
          <a:p>
            <a:pPr marL="342900" indent="-342900">
              <a:spcBef>
                <a:spcPts val="0"/>
              </a:spcBef>
              <a:spcAft>
                <a:spcPts val="1200"/>
              </a:spcAft>
              <a:buClr>
                <a:srgbClr val="003366"/>
              </a:buClr>
              <a:buFont typeface="+mj-lt"/>
              <a:buAutoNum type="arabicParenR"/>
            </a:pPr>
            <a:r>
              <a:rPr lang="de-DE" sz="1400" kern="0" dirty="0"/>
              <a:t>Visualisierungen</a:t>
            </a:r>
          </a:p>
          <a:p>
            <a:pPr marL="342900" indent="-342900">
              <a:spcBef>
                <a:spcPts val="0"/>
              </a:spcBef>
              <a:spcAft>
                <a:spcPts val="1200"/>
              </a:spcAft>
              <a:buClr>
                <a:srgbClr val="003366"/>
              </a:buClr>
              <a:buFont typeface="+mj-lt"/>
              <a:buAutoNum type="arabicParenR"/>
            </a:pPr>
            <a:r>
              <a:rPr lang="de-DE" sz="1400" kern="0" dirty="0"/>
              <a:t>Filter</a:t>
            </a:r>
          </a:p>
          <a:p>
            <a:pPr marL="342900" indent="-342900">
              <a:spcBef>
                <a:spcPts val="0"/>
              </a:spcBef>
              <a:spcAft>
                <a:spcPts val="1200"/>
              </a:spcAft>
              <a:buClr>
                <a:srgbClr val="003366"/>
              </a:buClr>
              <a:buFont typeface="+mj-lt"/>
              <a:buAutoNum type="arabicParenR"/>
            </a:pPr>
            <a:r>
              <a:rPr lang="de-DE" sz="1400" kern="0" dirty="0"/>
              <a:t>Felder</a:t>
            </a:r>
            <a:endParaRPr lang="en-US" sz="1400" kern="0" dirty="0"/>
          </a:p>
        </p:txBody>
      </p:sp>
      <p:sp>
        <p:nvSpPr>
          <p:cNvPr id="13" name="Rectangle 12">
            <a:extLst>
              <a:ext uri="{FF2B5EF4-FFF2-40B4-BE49-F238E27FC236}">
                <a16:creationId xmlns:a16="http://schemas.microsoft.com/office/drawing/2014/main" id="{3F28C45F-D7D3-4BA9-8732-848829DABD3C}"/>
              </a:ext>
            </a:extLst>
          </p:cNvPr>
          <p:cNvSpPr/>
          <p:nvPr/>
        </p:nvSpPr>
        <p:spPr bwMode="auto">
          <a:xfrm>
            <a:off x="1008212" y="1818258"/>
            <a:ext cx="6624736" cy="50405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4" name="Oval 13">
            <a:extLst>
              <a:ext uri="{FF2B5EF4-FFF2-40B4-BE49-F238E27FC236}">
                <a16:creationId xmlns:a16="http://schemas.microsoft.com/office/drawing/2014/main" id="{593B2B58-9B60-4721-9B4F-CF1F78C92873}"/>
              </a:ext>
            </a:extLst>
          </p:cNvPr>
          <p:cNvSpPr/>
          <p:nvPr/>
        </p:nvSpPr>
        <p:spPr bwMode="auto">
          <a:xfrm>
            <a:off x="733892" y="1931288"/>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2</a:t>
            </a:r>
            <a:endParaRPr kumimoji="0" lang="en-US" sz="1400" b="0" i="0" u="none" strike="noStrike" cap="none" normalizeH="0" baseline="0" dirty="0">
              <a:ln>
                <a:noFill/>
              </a:ln>
              <a:effectLst/>
              <a:latin typeface="Calibri" panose="020F0502020204030204" pitchFamily="34" charset="0"/>
            </a:endParaRPr>
          </a:p>
        </p:txBody>
      </p:sp>
      <p:sp>
        <p:nvSpPr>
          <p:cNvPr id="15" name="Rectangle 14">
            <a:extLst>
              <a:ext uri="{FF2B5EF4-FFF2-40B4-BE49-F238E27FC236}">
                <a16:creationId xmlns:a16="http://schemas.microsoft.com/office/drawing/2014/main" id="{D268D83A-F625-4B41-8009-F471B1D5EC4D}"/>
              </a:ext>
            </a:extLst>
          </p:cNvPr>
          <p:cNvSpPr/>
          <p:nvPr/>
        </p:nvSpPr>
        <p:spPr bwMode="auto">
          <a:xfrm>
            <a:off x="1008212" y="2320602"/>
            <a:ext cx="360040" cy="72179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6" name="Oval 15">
            <a:extLst>
              <a:ext uri="{FF2B5EF4-FFF2-40B4-BE49-F238E27FC236}">
                <a16:creationId xmlns:a16="http://schemas.microsoft.com/office/drawing/2014/main" id="{42BCA485-1B51-474C-9705-9910CAF5B5F4}"/>
              </a:ext>
            </a:extLst>
          </p:cNvPr>
          <p:cNvSpPr/>
          <p:nvPr/>
        </p:nvSpPr>
        <p:spPr bwMode="auto">
          <a:xfrm>
            <a:off x="733892" y="2538147"/>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3</a:t>
            </a:r>
            <a:endParaRPr kumimoji="0" lang="en-US" sz="1400" b="0" i="0" u="none" strike="noStrike" cap="none" normalizeH="0" baseline="0" dirty="0">
              <a:ln>
                <a:noFill/>
              </a:ln>
              <a:effectLst/>
              <a:latin typeface="Calibri" panose="020F0502020204030204" pitchFamily="34" charset="0"/>
            </a:endParaRPr>
          </a:p>
        </p:txBody>
      </p:sp>
      <p:sp>
        <p:nvSpPr>
          <p:cNvPr id="17" name="Rectangle 16">
            <a:extLst>
              <a:ext uri="{FF2B5EF4-FFF2-40B4-BE49-F238E27FC236}">
                <a16:creationId xmlns:a16="http://schemas.microsoft.com/office/drawing/2014/main" id="{7E32C68C-3F27-487C-A0B5-B3AA754882FB}"/>
              </a:ext>
            </a:extLst>
          </p:cNvPr>
          <p:cNvSpPr/>
          <p:nvPr/>
        </p:nvSpPr>
        <p:spPr bwMode="auto">
          <a:xfrm>
            <a:off x="1366352" y="2320602"/>
            <a:ext cx="8498844" cy="475424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8" name="Oval 17">
            <a:extLst>
              <a:ext uri="{FF2B5EF4-FFF2-40B4-BE49-F238E27FC236}">
                <a16:creationId xmlns:a16="http://schemas.microsoft.com/office/drawing/2014/main" id="{9549DED3-6E2A-482D-B028-082B52CFBB1A}"/>
              </a:ext>
            </a:extLst>
          </p:cNvPr>
          <p:cNvSpPr/>
          <p:nvPr/>
        </p:nvSpPr>
        <p:spPr bwMode="auto">
          <a:xfrm>
            <a:off x="1093421" y="4329046"/>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4</a:t>
            </a:r>
            <a:endParaRPr kumimoji="0" lang="en-US" sz="1400" b="0" i="0" u="none" strike="noStrike" cap="none" normalizeH="0" baseline="0" dirty="0">
              <a:ln>
                <a:noFill/>
              </a:ln>
              <a:effectLst/>
              <a:latin typeface="Calibri" panose="020F0502020204030204" pitchFamily="34" charset="0"/>
            </a:endParaRPr>
          </a:p>
        </p:txBody>
      </p:sp>
      <p:sp>
        <p:nvSpPr>
          <p:cNvPr id="19" name="Rectangle 18">
            <a:extLst>
              <a:ext uri="{FF2B5EF4-FFF2-40B4-BE49-F238E27FC236}">
                <a16:creationId xmlns:a16="http://schemas.microsoft.com/office/drawing/2014/main" id="{0F9F06A4-A938-406E-9445-EEA290D833ED}"/>
              </a:ext>
            </a:extLst>
          </p:cNvPr>
          <p:cNvSpPr/>
          <p:nvPr/>
        </p:nvSpPr>
        <p:spPr bwMode="auto">
          <a:xfrm>
            <a:off x="1366352" y="7074842"/>
            <a:ext cx="793988" cy="27432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0" name="Oval 19">
            <a:extLst>
              <a:ext uri="{FF2B5EF4-FFF2-40B4-BE49-F238E27FC236}">
                <a16:creationId xmlns:a16="http://schemas.microsoft.com/office/drawing/2014/main" id="{3D7BE26F-6345-4D63-852C-9089619EDFC6}"/>
              </a:ext>
            </a:extLst>
          </p:cNvPr>
          <p:cNvSpPr/>
          <p:nvPr/>
        </p:nvSpPr>
        <p:spPr bwMode="auto">
          <a:xfrm>
            <a:off x="1092032" y="7074842"/>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5</a:t>
            </a:r>
            <a:endParaRPr kumimoji="0" lang="en-US" sz="1400" b="0" i="0" u="none" strike="noStrike" cap="none" normalizeH="0" baseline="0" dirty="0">
              <a:ln>
                <a:noFill/>
              </a:ln>
              <a:effectLst/>
              <a:latin typeface="Calibri" panose="020F0502020204030204" pitchFamily="34" charset="0"/>
            </a:endParaRPr>
          </a:p>
        </p:txBody>
      </p:sp>
      <p:sp>
        <p:nvSpPr>
          <p:cNvPr id="21" name="Rectangle 20">
            <a:extLst>
              <a:ext uri="{FF2B5EF4-FFF2-40B4-BE49-F238E27FC236}">
                <a16:creationId xmlns:a16="http://schemas.microsoft.com/office/drawing/2014/main" id="{099B7CD5-3CD4-4731-92EB-718A12640593}"/>
              </a:ext>
            </a:extLst>
          </p:cNvPr>
          <p:cNvSpPr/>
          <p:nvPr/>
        </p:nvSpPr>
        <p:spPr bwMode="auto">
          <a:xfrm>
            <a:off x="9865196" y="2320602"/>
            <a:ext cx="1080120" cy="151388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2" name="Rectangle 21">
            <a:extLst>
              <a:ext uri="{FF2B5EF4-FFF2-40B4-BE49-F238E27FC236}">
                <a16:creationId xmlns:a16="http://schemas.microsoft.com/office/drawing/2014/main" id="{B14B541E-1940-4A70-9DD7-3C10C648D06C}"/>
              </a:ext>
            </a:extLst>
          </p:cNvPr>
          <p:cNvSpPr/>
          <p:nvPr/>
        </p:nvSpPr>
        <p:spPr bwMode="auto">
          <a:xfrm>
            <a:off x="9865196" y="3834482"/>
            <a:ext cx="1080120" cy="151388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3" name="Oval 22">
            <a:extLst>
              <a:ext uri="{FF2B5EF4-FFF2-40B4-BE49-F238E27FC236}">
                <a16:creationId xmlns:a16="http://schemas.microsoft.com/office/drawing/2014/main" id="{EA383FDD-61EA-44C8-B939-1D06CAEB4494}"/>
              </a:ext>
            </a:extLst>
          </p:cNvPr>
          <p:cNvSpPr/>
          <p:nvPr/>
        </p:nvSpPr>
        <p:spPr bwMode="auto">
          <a:xfrm>
            <a:off x="9590876" y="2940382"/>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6</a:t>
            </a:r>
            <a:endParaRPr kumimoji="0" lang="en-US" sz="1400" b="0" i="0" u="none" strike="noStrike" cap="none" normalizeH="0" baseline="0" dirty="0">
              <a:ln>
                <a:noFill/>
              </a:ln>
              <a:effectLst/>
              <a:latin typeface="Calibri" panose="020F0502020204030204" pitchFamily="34" charset="0"/>
            </a:endParaRPr>
          </a:p>
        </p:txBody>
      </p:sp>
      <p:sp>
        <p:nvSpPr>
          <p:cNvPr id="24" name="Oval 23">
            <a:extLst>
              <a:ext uri="{FF2B5EF4-FFF2-40B4-BE49-F238E27FC236}">
                <a16:creationId xmlns:a16="http://schemas.microsoft.com/office/drawing/2014/main" id="{9D947C5C-01B4-400D-84B9-127ED4D5EC6B}"/>
              </a:ext>
            </a:extLst>
          </p:cNvPr>
          <p:cNvSpPr/>
          <p:nvPr/>
        </p:nvSpPr>
        <p:spPr bwMode="auto">
          <a:xfrm>
            <a:off x="9590876" y="4454262"/>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7</a:t>
            </a:r>
            <a:endParaRPr kumimoji="0" lang="en-US" sz="1400" b="0" i="0" u="none" strike="noStrike" cap="none" normalizeH="0" baseline="0" dirty="0">
              <a:ln>
                <a:noFill/>
              </a:ln>
              <a:effectLst/>
              <a:latin typeface="Calibri" panose="020F0502020204030204" pitchFamily="34" charset="0"/>
            </a:endParaRPr>
          </a:p>
        </p:txBody>
      </p:sp>
      <p:sp>
        <p:nvSpPr>
          <p:cNvPr id="25" name="Rectangle 24">
            <a:extLst>
              <a:ext uri="{FF2B5EF4-FFF2-40B4-BE49-F238E27FC236}">
                <a16:creationId xmlns:a16="http://schemas.microsoft.com/office/drawing/2014/main" id="{C0D58FE2-F459-4538-88BC-9D9115944B93}"/>
              </a:ext>
            </a:extLst>
          </p:cNvPr>
          <p:cNvSpPr/>
          <p:nvPr/>
        </p:nvSpPr>
        <p:spPr bwMode="auto">
          <a:xfrm>
            <a:off x="10945316" y="2320602"/>
            <a:ext cx="1080120" cy="89410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6" name="Oval 25">
            <a:extLst>
              <a:ext uri="{FF2B5EF4-FFF2-40B4-BE49-F238E27FC236}">
                <a16:creationId xmlns:a16="http://schemas.microsoft.com/office/drawing/2014/main" id="{3CC1C144-EE2C-41A9-B6DF-46AD7D31467B}"/>
              </a:ext>
            </a:extLst>
          </p:cNvPr>
          <p:cNvSpPr/>
          <p:nvPr/>
        </p:nvSpPr>
        <p:spPr bwMode="auto">
          <a:xfrm>
            <a:off x="10670996" y="2630492"/>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8</a:t>
            </a:r>
            <a:endParaRPr kumimoji="0" lang="en-US" sz="1400" b="0" i="0" u="none" strike="noStrike" cap="none" normalizeH="0" baseline="0" dirty="0">
              <a:ln>
                <a:noFill/>
              </a:ln>
              <a:effectLst/>
              <a:latin typeface="Calibri" panose="020F0502020204030204" pitchFamily="34" charset="0"/>
            </a:endParaRPr>
          </a:p>
        </p:txBody>
      </p:sp>
    </p:spTree>
    <p:extLst>
      <p:ext uri="{BB962C8B-B14F-4D97-AF65-F5344CB8AC3E}">
        <p14:creationId xmlns:p14="http://schemas.microsoft.com/office/powerpoint/2010/main" val="3651676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Die Registerkarte Home enthält die wichtigsten Funktionen zur Erstellung eines Berichts. </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pic>
        <p:nvPicPr>
          <p:cNvPr id="6" name="Picture 5">
            <a:extLst>
              <a:ext uri="{FF2B5EF4-FFF2-40B4-BE49-F238E27FC236}">
                <a16:creationId xmlns:a16="http://schemas.microsoft.com/office/drawing/2014/main" id="{2628E0DE-A55F-4B04-9C4F-A3219A0C937C}"/>
              </a:ext>
            </a:extLst>
          </p:cNvPr>
          <p:cNvPicPr>
            <a:picLocks noChangeAspect="1"/>
          </p:cNvPicPr>
          <p:nvPr/>
        </p:nvPicPr>
        <p:blipFill>
          <a:blip r:embed="rId2"/>
          <a:stretch>
            <a:fillRect/>
          </a:stretch>
        </p:blipFill>
        <p:spPr>
          <a:xfrm>
            <a:off x="1079500" y="1518352"/>
            <a:ext cx="10873928" cy="5895708"/>
          </a:xfrm>
          <a:prstGeom prst="rect">
            <a:avLst/>
          </a:prstGeom>
        </p:spPr>
      </p:pic>
      <p:sp>
        <p:nvSpPr>
          <p:cNvPr id="7" name="Rectangle 6">
            <a:extLst>
              <a:ext uri="{FF2B5EF4-FFF2-40B4-BE49-F238E27FC236}">
                <a16:creationId xmlns:a16="http://schemas.microsoft.com/office/drawing/2014/main" id="{22E551D3-8BC5-4762-B61C-E56BC5B87601}"/>
              </a:ext>
            </a:extLst>
          </p:cNvPr>
          <p:cNvSpPr/>
          <p:nvPr/>
        </p:nvSpPr>
        <p:spPr bwMode="auto">
          <a:xfrm>
            <a:off x="1076152" y="1746250"/>
            <a:ext cx="868164"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Rectangle 7">
            <a:extLst>
              <a:ext uri="{FF2B5EF4-FFF2-40B4-BE49-F238E27FC236}">
                <a16:creationId xmlns:a16="http://schemas.microsoft.com/office/drawing/2014/main" id="{D681BFEF-40B3-4869-9814-8749C755F6ED}"/>
              </a:ext>
            </a:extLst>
          </p:cNvPr>
          <p:cNvSpPr/>
          <p:nvPr/>
        </p:nvSpPr>
        <p:spPr bwMode="auto">
          <a:xfrm>
            <a:off x="1944316" y="1746250"/>
            <a:ext cx="1512168"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9" name="Rectangle 8">
            <a:extLst>
              <a:ext uri="{FF2B5EF4-FFF2-40B4-BE49-F238E27FC236}">
                <a16:creationId xmlns:a16="http://schemas.microsoft.com/office/drawing/2014/main" id="{25BE1628-AF2B-433D-A3DD-1680387B43A6}"/>
              </a:ext>
            </a:extLst>
          </p:cNvPr>
          <p:cNvSpPr/>
          <p:nvPr/>
        </p:nvSpPr>
        <p:spPr bwMode="auto">
          <a:xfrm>
            <a:off x="3456484" y="1746250"/>
            <a:ext cx="1512168"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0" name="Rectangle 9">
            <a:extLst>
              <a:ext uri="{FF2B5EF4-FFF2-40B4-BE49-F238E27FC236}">
                <a16:creationId xmlns:a16="http://schemas.microsoft.com/office/drawing/2014/main" id="{ADB96FC1-EB4C-43BB-9641-0BF82893CABA}"/>
              </a:ext>
            </a:extLst>
          </p:cNvPr>
          <p:cNvSpPr/>
          <p:nvPr/>
        </p:nvSpPr>
        <p:spPr bwMode="auto">
          <a:xfrm>
            <a:off x="4968652" y="1745605"/>
            <a:ext cx="648072"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1" name="Rectangle 10">
            <a:extLst>
              <a:ext uri="{FF2B5EF4-FFF2-40B4-BE49-F238E27FC236}">
                <a16:creationId xmlns:a16="http://schemas.microsoft.com/office/drawing/2014/main" id="{75BA12F2-B263-4296-8879-ADA79C99A15E}"/>
              </a:ext>
            </a:extLst>
          </p:cNvPr>
          <p:cNvSpPr/>
          <p:nvPr/>
        </p:nvSpPr>
        <p:spPr bwMode="auto">
          <a:xfrm>
            <a:off x="5616724" y="1745605"/>
            <a:ext cx="360040"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0D7456F0-4D71-47A5-8BB2-A62585BBF0CE}"/>
              </a:ext>
            </a:extLst>
          </p:cNvPr>
          <p:cNvSpPr/>
          <p:nvPr/>
        </p:nvSpPr>
        <p:spPr bwMode="auto">
          <a:xfrm>
            <a:off x="5976764" y="1745605"/>
            <a:ext cx="504056"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3" name="Rectangle 12">
            <a:extLst>
              <a:ext uri="{FF2B5EF4-FFF2-40B4-BE49-F238E27FC236}">
                <a16:creationId xmlns:a16="http://schemas.microsoft.com/office/drawing/2014/main" id="{74277808-7133-4F5C-88BB-C54ED618926D}"/>
              </a:ext>
            </a:extLst>
          </p:cNvPr>
          <p:cNvSpPr/>
          <p:nvPr/>
        </p:nvSpPr>
        <p:spPr bwMode="auto">
          <a:xfrm>
            <a:off x="6480820" y="1745605"/>
            <a:ext cx="720080"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4" name="Rectangle 13">
            <a:extLst>
              <a:ext uri="{FF2B5EF4-FFF2-40B4-BE49-F238E27FC236}">
                <a16:creationId xmlns:a16="http://schemas.microsoft.com/office/drawing/2014/main" id="{5246741C-F4C6-4C12-9C16-121489FE74D9}"/>
              </a:ext>
            </a:extLst>
          </p:cNvPr>
          <p:cNvSpPr/>
          <p:nvPr/>
        </p:nvSpPr>
        <p:spPr bwMode="auto">
          <a:xfrm>
            <a:off x="7204339" y="1745605"/>
            <a:ext cx="356601"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5" name="Oval 14">
            <a:extLst>
              <a:ext uri="{FF2B5EF4-FFF2-40B4-BE49-F238E27FC236}">
                <a16:creationId xmlns:a16="http://schemas.microsoft.com/office/drawing/2014/main" id="{5EAC8E9D-EA2C-4A73-BABF-EF0CDDBE2EB9}"/>
              </a:ext>
            </a:extLst>
          </p:cNvPr>
          <p:cNvSpPr/>
          <p:nvPr/>
        </p:nvSpPr>
        <p:spPr bwMode="auto">
          <a:xfrm>
            <a:off x="1373074" y="1471285"/>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1</a:t>
            </a:r>
            <a:endParaRPr kumimoji="0" lang="en-US" sz="1400" b="0" i="0" u="none" strike="noStrike" cap="none" normalizeH="0" baseline="0" dirty="0">
              <a:ln>
                <a:noFill/>
              </a:ln>
              <a:effectLst/>
              <a:latin typeface="Calibri" panose="020F0502020204030204" pitchFamily="34" charset="0"/>
            </a:endParaRPr>
          </a:p>
        </p:txBody>
      </p:sp>
      <p:sp>
        <p:nvSpPr>
          <p:cNvPr id="16" name="Oval 15">
            <a:extLst>
              <a:ext uri="{FF2B5EF4-FFF2-40B4-BE49-F238E27FC236}">
                <a16:creationId xmlns:a16="http://schemas.microsoft.com/office/drawing/2014/main" id="{68039624-4FD8-4EAE-ACA6-477D0A57048D}"/>
              </a:ext>
            </a:extLst>
          </p:cNvPr>
          <p:cNvSpPr/>
          <p:nvPr/>
        </p:nvSpPr>
        <p:spPr bwMode="auto">
          <a:xfrm>
            <a:off x="2563240" y="1471285"/>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2</a:t>
            </a:r>
            <a:endParaRPr kumimoji="0" lang="en-US" sz="1400" b="0" i="0" u="none" strike="noStrike" cap="none" normalizeH="0" baseline="0" dirty="0">
              <a:ln>
                <a:noFill/>
              </a:ln>
              <a:effectLst/>
              <a:latin typeface="Calibri" panose="020F0502020204030204" pitchFamily="34" charset="0"/>
            </a:endParaRPr>
          </a:p>
        </p:txBody>
      </p:sp>
      <p:sp>
        <p:nvSpPr>
          <p:cNvPr id="17" name="Oval 16">
            <a:extLst>
              <a:ext uri="{FF2B5EF4-FFF2-40B4-BE49-F238E27FC236}">
                <a16:creationId xmlns:a16="http://schemas.microsoft.com/office/drawing/2014/main" id="{425BFCE4-18C7-473C-B4F2-6147B57A9CE2}"/>
              </a:ext>
            </a:extLst>
          </p:cNvPr>
          <p:cNvSpPr/>
          <p:nvPr/>
        </p:nvSpPr>
        <p:spPr bwMode="auto">
          <a:xfrm>
            <a:off x="4075408" y="1470640"/>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3</a:t>
            </a:r>
            <a:endParaRPr kumimoji="0" lang="en-US" sz="1400" b="0" i="0" u="none" strike="noStrike" cap="none" normalizeH="0" baseline="0" dirty="0">
              <a:ln>
                <a:noFill/>
              </a:ln>
              <a:effectLst/>
              <a:latin typeface="Calibri" panose="020F0502020204030204" pitchFamily="34" charset="0"/>
            </a:endParaRPr>
          </a:p>
        </p:txBody>
      </p:sp>
      <p:sp>
        <p:nvSpPr>
          <p:cNvPr id="18" name="Oval 17">
            <a:extLst>
              <a:ext uri="{FF2B5EF4-FFF2-40B4-BE49-F238E27FC236}">
                <a16:creationId xmlns:a16="http://schemas.microsoft.com/office/drawing/2014/main" id="{BD00B3DF-D33C-4758-B099-8929CF1C0489}"/>
              </a:ext>
            </a:extLst>
          </p:cNvPr>
          <p:cNvSpPr/>
          <p:nvPr/>
        </p:nvSpPr>
        <p:spPr bwMode="auto">
          <a:xfrm>
            <a:off x="5150754" y="1470640"/>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4</a:t>
            </a:r>
            <a:endParaRPr kumimoji="0" lang="en-US" sz="1400" b="0" i="0" u="none" strike="noStrike" cap="none" normalizeH="0" baseline="0" dirty="0">
              <a:ln>
                <a:noFill/>
              </a:ln>
              <a:effectLst/>
              <a:latin typeface="Calibri" panose="020F0502020204030204" pitchFamily="34" charset="0"/>
            </a:endParaRPr>
          </a:p>
        </p:txBody>
      </p:sp>
      <p:sp>
        <p:nvSpPr>
          <p:cNvPr id="19" name="Oval 18">
            <a:extLst>
              <a:ext uri="{FF2B5EF4-FFF2-40B4-BE49-F238E27FC236}">
                <a16:creationId xmlns:a16="http://schemas.microsoft.com/office/drawing/2014/main" id="{C861E437-EA5A-4DBE-AB20-CC4D5EE4060C}"/>
              </a:ext>
            </a:extLst>
          </p:cNvPr>
          <p:cNvSpPr/>
          <p:nvPr/>
        </p:nvSpPr>
        <p:spPr bwMode="auto">
          <a:xfrm>
            <a:off x="5662383" y="1470640"/>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5</a:t>
            </a:r>
            <a:endParaRPr kumimoji="0" lang="en-US" sz="1400" b="0" i="0" u="none" strike="noStrike" cap="none" normalizeH="0" baseline="0" dirty="0">
              <a:ln>
                <a:noFill/>
              </a:ln>
              <a:effectLst/>
              <a:latin typeface="Calibri" panose="020F0502020204030204" pitchFamily="34" charset="0"/>
            </a:endParaRPr>
          </a:p>
        </p:txBody>
      </p:sp>
      <p:sp>
        <p:nvSpPr>
          <p:cNvPr id="20" name="Oval 19">
            <a:extLst>
              <a:ext uri="{FF2B5EF4-FFF2-40B4-BE49-F238E27FC236}">
                <a16:creationId xmlns:a16="http://schemas.microsoft.com/office/drawing/2014/main" id="{EB08F0CD-0002-42FA-B1D9-B4242624A46D}"/>
              </a:ext>
            </a:extLst>
          </p:cNvPr>
          <p:cNvSpPr/>
          <p:nvPr/>
        </p:nvSpPr>
        <p:spPr bwMode="auto">
          <a:xfrm>
            <a:off x="6086809" y="1470640"/>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6</a:t>
            </a:r>
            <a:endParaRPr kumimoji="0" lang="en-US" sz="1400" b="0" i="0" u="none" strike="noStrike" cap="none" normalizeH="0" baseline="0" dirty="0">
              <a:ln>
                <a:noFill/>
              </a:ln>
              <a:effectLst/>
              <a:latin typeface="Calibri" panose="020F0502020204030204" pitchFamily="34" charset="0"/>
            </a:endParaRPr>
          </a:p>
        </p:txBody>
      </p:sp>
      <p:sp>
        <p:nvSpPr>
          <p:cNvPr id="21" name="Oval 20">
            <a:extLst>
              <a:ext uri="{FF2B5EF4-FFF2-40B4-BE49-F238E27FC236}">
                <a16:creationId xmlns:a16="http://schemas.microsoft.com/office/drawing/2014/main" id="{FB423E7C-CEEA-4A68-891C-D2B512339965}"/>
              </a:ext>
            </a:extLst>
          </p:cNvPr>
          <p:cNvSpPr/>
          <p:nvPr/>
        </p:nvSpPr>
        <p:spPr bwMode="auto">
          <a:xfrm>
            <a:off x="6703700" y="1470640"/>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7</a:t>
            </a:r>
            <a:endParaRPr kumimoji="0" lang="en-US" sz="1400" b="0" i="0" u="none" strike="noStrike" cap="none" normalizeH="0" baseline="0" dirty="0">
              <a:ln>
                <a:noFill/>
              </a:ln>
              <a:effectLst/>
              <a:latin typeface="Calibri" panose="020F0502020204030204" pitchFamily="34" charset="0"/>
            </a:endParaRPr>
          </a:p>
        </p:txBody>
      </p:sp>
      <p:sp>
        <p:nvSpPr>
          <p:cNvPr id="22" name="Oval 21">
            <a:extLst>
              <a:ext uri="{FF2B5EF4-FFF2-40B4-BE49-F238E27FC236}">
                <a16:creationId xmlns:a16="http://schemas.microsoft.com/office/drawing/2014/main" id="{E1110E44-6D62-4643-BC52-C67201F73BD4}"/>
              </a:ext>
            </a:extLst>
          </p:cNvPr>
          <p:cNvSpPr/>
          <p:nvPr/>
        </p:nvSpPr>
        <p:spPr bwMode="auto">
          <a:xfrm>
            <a:off x="7240416" y="1470640"/>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8</a:t>
            </a:r>
            <a:endParaRPr kumimoji="0" lang="en-US" sz="1400" b="0" i="0" u="none" strike="noStrike" cap="none" normalizeH="0" baseline="0" dirty="0">
              <a:ln>
                <a:noFill/>
              </a:ln>
              <a:effectLst/>
              <a:latin typeface="Calibri" panose="020F0502020204030204" pitchFamily="34" charset="0"/>
            </a:endParaRPr>
          </a:p>
        </p:txBody>
      </p:sp>
      <p:sp>
        <p:nvSpPr>
          <p:cNvPr id="23" name="Inhaltsplatzhalter 2">
            <a:extLst>
              <a:ext uri="{FF2B5EF4-FFF2-40B4-BE49-F238E27FC236}">
                <a16:creationId xmlns:a16="http://schemas.microsoft.com/office/drawing/2014/main" id="{84278FA9-B0B7-4534-B033-EB5F6ACDFE23}"/>
              </a:ext>
            </a:extLst>
          </p:cNvPr>
          <p:cNvSpPr txBox="1">
            <a:spLocks/>
          </p:cNvSpPr>
          <p:nvPr/>
        </p:nvSpPr>
        <p:spPr bwMode="auto">
          <a:xfrm>
            <a:off x="1373074" y="2382892"/>
            <a:ext cx="8420114" cy="469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342900" indent="-342900">
              <a:spcBef>
                <a:spcPts val="0"/>
              </a:spcBef>
              <a:spcAft>
                <a:spcPts val="1200"/>
              </a:spcAft>
              <a:buClr>
                <a:srgbClr val="003366"/>
              </a:buClr>
              <a:buFont typeface="+mj-lt"/>
              <a:buAutoNum type="arabicParenR"/>
            </a:pPr>
            <a:r>
              <a:rPr lang="de-DE" sz="1400" kern="0" dirty="0"/>
              <a:t>Zwischenablage - Kopieren und Einfügen von Inhalten mit verschiedenen Optionen</a:t>
            </a:r>
          </a:p>
          <a:p>
            <a:pPr marL="342900" indent="-342900">
              <a:spcBef>
                <a:spcPts val="0"/>
              </a:spcBef>
              <a:spcAft>
                <a:spcPts val="1200"/>
              </a:spcAft>
              <a:buClr>
                <a:srgbClr val="003366"/>
              </a:buClr>
              <a:buFont typeface="+mj-lt"/>
              <a:buAutoNum type="arabicParenR"/>
            </a:pPr>
            <a:r>
              <a:rPr lang="de-DE" sz="1400" kern="0" dirty="0"/>
              <a:t>Externe Daten - Verbinden Sie sich mit Datenquellen, geben Sie Daten manuell ein, bearbeiten Sie Abfragen und aktualisieren Sie Daten manuell.</a:t>
            </a:r>
          </a:p>
          <a:p>
            <a:pPr marL="342900" indent="-342900">
              <a:spcBef>
                <a:spcPts val="0"/>
              </a:spcBef>
              <a:spcAft>
                <a:spcPts val="1200"/>
              </a:spcAft>
              <a:buClr>
                <a:srgbClr val="003366"/>
              </a:buClr>
              <a:buFont typeface="+mj-lt"/>
              <a:buAutoNum type="arabicParenR"/>
            </a:pPr>
            <a:r>
              <a:rPr lang="de-DE" sz="1400" kern="0" dirty="0"/>
              <a:t>Einfügen - Fügen Sie Seiten, Grafiken, Schaltflächen, Textfelder, Bilder oder Formen in Ihren Bericht ein.</a:t>
            </a:r>
          </a:p>
          <a:p>
            <a:pPr marL="342900" indent="-342900">
              <a:spcBef>
                <a:spcPts val="0"/>
              </a:spcBef>
              <a:spcAft>
                <a:spcPts val="1200"/>
              </a:spcAft>
              <a:buClr>
                <a:srgbClr val="003366"/>
              </a:buClr>
              <a:buFont typeface="+mj-lt"/>
              <a:buAutoNum type="arabicParenR"/>
            </a:pPr>
            <a:endParaRPr lang="de-DE" sz="1400" kern="0" dirty="0"/>
          </a:p>
          <a:p>
            <a:pPr marL="342900" indent="-342900">
              <a:spcBef>
                <a:spcPts val="0"/>
              </a:spcBef>
              <a:spcAft>
                <a:spcPts val="1200"/>
              </a:spcAft>
              <a:buClr>
                <a:srgbClr val="003366"/>
              </a:buClr>
              <a:buFont typeface="+mj-lt"/>
              <a:buAutoNum type="arabicParenR"/>
            </a:pPr>
            <a:r>
              <a:rPr lang="de-DE" sz="1400" kern="0" dirty="0"/>
              <a:t>Benutzerdefinierte </a:t>
            </a:r>
            <a:r>
              <a:rPr lang="de-DE" sz="1400" kern="0" dirty="0" err="1"/>
              <a:t>Visuals</a:t>
            </a:r>
            <a:r>
              <a:rPr lang="de-DE" sz="1400" kern="0" dirty="0"/>
              <a:t> - Laden Sie benutzerdefinierte </a:t>
            </a:r>
            <a:r>
              <a:rPr lang="de-DE" sz="1400" kern="0" dirty="0" err="1"/>
              <a:t>Visuals</a:t>
            </a:r>
            <a:r>
              <a:rPr lang="de-DE" sz="1400" kern="0" dirty="0"/>
              <a:t> herunter, die Sie in Ihrem Bericht verwenden können.</a:t>
            </a:r>
          </a:p>
          <a:p>
            <a:pPr marL="342900" indent="-342900">
              <a:spcBef>
                <a:spcPts val="0"/>
              </a:spcBef>
              <a:spcAft>
                <a:spcPts val="1200"/>
              </a:spcAft>
              <a:buClr>
                <a:srgbClr val="003366"/>
              </a:buClr>
              <a:buFont typeface="+mj-lt"/>
              <a:buAutoNum type="arabicParenR"/>
            </a:pPr>
            <a:r>
              <a:rPr lang="de-DE" sz="1400" kern="0" dirty="0"/>
              <a:t>Themen - Wählen Sie vordefinierte Farbvorlagen aus oder importieren Sie neue.</a:t>
            </a:r>
          </a:p>
          <a:p>
            <a:pPr marL="342900" indent="-342900">
              <a:spcBef>
                <a:spcPts val="0"/>
              </a:spcBef>
              <a:spcAft>
                <a:spcPts val="1200"/>
              </a:spcAft>
              <a:buClr>
                <a:srgbClr val="003366"/>
              </a:buClr>
              <a:buFont typeface="+mj-lt"/>
              <a:buAutoNum type="arabicParenR"/>
            </a:pPr>
            <a:r>
              <a:rPr lang="de-DE" sz="1400" kern="0" dirty="0"/>
              <a:t>Beziehungen - Wechseln Sie zur Registerkarte Beziehungen, um Beziehungen zwischen Tabellen hinzuzufügen, zu bearbeiten oder zu entfernen.</a:t>
            </a:r>
          </a:p>
          <a:p>
            <a:pPr marL="342900" indent="-342900">
              <a:spcBef>
                <a:spcPts val="0"/>
              </a:spcBef>
              <a:spcAft>
                <a:spcPts val="1200"/>
              </a:spcAft>
              <a:buClr>
                <a:srgbClr val="003366"/>
              </a:buClr>
              <a:buFont typeface="+mj-lt"/>
              <a:buAutoNum type="arabicParenR"/>
            </a:pPr>
            <a:r>
              <a:rPr lang="de-DE" sz="1400" kern="0" dirty="0"/>
              <a:t>Berechnungen - Erstellen Sie neue Kennzahlen oder Spalten in DAX-Sprache.</a:t>
            </a:r>
          </a:p>
          <a:p>
            <a:pPr marL="342900" indent="-342900">
              <a:spcBef>
                <a:spcPts val="0"/>
              </a:spcBef>
              <a:spcAft>
                <a:spcPts val="1200"/>
              </a:spcAft>
              <a:buClr>
                <a:srgbClr val="003366"/>
              </a:buClr>
              <a:buFont typeface="+mj-lt"/>
              <a:buAutoNum type="arabicParenR"/>
            </a:pPr>
            <a:r>
              <a:rPr lang="de-DE" sz="1400" kern="0" dirty="0"/>
              <a:t>Teilen - Laden Sie Ihre Datensätze und Berichte in den Power BI Service hoch.</a:t>
            </a:r>
          </a:p>
        </p:txBody>
      </p:sp>
    </p:spTree>
    <p:extLst>
      <p:ext uri="{BB962C8B-B14F-4D97-AF65-F5344CB8AC3E}">
        <p14:creationId xmlns:p14="http://schemas.microsoft.com/office/powerpoint/2010/main" val="4119354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CE58C4-7AE9-4B8C-ADC3-48CE1FB2A77D}"/>
              </a:ext>
            </a:extLst>
          </p:cNvPr>
          <p:cNvPicPr>
            <a:picLocks noChangeAspect="1"/>
          </p:cNvPicPr>
          <p:nvPr/>
        </p:nvPicPr>
        <p:blipFill>
          <a:blip r:embed="rId2"/>
          <a:stretch>
            <a:fillRect/>
          </a:stretch>
        </p:blipFill>
        <p:spPr>
          <a:xfrm>
            <a:off x="1079500" y="1518351"/>
            <a:ext cx="10873928" cy="5901371"/>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Die Registerkarte Ansicht enthält Einstellungen zu Layouts und der Anzeige von Objekten.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7" name="Inhaltsplatzhalter 2">
            <a:extLst>
              <a:ext uri="{FF2B5EF4-FFF2-40B4-BE49-F238E27FC236}">
                <a16:creationId xmlns:a16="http://schemas.microsoft.com/office/drawing/2014/main" id="{6D8F3B09-0AF7-49B6-973E-15DAC5722541}"/>
              </a:ext>
            </a:extLst>
          </p:cNvPr>
          <p:cNvSpPr txBox="1">
            <a:spLocks/>
          </p:cNvSpPr>
          <p:nvPr/>
        </p:nvSpPr>
        <p:spPr bwMode="auto">
          <a:xfrm>
            <a:off x="1373074" y="2382892"/>
            <a:ext cx="8420114" cy="469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342900" indent="-342900">
              <a:spcBef>
                <a:spcPts val="0"/>
              </a:spcBef>
              <a:spcAft>
                <a:spcPts val="1200"/>
              </a:spcAft>
              <a:buClr>
                <a:srgbClr val="003366"/>
              </a:buClr>
              <a:buFont typeface="+mj-lt"/>
              <a:buAutoNum type="arabicParenR"/>
            </a:pPr>
            <a:r>
              <a:rPr lang="de-DE" sz="1400" kern="0" dirty="0"/>
              <a:t>Ansicht - Umschalten zwischen Telefon- und Seitenlayout</a:t>
            </a:r>
          </a:p>
          <a:p>
            <a:pPr marL="342900" indent="-342900">
              <a:spcBef>
                <a:spcPts val="0"/>
              </a:spcBef>
              <a:spcAft>
                <a:spcPts val="1200"/>
              </a:spcAft>
              <a:buClr>
                <a:srgbClr val="003366"/>
              </a:buClr>
              <a:buFont typeface="+mj-lt"/>
              <a:buAutoNum type="arabicParenR"/>
            </a:pPr>
            <a:r>
              <a:rPr lang="de-DE" sz="1400" kern="0" dirty="0"/>
              <a:t>Anzeigen - Verwalten von Einstellungen zur Sichtbarkeit von Objekten und </a:t>
            </a:r>
            <a:r>
              <a:rPr lang="de-DE" sz="1400" kern="0" dirty="0" err="1"/>
              <a:t>BereichenShow</a:t>
            </a:r>
            <a:r>
              <a:rPr lang="de-DE" sz="1400" kern="0" dirty="0"/>
              <a:t> </a:t>
            </a:r>
            <a:r>
              <a:rPr lang="de-DE" sz="1400" kern="0" dirty="0" err="1"/>
              <a:t>Gridlines</a:t>
            </a:r>
            <a:r>
              <a:rPr lang="de-DE" sz="1400" kern="0" dirty="0"/>
              <a:t> – Add </a:t>
            </a:r>
            <a:r>
              <a:rPr lang="de-DE" sz="1400" kern="0" dirty="0" err="1"/>
              <a:t>visual</a:t>
            </a:r>
            <a:r>
              <a:rPr lang="de-DE" sz="1400" kern="0" dirty="0"/>
              <a:t> </a:t>
            </a:r>
            <a:r>
              <a:rPr lang="de-DE" sz="1400" kern="0" dirty="0" err="1"/>
              <a:t>layout</a:t>
            </a:r>
            <a:r>
              <a:rPr lang="de-DE" sz="1400" kern="0" dirty="0"/>
              <a:t> </a:t>
            </a:r>
            <a:r>
              <a:rPr lang="de-DE" sz="1400" kern="0" dirty="0" err="1"/>
              <a:t>gridlines</a:t>
            </a:r>
            <a:endParaRPr lang="de-DE" sz="1400" kern="0" dirty="0"/>
          </a:p>
          <a:p>
            <a:pPr lvl="1">
              <a:spcBef>
                <a:spcPts val="0"/>
              </a:spcBef>
              <a:spcAft>
                <a:spcPts val="1200"/>
              </a:spcAft>
              <a:buClr>
                <a:srgbClr val="003366"/>
              </a:buClr>
              <a:buFont typeface="Wingdings" panose="05000000000000000000" pitchFamily="2" charset="2"/>
              <a:buChar char="§"/>
            </a:pPr>
            <a:r>
              <a:rPr lang="de-DE" sz="1400" kern="0" dirty="0"/>
              <a:t>Objekte im Raster einrasten - Einfache Ausrichtung von Grafiken auf der Berichtsseite</a:t>
            </a:r>
          </a:p>
          <a:p>
            <a:pPr lvl="1">
              <a:spcBef>
                <a:spcPts val="0"/>
              </a:spcBef>
              <a:spcAft>
                <a:spcPts val="1200"/>
              </a:spcAft>
              <a:buClr>
                <a:srgbClr val="003366"/>
              </a:buClr>
              <a:buFont typeface="Wingdings" panose="05000000000000000000" pitchFamily="2" charset="2"/>
              <a:buChar char="§"/>
            </a:pPr>
            <a:r>
              <a:rPr lang="de-DE" sz="1400" kern="0" dirty="0"/>
              <a:t>Objekte sperren - Sperren der Position von Objekten auf Berichten</a:t>
            </a:r>
          </a:p>
          <a:p>
            <a:pPr lvl="1">
              <a:spcBef>
                <a:spcPts val="0"/>
              </a:spcBef>
              <a:spcAft>
                <a:spcPts val="1200"/>
              </a:spcAft>
              <a:buClr>
                <a:srgbClr val="003366"/>
              </a:buClr>
              <a:buFont typeface="Wingdings" panose="05000000000000000000" pitchFamily="2" charset="2"/>
              <a:buChar char="§"/>
            </a:pPr>
            <a:r>
              <a:rPr lang="de-DE" sz="1400" kern="0" dirty="0"/>
              <a:t>Lesezeichen-Fenster - Speichern Sie benutzerdefinierte Berichtsansichten.</a:t>
            </a:r>
          </a:p>
          <a:p>
            <a:pPr lvl="1">
              <a:spcBef>
                <a:spcPts val="0"/>
              </a:spcBef>
              <a:spcAft>
                <a:spcPts val="1200"/>
              </a:spcAft>
              <a:buClr>
                <a:srgbClr val="003366"/>
              </a:buClr>
              <a:buFont typeface="Wingdings" panose="05000000000000000000" pitchFamily="2" charset="2"/>
              <a:buChar char="§"/>
            </a:pPr>
            <a:r>
              <a:rPr lang="de-DE" sz="1400" kern="0" dirty="0"/>
              <a:t>Auswahlfenster - Verwaltung der Sichtbarkeit und z-Reihenfolge (Ebenen) von Bildern</a:t>
            </a:r>
          </a:p>
          <a:p>
            <a:pPr lvl="1">
              <a:spcBef>
                <a:spcPts val="0"/>
              </a:spcBef>
              <a:spcAft>
                <a:spcPts val="1200"/>
              </a:spcAft>
              <a:buClr>
                <a:srgbClr val="003366"/>
              </a:buClr>
              <a:buFont typeface="Wingdings" panose="05000000000000000000" pitchFamily="2" charset="2"/>
              <a:buChar char="§"/>
            </a:pPr>
            <a:r>
              <a:rPr lang="de-DE" sz="1400" kern="0" dirty="0" err="1"/>
              <a:t>Slicer</a:t>
            </a:r>
            <a:r>
              <a:rPr lang="de-DE" sz="1400" kern="0" dirty="0"/>
              <a:t> synchronisieren - </a:t>
            </a:r>
            <a:r>
              <a:rPr lang="de-DE" sz="1400" kern="0" dirty="0" err="1"/>
              <a:t>Slicer</a:t>
            </a:r>
            <a:r>
              <a:rPr lang="de-DE" sz="1400" kern="0" dirty="0"/>
              <a:t> über Berichtsseiten hinweg synchronisieren</a:t>
            </a:r>
          </a:p>
          <a:p>
            <a:pPr lvl="1">
              <a:spcBef>
                <a:spcPts val="0"/>
              </a:spcBef>
              <a:spcAft>
                <a:spcPts val="1200"/>
              </a:spcAft>
              <a:buClr>
                <a:srgbClr val="003366"/>
              </a:buClr>
              <a:buFont typeface="Wingdings" panose="05000000000000000000" pitchFamily="2" charset="2"/>
              <a:buChar char="§"/>
            </a:pPr>
            <a:r>
              <a:rPr lang="de-DE" sz="1400" kern="0" dirty="0"/>
              <a:t>Feldeigenschaften - Bearbeiten von Namen und Beschreibungen von Feldern</a:t>
            </a:r>
          </a:p>
        </p:txBody>
      </p:sp>
      <p:sp>
        <p:nvSpPr>
          <p:cNvPr id="8" name="Rectangle 7">
            <a:extLst>
              <a:ext uri="{FF2B5EF4-FFF2-40B4-BE49-F238E27FC236}">
                <a16:creationId xmlns:a16="http://schemas.microsoft.com/office/drawing/2014/main" id="{9F64D52D-F6E7-457F-BD1C-5817ADF2B3BD}"/>
              </a:ext>
            </a:extLst>
          </p:cNvPr>
          <p:cNvSpPr/>
          <p:nvPr/>
        </p:nvSpPr>
        <p:spPr bwMode="auto">
          <a:xfrm>
            <a:off x="1076152" y="1746250"/>
            <a:ext cx="508124"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9" name="Rectangle 8">
            <a:extLst>
              <a:ext uri="{FF2B5EF4-FFF2-40B4-BE49-F238E27FC236}">
                <a16:creationId xmlns:a16="http://schemas.microsoft.com/office/drawing/2014/main" id="{F95CB116-343B-43A4-B077-2966FEC8F4E2}"/>
              </a:ext>
            </a:extLst>
          </p:cNvPr>
          <p:cNvSpPr/>
          <p:nvPr/>
        </p:nvSpPr>
        <p:spPr bwMode="auto">
          <a:xfrm>
            <a:off x="1584276" y="1746250"/>
            <a:ext cx="2160240"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0" name="Oval 9">
            <a:extLst>
              <a:ext uri="{FF2B5EF4-FFF2-40B4-BE49-F238E27FC236}">
                <a16:creationId xmlns:a16="http://schemas.microsoft.com/office/drawing/2014/main" id="{43F3BEED-A491-4D8A-BEA0-5867C1948150}"/>
              </a:ext>
            </a:extLst>
          </p:cNvPr>
          <p:cNvSpPr/>
          <p:nvPr/>
        </p:nvSpPr>
        <p:spPr bwMode="auto">
          <a:xfrm>
            <a:off x="1194728" y="147192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1</a:t>
            </a:r>
            <a:endParaRPr kumimoji="0" lang="en-US" sz="1400" b="0" i="0" u="none" strike="noStrike" cap="none" normalizeH="0" baseline="0" dirty="0">
              <a:ln>
                <a:noFill/>
              </a:ln>
              <a:effectLst/>
              <a:latin typeface="Calibri" panose="020F0502020204030204" pitchFamily="34" charset="0"/>
            </a:endParaRPr>
          </a:p>
        </p:txBody>
      </p:sp>
      <p:sp>
        <p:nvSpPr>
          <p:cNvPr id="11" name="Oval 10">
            <a:extLst>
              <a:ext uri="{FF2B5EF4-FFF2-40B4-BE49-F238E27FC236}">
                <a16:creationId xmlns:a16="http://schemas.microsoft.com/office/drawing/2014/main" id="{793C32BC-732A-4D16-B946-100B6FC20275}"/>
              </a:ext>
            </a:extLst>
          </p:cNvPr>
          <p:cNvSpPr/>
          <p:nvPr/>
        </p:nvSpPr>
        <p:spPr bwMode="auto">
          <a:xfrm>
            <a:off x="2527236" y="147192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2</a:t>
            </a:r>
            <a:endParaRPr kumimoji="0" lang="en-US" sz="1400" b="0" i="0" u="none" strike="noStrike" cap="none" normalizeH="0" baseline="0" dirty="0">
              <a:ln>
                <a:noFill/>
              </a:ln>
              <a:effectLst/>
              <a:latin typeface="Calibri" panose="020F0502020204030204" pitchFamily="34" charset="0"/>
            </a:endParaRPr>
          </a:p>
        </p:txBody>
      </p:sp>
    </p:spTree>
    <p:extLst>
      <p:ext uri="{BB962C8B-B14F-4D97-AF65-F5344CB8AC3E}">
        <p14:creationId xmlns:p14="http://schemas.microsoft.com/office/powerpoint/2010/main" val="66342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8B2CF9-E5BE-4D94-9780-CB755C425442}"/>
              </a:ext>
            </a:extLst>
          </p:cNvPr>
          <p:cNvPicPr>
            <a:picLocks noChangeAspect="1"/>
          </p:cNvPicPr>
          <p:nvPr/>
        </p:nvPicPr>
        <p:blipFill>
          <a:blip r:embed="rId2"/>
          <a:stretch>
            <a:fillRect/>
          </a:stretch>
        </p:blipFill>
        <p:spPr>
          <a:xfrm>
            <a:off x="1079500" y="1518350"/>
            <a:ext cx="10884373" cy="5901371"/>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Die Registerkarte Modellierung enthält Funktionen zur Datenmanipulation und Interaktion.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69FF695-3ED6-4F00-81B7-0339115EFC28}"/>
              </a:ext>
            </a:extLst>
          </p:cNvPr>
          <p:cNvSpPr txBox="1">
            <a:spLocks/>
          </p:cNvSpPr>
          <p:nvPr/>
        </p:nvSpPr>
        <p:spPr bwMode="auto">
          <a:xfrm>
            <a:off x="1373074" y="2382892"/>
            <a:ext cx="8420114" cy="469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342900" indent="-342900">
              <a:spcBef>
                <a:spcPts val="0"/>
              </a:spcBef>
              <a:spcAft>
                <a:spcPts val="1200"/>
              </a:spcAft>
              <a:buClr>
                <a:srgbClr val="003366"/>
              </a:buClr>
              <a:buFont typeface="+mj-lt"/>
              <a:buAutoNum type="arabicParenR"/>
            </a:pPr>
            <a:r>
              <a:rPr lang="de-DE" sz="1400" kern="0" dirty="0"/>
              <a:t>Beziehungen - Wechseln Sie zur Registerkarte Beziehungen, um Beziehungen zwischen Tabellen hinzuzufügen, zu bearbeiten oder zu entfernen.</a:t>
            </a:r>
          </a:p>
          <a:p>
            <a:pPr marL="342900" indent="-342900">
              <a:spcBef>
                <a:spcPts val="0"/>
              </a:spcBef>
              <a:spcAft>
                <a:spcPts val="1200"/>
              </a:spcAft>
              <a:buClr>
                <a:srgbClr val="003366"/>
              </a:buClr>
              <a:buFont typeface="+mj-lt"/>
              <a:buAutoNum type="arabicParenR"/>
            </a:pPr>
            <a:r>
              <a:rPr lang="de-DE" sz="1400" kern="0" dirty="0"/>
              <a:t>Berechnungen - Erstellen Sie neue Kennzahlen, Spalten oder Tabellen in DAX-Sprache.</a:t>
            </a:r>
          </a:p>
          <a:p>
            <a:pPr marL="342900" indent="-342900">
              <a:spcBef>
                <a:spcPts val="0"/>
              </a:spcBef>
              <a:spcAft>
                <a:spcPts val="1200"/>
              </a:spcAft>
              <a:buClr>
                <a:srgbClr val="003366"/>
              </a:buClr>
              <a:buFont typeface="+mj-lt"/>
              <a:buAutoNum type="arabicParenR"/>
            </a:pPr>
            <a:r>
              <a:rPr lang="de-DE" sz="1400" kern="0" dirty="0"/>
              <a:t>Parameter und Sortierung - Erstellen Sie neue Parameter, die in DAX-Funktionen referenziert werden können, und sortieren Sie Daten.</a:t>
            </a:r>
          </a:p>
          <a:p>
            <a:pPr marL="342900" indent="-342900">
              <a:spcBef>
                <a:spcPts val="0"/>
              </a:spcBef>
              <a:spcAft>
                <a:spcPts val="1200"/>
              </a:spcAft>
              <a:buClr>
                <a:srgbClr val="003366"/>
              </a:buClr>
              <a:buFont typeface="+mj-lt"/>
              <a:buAutoNum type="arabicParenR"/>
            </a:pPr>
            <a:r>
              <a:rPr lang="de-DE" sz="1400" kern="0" dirty="0"/>
              <a:t>Formatierung - Datentyp und Formatierung ändern</a:t>
            </a:r>
          </a:p>
          <a:p>
            <a:pPr marL="342900" indent="-342900">
              <a:spcBef>
                <a:spcPts val="0"/>
              </a:spcBef>
              <a:spcAft>
                <a:spcPts val="1200"/>
              </a:spcAft>
              <a:buClr>
                <a:srgbClr val="003366"/>
              </a:buClr>
              <a:buFont typeface="+mj-lt"/>
              <a:buAutoNum type="arabicParenR"/>
            </a:pPr>
            <a:r>
              <a:rPr lang="de-DE" sz="1400" kern="0" dirty="0"/>
              <a:t>Eigenschaften - Eigenschaften von </a:t>
            </a:r>
            <a:r>
              <a:rPr lang="de-DE" sz="1400" kern="0" dirty="0" err="1"/>
              <a:t>Measures</a:t>
            </a:r>
            <a:r>
              <a:rPr lang="de-DE" sz="1400" kern="0" dirty="0"/>
              <a:t> oder Feldern ändern</a:t>
            </a:r>
          </a:p>
          <a:p>
            <a:pPr marL="342900" indent="-342900">
              <a:spcBef>
                <a:spcPts val="0"/>
              </a:spcBef>
              <a:spcAft>
                <a:spcPts val="1200"/>
              </a:spcAft>
              <a:buClr>
                <a:srgbClr val="003366"/>
              </a:buClr>
              <a:buFont typeface="+mj-lt"/>
              <a:buAutoNum type="arabicParenR"/>
            </a:pPr>
            <a:r>
              <a:rPr lang="de-DE" sz="1400" kern="0" dirty="0"/>
              <a:t>Sicherheit - Erstellen, ändern oder löschen Sie Rollen und betrachten Sie den Bericht aus der Sicht einer Rolle.</a:t>
            </a:r>
          </a:p>
          <a:p>
            <a:pPr marL="342900" indent="-342900">
              <a:spcBef>
                <a:spcPts val="0"/>
              </a:spcBef>
              <a:spcAft>
                <a:spcPts val="1200"/>
              </a:spcAft>
              <a:buClr>
                <a:srgbClr val="003366"/>
              </a:buClr>
              <a:buFont typeface="+mj-lt"/>
              <a:buAutoNum type="arabicParenR"/>
            </a:pPr>
            <a:r>
              <a:rPr lang="de-DE" sz="1400" kern="0" dirty="0"/>
              <a:t>Gruppen - Erstellen oder bearbeiten Sie Gruppen, um mehrere Werte in einer Gruppe zusammenzufassen.</a:t>
            </a:r>
          </a:p>
          <a:p>
            <a:pPr marL="342900" indent="-342900">
              <a:spcBef>
                <a:spcPts val="0"/>
              </a:spcBef>
              <a:spcAft>
                <a:spcPts val="1200"/>
              </a:spcAft>
              <a:buClr>
                <a:srgbClr val="003366"/>
              </a:buClr>
              <a:buFont typeface="+mj-lt"/>
              <a:buAutoNum type="arabicParenR"/>
            </a:pPr>
            <a:r>
              <a:rPr lang="de-DE" sz="1400" kern="0" dirty="0"/>
              <a:t>Kalender - Verwandeln Sie eine Tabelle in eine Datentabelle mit zusätzlicher Funktionalität.</a:t>
            </a:r>
          </a:p>
          <a:p>
            <a:pPr marL="342900" indent="-342900">
              <a:spcBef>
                <a:spcPts val="0"/>
              </a:spcBef>
              <a:spcAft>
                <a:spcPts val="1200"/>
              </a:spcAft>
              <a:buClr>
                <a:srgbClr val="003366"/>
              </a:buClr>
              <a:buFont typeface="+mj-lt"/>
              <a:buAutoNum type="arabicParenR"/>
            </a:pPr>
            <a:r>
              <a:rPr lang="de-DE" sz="1400" kern="0" dirty="0"/>
              <a:t>Q&amp;A - Verwalten von Einstellungen für Q&amp;As</a:t>
            </a:r>
            <a:endParaRPr lang="en-US" sz="1400" kern="0" dirty="0"/>
          </a:p>
        </p:txBody>
      </p:sp>
      <p:sp>
        <p:nvSpPr>
          <p:cNvPr id="7" name="Rectangle 6">
            <a:extLst>
              <a:ext uri="{FF2B5EF4-FFF2-40B4-BE49-F238E27FC236}">
                <a16:creationId xmlns:a16="http://schemas.microsoft.com/office/drawing/2014/main" id="{AA9C2716-8CBD-4C12-9CD4-C9C85D9193F5}"/>
              </a:ext>
            </a:extLst>
          </p:cNvPr>
          <p:cNvSpPr/>
          <p:nvPr/>
        </p:nvSpPr>
        <p:spPr bwMode="auto">
          <a:xfrm>
            <a:off x="1076152" y="1746250"/>
            <a:ext cx="508124"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Rectangle 7">
            <a:extLst>
              <a:ext uri="{FF2B5EF4-FFF2-40B4-BE49-F238E27FC236}">
                <a16:creationId xmlns:a16="http://schemas.microsoft.com/office/drawing/2014/main" id="{EB1EC05C-B6C9-4F8B-A954-3CB70F33FDEA}"/>
              </a:ext>
            </a:extLst>
          </p:cNvPr>
          <p:cNvSpPr/>
          <p:nvPr/>
        </p:nvSpPr>
        <p:spPr bwMode="auto">
          <a:xfrm>
            <a:off x="1584275" y="1746250"/>
            <a:ext cx="853651"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0" name="Rectangle 9">
            <a:extLst>
              <a:ext uri="{FF2B5EF4-FFF2-40B4-BE49-F238E27FC236}">
                <a16:creationId xmlns:a16="http://schemas.microsoft.com/office/drawing/2014/main" id="{A139016D-E8C7-43F3-9698-73C84D425292}"/>
              </a:ext>
            </a:extLst>
          </p:cNvPr>
          <p:cNvSpPr/>
          <p:nvPr/>
        </p:nvSpPr>
        <p:spPr bwMode="auto">
          <a:xfrm>
            <a:off x="2437926" y="1746250"/>
            <a:ext cx="729993"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1" name="Rectangle 10">
            <a:extLst>
              <a:ext uri="{FF2B5EF4-FFF2-40B4-BE49-F238E27FC236}">
                <a16:creationId xmlns:a16="http://schemas.microsoft.com/office/drawing/2014/main" id="{9A116780-816B-40CB-9963-4DDA973BD41D}"/>
              </a:ext>
            </a:extLst>
          </p:cNvPr>
          <p:cNvSpPr/>
          <p:nvPr/>
        </p:nvSpPr>
        <p:spPr bwMode="auto">
          <a:xfrm>
            <a:off x="3167918" y="1746250"/>
            <a:ext cx="864629"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03DEB200-0300-4FCC-881D-B39B17AF4301}"/>
              </a:ext>
            </a:extLst>
          </p:cNvPr>
          <p:cNvSpPr/>
          <p:nvPr/>
        </p:nvSpPr>
        <p:spPr bwMode="auto">
          <a:xfrm>
            <a:off x="4032547" y="1746250"/>
            <a:ext cx="1296145"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3" name="Rectangle 12">
            <a:extLst>
              <a:ext uri="{FF2B5EF4-FFF2-40B4-BE49-F238E27FC236}">
                <a16:creationId xmlns:a16="http://schemas.microsoft.com/office/drawing/2014/main" id="{FBF22128-4FB2-4614-BF22-512D95C0BE34}"/>
              </a:ext>
            </a:extLst>
          </p:cNvPr>
          <p:cNvSpPr/>
          <p:nvPr/>
        </p:nvSpPr>
        <p:spPr bwMode="auto">
          <a:xfrm>
            <a:off x="5328693" y="1746250"/>
            <a:ext cx="648072"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4" name="Rectangle 13">
            <a:extLst>
              <a:ext uri="{FF2B5EF4-FFF2-40B4-BE49-F238E27FC236}">
                <a16:creationId xmlns:a16="http://schemas.microsoft.com/office/drawing/2014/main" id="{F905AE8C-C84A-406B-860E-B9962E21E826}"/>
              </a:ext>
            </a:extLst>
          </p:cNvPr>
          <p:cNvSpPr/>
          <p:nvPr/>
        </p:nvSpPr>
        <p:spPr bwMode="auto">
          <a:xfrm>
            <a:off x="5976765" y="1746250"/>
            <a:ext cx="504055"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5" name="Rectangle 14">
            <a:extLst>
              <a:ext uri="{FF2B5EF4-FFF2-40B4-BE49-F238E27FC236}">
                <a16:creationId xmlns:a16="http://schemas.microsoft.com/office/drawing/2014/main" id="{113C5879-A423-40F2-AEB4-F2ABDEB12D0D}"/>
              </a:ext>
            </a:extLst>
          </p:cNvPr>
          <p:cNvSpPr/>
          <p:nvPr/>
        </p:nvSpPr>
        <p:spPr bwMode="auto">
          <a:xfrm>
            <a:off x="6480821" y="1746250"/>
            <a:ext cx="432048"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6" name="Rectangle 15">
            <a:extLst>
              <a:ext uri="{FF2B5EF4-FFF2-40B4-BE49-F238E27FC236}">
                <a16:creationId xmlns:a16="http://schemas.microsoft.com/office/drawing/2014/main" id="{B4A7D34F-A72F-4802-96FA-9066C9D3288C}"/>
              </a:ext>
            </a:extLst>
          </p:cNvPr>
          <p:cNvSpPr/>
          <p:nvPr/>
        </p:nvSpPr>
        <p:spPr bwMode="auto">
          <a:xfrm>
            <a:off x="6912868" y="1746250"/>
            <a:ext cx="1008112"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7" name="Oval 16">
            <a:extLst>
              <a:ext uri="{FF2B5EF4-FFF2-40B4-BE49-F238E27FC236}">
                <a16:creationId xmlns:a16="http://schemas.microsoft.com/office/drawing/2014/main" id="{C9C71A9E-4546-40E0-BF61-AE4BF8DA0BED}"/>
              </a:ext>
            </a:extLst>
          </p:cNvPr>
          <p:cNvSpPr/>
          <p:nvPr/>
        </p:nvSpPr>
        <p:spPr bwMode="auto">
          <a:xfrm>
            <a:off x="1193054" y="1471930"/>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1</a:t>
            </a:r>
            <a:endParaRPr kumimoji="0" lang="en-US" sz="1400" b="0" i="0" u="none" strike="noStrike" cap="none" normalizeH="0" baseline="0" dirty="0">
              <a:ln>
                <a:noFill/>
              </a:ln>
              <a:effectLst/>
              <a:latin typeface="Calibri" panose="020F0502020204030204" pitchFamily="34" charset="0"/>
            </a:endParaRPr>
          </a:p>
        </p:txBody>
      </p:sp>
      <p:sp>
        <p:nvSpPr>
          <p:cNvPr id="18" name="Oval 17">
            <a:extLst>
              <a:ext uri="{FF2B5EF4-FFF2-40B4-BE49-F238E27FC236}">
                <a16:creationId xmlns:a16="http://schemas.microsoft.com/office/drawing/2014/main" id="{6E36AD76-24BB-498E-B68C-47754273738A}"/>
              </a:ext>
            </a:extLst>
          </p:cNvPr>
          <p:cNvSpPr/>
          <p:nvPr/>
        </p:nvSpPr>
        <p:spPr bwMode="auto">
          <a:xfrm>
            <a:off x="2667691" y="1473192"/>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3</a:t>
            </a:r>
            <a:endParaRPr kumimoji="0" lang="en-US" sz="1400" b="0" i="0" u="none" strike="noStrike" cap="none" normalizeH="0" baseline="0" dirty="0">
              <a:ln>
                <a:noFill/>
              </a:ln>
              <a:effectLst/>
              <a:latin typeface="Calibri" panose="020F0502020204030204" pitchFamily="34" charset="0"/>
            </a:endParaRPr>
          </a:p>
        </p:txBody>
      </p:sp>
      <p:sp>
        <p:nvSpPr>
          <p:cNvPr id="19" name="Oval 18">
            <a:extLst>
              <a:ext uri="{FF2B5EF4-FFF2-40B4-BE49-F238E27FC236}">
                <a16:creationId xmlns:a16="http://schemas.microsoft.com/office/drawing/2014/main" id="{9A1AA6F9-93AD-4BB9-8C20-0800F654BD0C}"/>
              </a:ext>
            </a:extLst>
          </p:cNvPr>
          <p:cNvSpPr/>
          <p:nvPr/>
        </p:nvSpPr>
        <p:spPr bwMode="auto">
          <a:xfrm>
            <a:off x="1879430" y="147192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2</a:t>
            </a:r>
            <a:endParaRPr kumimoji="0" lang="en-US" sz="1400" b="0" i="0" u="none" strike="noStrike" cap="none" normalizeH="0" baseline="0" dirty="0">
              <a:ln>
                <a:noFill/>
              </a:ln>
              <a:effectLst/>
              <a:latin typeface="Calibri" panose="020F0502020204030204" pitchFamily="34" charset="0"/>
            </a:endParaRPr>
          </a:p>
        </p:txBody>
      </p:sp>
      <p:sp>
        <p:nvSpPr>
          <p:cNvPr id="21" name="Oval 20">
            <a:extLst>
              <a:ext uri="{FF2B5EF4-FFF2-40B4-BE49-F238E27FC236}">
                <a16:creationId xmlns:a16="http://schemas.microsoft.com/office/drawing/2014/main" id="{3FB065AA-9D63-4F34-87C3-B7DD14773B9F}"/>
              </a:ext>
            </a:extLst>
          </p:cNvPr>
          <p:cNvSpPr/>
          <p:nvPr/>
        </p:nvSpPr>
        <p:spPr bwMode="auto">
          <a:xfrm>
            <a:off x="3463073" y="147192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4</a:t>
            </a:r>
            <a:endParaRPr kumimoji="0" lang="en-US" sz="1400" b="0" i="0" u="none" strike="noStrike" cap="none" normalizeH="0" baseline="0" dirty="0">
              <a:ln>
                <a:noFill/>
              </a:ln>
              <a:effectLst/>
              <a:latin typeface="Calibri" panose="020F0502020204030204" pitchFamily="34" charset="0"/>
            </a:endParaRPr>
          </a:p>
        </p:txBody>
      </p:sp>
      <p:sp>
        <p:nvSpPr>
          <p:cNvPr id="22" name="Oval 21">
            <a:extLst>
              <a:ext uri="{FF2B5EF4-FFF2-40B4-BE49-F238E27FC236}">
                <a16:creationId xmlns:a16="http://schemas.microsoft.com/office/drawing/2014/main" id="{8FCE7C25-C41E-42C8-9046-FEBBA2A90544}"/>
              </a:ext>
            </a:extLst>
          </p:cNvPr>
          <p:cNvSpPr/>
          <p:nvPr/>
        </p:nvSpPr>
        <p:spPr bwMode="auto">
          <a:xfrm>
            <a:off x="4543459" y="147192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5</a:t>
            </a:r>
            <a:endParaRPr kumimoji="0" lang="en-US" sz="1400" b="0" i="0" u="none" strike="noStrike" cap="none" normalizeH="0" baseline="0" dirty="0">
              <a:ln>
                <a:noFill/>
              </a:ln>
              <a:effectLst/>
              <a:latin typeface="Calibri" panose="020F0502020204030204" pitchFamily="34" charset="0"/>
            </a:endParaRPr>
          </a:p>
        </p:txBody>
      </p:sp>
      <p:sp>
        <p:nvSpPr>
          <p:cNvPr id="23" name="Oval 22">
            <a:extLst>
              <a:ext uri="{FF2B5EF4-FFF2-40B4-BE49-F238E27FC236}">
                <a16:creationId xmlns:a16="http://schemas.microsoft.com/office/drawing/2014/main" id="{DD499808-892F-4408-9F0C-1FB1615388EF}"/>
              </a:ext>
            </a:extLst>
          </p:cNvPr>
          <p:cNvSpPr/>
          <p:nvPr/>
        </p:nvSpPr>
        <p:spPr bwMode="auto">
          <a:xfrm>
            <a:off x="5515569" y="147192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6</a:t>
            </a:r>
            <a:endParaRPr kumimoji="0" lang="en-US" sz="1400" b="0" i="0" u="none" strike="noStrike" cap="none" normalizeH="0" baseline="0" dirty="0">
              <a:ln>
                <a:noFill/>
              </a:ln>
              <a:effectLst/>
              <a:latin typeface="Calibri" panose="020F0502020204030204" pitchFamily="34" charset="0"/>
            </a:endParaRPr>
          </a:p>
        </p:txBody>
      </p:sp>
      <p:sp>
        <p:nvSpPr>
          <p:cNvPr id="24" name="Oval 23">
            <a:extLst>
              <a:ext uri="{FF2B5EF4-FFF2-40B4-BE49-F238E27FC236}">
                <a16:creationId xmlns:a16="http://schemas.microsoft.com/office/drawing/2014/main" id="{BD325D96-DBB5-4B70-BE85-56C4320DAAAF}"/>
              </a:ext>
            </a:extLst>
          </p:cNvPr>
          <p:cNvSpPr/>
          <p:nvPr/>
        </p:nvSpPr>
        <p:spPr bwMode="auto">
          <a:xfrm>
            <a:off x="6091860" y="1468118"/>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7</a:t>
            </a:r>
            <a:endParaRPr kumimoji="0" lang="en-US" sz="1400" b="0" i="0" u="none" strike="noStrike" cap="none" normalizeH="0" baseline="0" dirty="0">
              <a:ln>
                <a:noFill/>
              </a:ln>
              <a:effectLst/>
              <a:latin typeface="Calibri" panose="020F0502020204030204" pitchFamily="34" charset="0"/>
            </a:endParaRPr>
          </a:p>
        </p:txBody>
      </p:sp>
      <p:sp>
        <p:nvSpPr>
          <p:cNvPr id="25" name="Oval 24">
            <a:extLst>
              <a:ext uri="{FF2B5EF4-FFF2-40B4-BE49-F238E27FC236}">
                <a16:creationId xmlns:a16="http://schemas.microsoft.com/office/drawing/2014/main" id="{CCCFAD85-6A81-4886-8C3A-DA4802977E8B}"/>
              </a:ext>
            </a:extLst>
          </p:cNvPr>
          <p:cNvSpPr/>
          <p:nvPr/>
        </p:nvSpPr>
        <p:spPr bwMode="auto">
          <a:xfrm>
            <a:off x="6564905" y="1468118"/>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8</a:t>
            </a:r>
            <a:endParaRPr kumimoji="0" lang="en-US" sz="1400" b="0" i="0" u="none" strike="noStrike" cap="none" normalizeH="0" baseline="0" dirty="0">
              <a:ln>
                <a:noFill/>
              </a:ln>
              <a:effectLst/>
              <a:latin typeface="Calibri" panose="020F0502020204030204" pitchFamily="34" charset="0"/>
            </a:endParaRPr>
          </a:p>
        </p:txBody>
      </p:sp>
      <p:sp>
        <p:nvSpPr>
          <p:cNvPr id="26" name="Oval 25">
            <a:extLst>
              <a:ext uri="{FF2B5EF4-FFF2-40B4-BE49-F238E27FC236}">
                <a16:creationId xmlns:a16="http://schemas.microsoft.com/office/drawing/2014/main" id="{D8E6520A-F8A8-48E5-8EED-6AE1E08652E4}"/>
              </a:ext>
            </a:extLst>
          </p:cNvPr>
          <p:cNvSpPr/>
          <p:nvPr/>
        </p:nvSpPr>
        <p:spPr bwMode="auto">
          <a:xfrm>
            <a:off x="7279764" y="1466846"/>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9</a:t>
            </a:r>
            <a:endParaRPr kumimoji="0" lang="en-US" sz="1400" b="0" i="0" u="none" strike="noStrike" cap="none" normalizeH="0" baseline="0" dirty="0">
              <a:ln>
                <a:noFill/>
              </a:ln>
              <a:effectLst/>
              <a:latin typeface="Calibri" panose="020F0502020204030204" pitchFamily="34" charset="0"/>
            </a:endParaRPr>
          </a:p>
        </p:txBody>
      </p:sp>
    </p:spTree>
    <p:extLst>
      <p:ext uri="{BB962C8B-B14F-4D97-AF65-F5344CB8AC3E}">
        <p14:creationId xmlns:p14="http://schemas.microsoft.com/office/powerpoint/2010/main" val="1452428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2BB45-83B5-48DD-ACBA-E4C28D1E5117}"/>
              </a:ext>
            </a:extLst>
          </p:cNvPr>
          <p:cNvPicPr>
            <a:picLocks noChangeAspect="1"/>
          </p:cNvPicPr>
          <p:nvPr/>
        </p:nvPicPr>
        <p:blipFill>
          <a:blip r:embed="rId2"/>
          <a:stretch>
            <a:fillRect/>
          </a:stretch>
        </p:blipFill>
        <p:spPr>
          <a:xfrm>
            <a:off x="1079500" y="1518349"/>
            <a:ext cx="10884372" cy="5907039"/>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Die Registerkarte Hilfe enthält externe Trainingsvideos, Dokumente und Community-Interaktionen.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1373074" y="2382892"/>
            <a:ext cx="8420114" cy="469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342900" indent="-342900">
              <a:spcBef>
                <a:spcPts val="0"/>
              </a:spcBef>
              <a:spcAft>
                <a:spcPts val="1200"/>
              </a:spcAft>
              <a:buClr>
                <a:srgbClr val="003366"/>
              </a:buClr>
              <a:buFont typeface="+mj-lt"/>
              <a:buAutoNum type="arabicParenR"/>
            </a:pPr>
            <a:r>
              <a:rPr lang="de-DE" sz="1400" kern="0" dirty="0"/>
              <a:t>Hilfe - Greifen Sie auf externe Videos und Dokumentationen zu, kontaktieren Sie den Support und erhalten Sie Informationen über die Version und die aktuelle Sitzung.</a:t>
            </a:r>
          </a:p>
          <a:p>
            <a:pPr marL="342900" indent="-342900">
              <a:spcBef>
                <a:spcPts val="0"/>
              </a:spcBef>
              <a:spcAft>
                <a:spcPts val="1200"/>
              </a:spcAft>
              <a:buClr>
                <a:srgbClr val="003366"/>
              </a:buClr>
              <a:buFont typeface="+mj-lt"/>
              <a:buAutoNum type="arabicParenR"/>
            </a:pPr>
            <a:r>
              <a:rPr lang="de-DE" sz="1400" kern="0" dirty="0"/>
              <a:t>Gemeinschaft - Zusammenarbeit mit Power BI-Communities und Durchsuchen von Beispielberichten</a:t>
            </a:r>
          </a:p>
          <a:p>
            <a:pPr marL="342900" indent="-342900">
              <a:spcBef>
                <a:spcPts val="0"/>
              </a:spcBef>
              <a:spcAft>
                <a:spcPts val="1200"/>
              </a:spcAft>
              <a:buClr>
                <a:srgbClr val="003366"/>
              </a:buClr>
              <a:buFont typeface="+mj-lt"/>
              <a:buAutoNum type="arabicParenR"/>
            </a:pPr>
            <a:r>
              <a:rPr lang="de-DE" sz="1400" kern="0" dirty="0"/>
              <a:t>Ressourcen - Kontaktieren Sie Drittanbieter für Support, Schulungen und Bewertungen.</a:t>
            </a:r>
          </a:p>
        </p:txBody>
      </p:sp>
      <p:sp>
        <p:nvSpPr>
          <p:cNvPr id="7" name="Rectangle 6">
            <a:extLst>
              <a:ext uri="{FF2B5EF4-FFF2-40B4-BE49-F238E27FC236}">
                <a16:creationId xmlns:a16="http://schemas.microsoft.com/office/drawing/2014/main" id="{B22BDE1C-CFC7-42CB-B7E2-E5684974143A}"/>
              </a:ext>
            </a:extLst>
          </p:cNvPr>
          <p:cNvSpPr/>
          <p:nvPr/>
        </p:nvSpPr>
        <p:spPr bwMode="auto">
          <a:xfrm>
            <a:off x="1076152" y="1746250"/>
            <a:ext cx="1588244"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Rectangle 7">
            <a:extLst>
              <a:ext uri="{FF2B5EF4-FFF2-40B4-BE49-F238E27FC236}">
                <a16:creationId xmlns:a16="http://schemas.microsoft.com/office/drawing/2014/main" id="{29877070-D23C-4DF6-85D9-043F2381E162}"/>
              </a:ext>
            </a:extLst>
          </p:cNvPr>
          <p:cNvSpPr/>
          <p:nvPr/>
        </p:nvSpPr>
        <p:spPr bwMode="auto">
          <a:xfrm>
            <a:off x="2664396" y="1746250"/>
            <a:ext cx="1944216"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9" name="Rectangle 8">
            <a:extLst>
              <a:ext uri="{FF2B5EF4-FFF2-40B4-BE49-F238E27FC236}">
                <a16:creationId xmlns:a16="http://schemas.microsoft.com/office/drawing/2014/main" id="{E13D95CC-D3AB-4165-A570-3F78E2C054CA}"/>
              </a:ext>
            </a:extLst>
          </p:cNvPr>
          <p:cNvSpPr/>
          <p:nvPr/>
        </p:nvSpPr>
        <p:spPr bwMode="auto">
          <a:xfrm>
            <a:off x="4611023" y="1744313"/>
            <a:ext cx="727582" cy="5760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0" name="Oval 9">
            <a:extLst>
              <a:ext uri="{FF2B5EF4-FFF2-40B4-BE49-F238E27FC236}">
                <a16:creationId xmlns:a16="http://schemas.microsoft.com/office/drawing/2014/main" id="{1D937139-913A-4AFC-B017-D87782D76691}"/>
              </a:ext>
            </a:extLst>
          </p:cNvPr>
          <p:cNvSpPr/>
          <p:nvPr/>
        </p:nvSpPr>
        <p:spPr bwMode="auto">
          <a:xfrm>
            <a:off x="1734788" y="1469993"/>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1</a:t>
            </a:r>
            <a:endParaRPr kumimoji="0" lang="en-US" sz="1400" b="0" i="0" u="none" strike="noStrike" cap="none" normalizeH="0" baseline="0" dirty="0">
              <a:ln>
                <a:noFill/>
              </a:ln>
              <a:effectLst/>
              <a:latin typeface="Calibri" panose="020F0502020204030204" pitchFamily="34" charset="0"/>
            </a:endParaRPr>
          </a:p>
        </p:txBody>
      </p:sp>
      <p:sp>
        <p:nvSpPr>
          <p:cNvPr id="11" name="Oval 10">
            <a:extLst>
              <a:ext uri="{FF2B5EF4-FFF2-40B4-BE49-F238E27FC236}">
                <a16:creationId xmlns:a16="http://schemas.microsoft.com/office/drawing/2014/main" id="{E4241890-70D0-488B-A6D1-DCC60456943D}"/>
              </a:ext>
            </a:extLst>
          </p:cNvPr>
          <p:cNvSpPr/>
          <p:nvPr/>
        </p:nvSpPr>
        <p:spPr bwMode="auto">
          <a:xfrm>
            <a:off x="3499344" y="1469993"/>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2</a:t>
            </a:r>
            <a:endParaRPr kumimoji="0" lang="en-US" sz="1400" b="0" i="0" u="none" strike="noStrike" cap="none" normalizeH="0" baseline="0" dirty="0">
              <a:ln>
                <a:noFill/>
              </a:ln>
              <a:effectLst/>
              <a:latin typeface="Calibri" panose="020F0502020204030204" pitchFamily="34" charset="0"/>
            </a:endParaRPr>
          </a:p>
        </p:txBody>
      </p:sp>
      <p:sp>
        <p:nvSpPr>
          <p:cNvPr id="12" name="Oval 11">
            <a:extLst>
              <a:ext uri="{FF2B5EF4-FFF2-40B4-BE49-F238E27FC236}">
                <a16:creationId xmlns:a16="http://schemas.microsoft.com/office/drawing/2014/main" id="{C4FEE724-F3BD-4F14-8415-8D51C9C7DBF5}"/>
              </a:ext>
            </a:extLst>
          </p:cNvPr>
          <p:cNvSpPr/>
          <p:nvPr/>
        </p:nvSpPr>
        <p:spPr bwMode="auto">
          <a:xfrm>
            <a:off x="4837654" y="1469993"/>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3</a:t>
            </a:r>
            <a:endParaRPr kumimoji="0" lang="en-US" sz="1400" b="0" i="0" u="none" strike="noStrike" cap="none" normalizeH="0" baseline="0" dirty="0">
              <a:ln>
                <a:noFill/>
              </a:ln>
              <a:effectLst/>
              <a:latin typeface="Calibri" panose="020F0502020204030204" pitchFamily="34" charset="0"/>
            </a:endParaRPr>
          </a:p>
        </p:txBody>
      </p:sp>
    </p:spTree>
    <p:extLst>
      <p:ext uri="{BB962C8B-B14F-4D97-AF65-F5344CB8AC3E}">
        <p14:creationId xmlns:p14="http://schemas.microsoft.com/office/powerpoint/2010/main" val="795732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0220" y="1617606"/>
            <a:ext cx="5616624" cy="6027499"/>
          </a:xfrm>
        </p:spPr>
        <p:txBody>
          <a:bodyPr/>
          <a:lstStyle/>
          <a:p>
            <a:pPr marL="0" indent="0">
              <a:lnSpc>
                <a:spcPct val="150000"/>
              </a:lnSpc>
              <a:spcBef>
                <a:spcPts val="0"/>
              </a:spcBef>
              <a:buNone/>
            </a:pPr>
            <a:r>
              <a:rPr lang="de-DE" sz="3200" dirty="0"/>
              <a:t>Verbinden mit Excel-Daten und </a:t>
            </a:r>
          </a:p>
          <a:p>
            <a:pPr marL="0" indent="0">
              <a:lnSpc>
                <a:spcPct val="150000"/>
              </a:lnSpc>
              <a:spcBef>
                <a:spcPts val="0"/>
              </a:spcBef>
              <a:buNone/>
            </a:pPr>
            <a:r>
              <a:rPr lang="de-DE" sz="3200" dirty="0"/>
              <a:t>Modellierung der Daten.</a:t>
            </a:r>
          </a:p>
          <a:p>
            <a:pPr marL="0" indent="0">
              <a:lnSpc>
                <a:spcPct val="150000"/>
              </a:lnSpc>
              <a:spcBef>
                <a:spcPts val="0"/>
              </a:spcBef>
              <a:buNone/>
            </a:pPr>
            <a:endParaRPr lang="de-DE" sz="3200" dirty="0"/>
          </a:p>
          <a:p>
            <a:pPr marL="0" indent="0">
              <a:lnSpc>
                <a:spcPct val="150000"/>
              </a:lnSpc>
              <a:spcBef>
                <a:spcPts val="0"/>
              </a:spcBef>
              <a:buNone/>
            </a:pPr>
            <a:r>
              <a:rPr lang="de-DE" sz="3200" dirty="0"/>
              <a:t>Für diese Übung verwenden wir die Datensätze Land, Bevölkerung, Größe und Umsatz. Nehmen Sie sich etwas Zeit, um sich mit den Daten vertraut zu machen.</a:t>
            </a:r>
          </a:p>
        </p:txBody>
      </p:sp>
      <p:sp>
        <p:nvSpPr>
          <p:cNvPr id="4" name="Date Placehold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844" y="1623407"/>
            <a:ext cx="7301410" cy="4860000"/>
          </a:xfrm>
          <a:prstGeom prst="rect">
            <a:avLst/>
          </a:prstGeom>
        </p:spPr>
      </p:pic>
      <p:sp>
        <p:nvSpPr>
          <p:cNvPr id="6" name="Rechteck 5">
            <a:extLst>
              <a:ext uri="{FF2B5EF4-FFF2-40B4-BE49-F238E27FC236}">
                <a16:creationId xmlns:a16="http://schemas.microsoft.com/office/drawing/2014/main" id="{50FEF6A4-9E67-4795-88AD-FF02747FC212}"/>
              </a:ext>
            </a:extLst>
          </p:cNvPr>
          <p:cNvSpPr/>
          <p:nvPr/>
        </p:nvSpPr>
        <p:spPr bwMode="auto">
          <a:xfrm>
            <a:off x="0" y="0"/>
            <a:ext cx="864196" cy="8101013"/>
          </a:xfrm>
          <a:prstGeom prst="rect">
            <a:avLst/>
          </a:prstGeom>
          <a:solidFill>
            <a:srgbClr val="E54800"/>
          </a:solidFill>
          <a:ln w="317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6000" u="none" strike="noStrike" cap="none" normalizeH="0" baseline="0" dirty="0">
                <a:ln>
                  <a:noFill/>
                </a:ln>
                <a:solidFill>
                  <a:srgbClr val="FFFFFF"/>
                </a:solidFill>
                <a:effectLst/>
                <a:latin typeface="+mn-lt"/>
              </a:rPr>
              <a:t>Übung</a:t>
            </a:r>
          </a:p>
        </p:txBody>
      </p:sp>
    </p:spTree>
    <p:extLst>
      <p:ext uri="{BB962C8B-B14F-4D97-AF65-F5344CB8AC3E}">
        <p14:creationId xmlns:p14="http://schemas.microsoft.com/office/powerpoint/2010/main" val="1551033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Beginnen Sie mit dem Laden von Daten in Power BI Desktop.</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342900" indent="-342900">
              <a:spcBef>
                <a:spcPts val="0"/>
              </a:spcBef>
              <a:spcAft>
                <a:spcPts val="1200"/>
              </a:spcAft>
              <a:buClr>
                <a:srgbClr val="003366"/>
              </a:buClr>
              <a:buFont typeface="+mj-lt"/>
              <a:buAutoNum type="arabicParenR"/>
            </a:pPr>
            <a:r>
              <a:rPr lang="de-DE" sz="1400" kern="0" dirty="0"/>
              <a:t>Wählen Sie auf der Registerkarte Home die Option '</a:t>
            </a:r>
            <a:r>
              <a:rPr lang="de-DE" sz="1400" kern="0" dirty="0" err="1"/>
              <a:t>Get</a:t>
            </a:r>
            <a:r>
              <a:rPr lang="de-DE" sz="1400" kern="0" dirty="0"/>
              <a:t> Data'.</a:t>
            </a:r>
          </a:p>
          <a:p>
            <a:pPr marL="342900" indent="-342900">
              <a:spcBef>
                <a:spcPts val="0"/>
              </a:spcBef>
              <a:spcAft>
                <a:spcPts val="1200"/>
              </a:spcAft>
              <a:buClr>
                <a:srgbClr val="003366"/>
              </a:buClr>
              <a:buFont typeface="+mj-lt"/>
              <a:buAutoNum type="arabicParenR"/>
            </a:pPr>
            <a:r>
              <a:rPr lang="en-US" sz="1400" kern="0" dirty="0" err="1"/>
              <a:t>Wählen</a:t>
            </a:r>
            <a:r>
              <a:rPr lang="en-US" sz="1400" kern="0" dirty="0"/>
              <a:t> Sie 'Excel'.</a:t>
            </a:r>
          </a:p>
          <a:p>
            <a:pPr marL="342900" indent="-342900">
              <a:spcBef>
                <a:spcPts val="0"/>
              </a:spcBef>
              <a:spcAft>
                <a:spcPts val="1200"/>
              </a:spcAft>
              <a:buClr>
                <a:srgbClr val="003366"/>
              </a:buClr>
              <a:buFont typeface="+mj-lt"/>
              <a:buAutoNum type="arabicParenR"/>
            </a:pPr>
            <a:r>
              <a:rPr lang="de-DE" sz="1400" kern="0" dirty="0"/>
              <a:t>Navigieren Sie zu Ihren Daten und öffnen Sie die Datei'Country.xlsx'. Es öffnet sich ein Fenster namens 'Navigator'. Hier kannst du deine Daten ansehen, bearbeiten und laden.</a:t>
            </a:r>
          </a:p>
          <a:p>
            <a:pPr marL="342900" indent="-342900">
              <a:spcBef>
                <a:spcPts val="0"/>
              </a:spcBef>
              <a:spcAft>
                <a:spcPts val="1200"/>
              </a:spcAft>
              <a:buClr>
                <a:srgbClr val="003366"/>
              </a:buClr>
              <a:buFont typeface="+mj-lt"/>
              <a:buAutoNum type="arabicParenR"/>
            </a:pPr>
            <a:r>
              <a:rPr lang="de-DE" sz="1400" kern="0" dirty="0"/>
              <a:t>Wählen Sie die Tabelle "Land" auf der linken Seite des Fensters.</a:t>
            </a:r>
          </a:p>
          <a:p>
            <a:pPr marL="342900" indent="-342900">
              <a:spcBef>
                <a:spcPts val="0"/>
              </a:spcBef>
              <a:spcAft>
                <a:spcPts val="1200"/>
              </a:spcAft>
              <a:buClr>
                <a:srgbClr val="003366"/>
              </a:buClr>
              <a:buFont typeface="+mj-lt"/>
              <a:buAutoNum type="arabicParenR"/>
            </a:pPr>
            <a:r>
              <a:rPr lang="de-DE" sz="1400" kern="0" dirty="0"/>
              <a:t>Zeigen Sie die Daten im Vorschaufenster an. Wie Sie sehen können, hat die erste Zeile tatsächlich die Spaltenüberschriften.</a:t>
            </a:r>
          </a:p>
          <a:p>
            <a:pPr marL="342900" indent="-342900">
              <a:spcBef>
                <a:spcPts val="0"/>
              </a:spcBef>
              <a:spcAft>
                <a:spcPts val="1200"/>
              </a:spcAft>
              <a:buClr>
                <a:srgbClr val="003366"/>
              </a:buClr>
              <a:buFont typeface="+mj-lt"/>
              <a:buAutoNum type="arabicParenR"/>
            </a:pPr>
            <a:r>
              <a:rPr lang="de-DE" sz="1400" kern="0" dirty="0"/>
              <a:t>Klicken Sie unten auf 'Bearbeiten', um das Fenster 'Navigator' zu schließen und ein weiteres mit einer Auswahl der bereits angezeigten Daten zu öffnen. Beachten Sie, dass es neue Registerkarten 'Transformieren' und 'Spalte hinzufügen' gibt und die Registerkarte 'Start' weitere Funktionen enthält. Zusätzlich wird unten die Anzahl der Spalten und Zeilen angezeigt.</a:t>
            </a:r>
          </a:p>
          <a:p>
            <a:pPr marL="342900" indent="-342900">
              <a:spcBef>
                <a:spcPts val="0"/>
              </a:spcBef>
              <a:spcAft>
                <a:spcPts val="1200"/>
              </a:spcAft>
              <a:buClr>
                <a:srgbClr val="003366"/>
              </a:buClr>
              <a:buFont typeface="+mj-lt"/>
              <a:buAutoNum type="arabicParenR"/>
            </a:pPr>
            <a:r>
              <a:rPr lang="de-DE" sz="1400" kern="0" dirty="0"/>
              <a:t>Zu diesem Zeitpunkt lädt Power BI bereits Samples der Daten in das Modell. Es wird versucht, den Datentyp für jede Spalte herzuleiten. Beachten Sie, dass Power BI nicht immer das Richtige tut.</a:t>
            </a:r>
          </a:p>
          <a:p>
            <a:pPr marL="342900" indent="-342900">
              <a:spcBef>
                <a:spcPts val="0"/>
              </a:spcBef>
              <a:spcAft>
                <a:spcPts val="1200"/>
              </a:spcAft>
              <a:buClr>
                <a:srgbClr val="003366"/>
              </a:buClr>
              <a:buFont typeface="+mj-lt"/>
              <a:buAutoNum type="arabicParenR"/>
            </a:pPr>
            <a:endParaRPr lang="en-US" sz="1400" kern="0" dirty="0"/>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pic>
        <p:nvPicPr>
          <p:cNvPr id="13" name="Picture 12">
            <a:extLst>
              <a:ext uri="{FF2B5EF4-FFF2-40B4-BE49-F238E27FC236}">
                <a16:creationId xmlns:a16="http://schemas.microsoft.com/office/drawing/2014/main" id="{BBC88D45-5FB6-4DAF-A7A3-0BD3B1545914}"/>
              </a:ext>
            </a:extLst>
          </p:cNvPr>
          <p:cNvPicPr>
            <a:picLocks noChangeAspect="1"/>
          </p:cNvPicPr>
          <p:nvPr/>
        </p:nvPicPr>
        <p:blipFill>
          <a:blip r:embed="rId2"/>
          <a:stretch>
            <a:fillRect/>
          </a:stretch>
        </p:blipFill>
        <p:spPr>
          <a:xfrm>
            <a:off x="7200900" y="1518352"/>
            <a:ext cx="6505575" cy="3467100"/>
          </a:xfrm>
          <a:prstGeom prst="rect">
            <a:avLst/>
          </a:prstGeom>
        </p:spPr>
      </p:pic>
      <p:pic>
        <p:nvPicPr>
          <p:cNvPr id="4" name="Picture 3">
            <a:extLst>
              <a:ext uri="{FF2B5EF4-FFF2-40B4-BE49-F238E27FC236}">
                <a16:creationId xmlns:a16="http://schemas.microsoft.com/office/drawing/2014/main" id="{95691C64-0614-48A4-81A3-2E23B26DC253}"/>
              </a:ext>
            </a:extLst>
          </p:cNvPr>
          <p:cNvPicPr>
            <a:picLocks noChangeAspect="1"/>
          </p:cNvPicPr>
          <p:nvPr/>
        </p:nvPicPr>
        <p:blipFill>
          <a:blip r:embed="rId3"/>
          <a:stretch>
            <a:fillRect/>
          </a:stretch>
        </p:blipFill>
        <p:spPr>
          <a:xfrm>
            <a:off x="7920980" y="2106290"/>
            <a:ext cx="928688" cy="2228850"/>
          </a:xfrm>
          <a:prstGeom prst="rect">
            <a:avLst/>
          </a:prstGeom>
        </p:spPr>
      </p:pic>
      <p:sp>
        <p:nvSpPr>
          <p:cNvPr id="14" name="Rectangle 13">
            <a:extLst>
              <a:ext uri="{FF2B5EF4-FFF2-40B4-BE49-F238E27FC236}">
                <a16:creationId xmlns:a16="http://schemas.microsoft.com/office/drawing/2014/main" id="{1F43D068-4A03-487A-ADEA-10DA111E2A58}"/>
              </a:ext>
            </a:extLst>
          </p:cNvPr>
          <p:cNvSpPr/>
          <p:nvPr/>
        </p:nvSpPr>
        <p:spPr bwMode="auto">
          <a:xfrm>
            <a:off x="7920980" y="1744318"/>
            <a:ext cx="1008112" cy="65000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18" name="Picture 17">
            <a:extLst>
              <a:ext uri="{FF2B5EF4-FFF2-40B4-BE49-F238E27FC236}">
                <a16:creationId xmlns:a16="http://schemas.microsoft.com/office/drawing/2014/main" id="{AA2D0384-920A-418F-AEBE-7E46254D2867}"/>
              </a:ext>
            </a:extLst>
          </p:cNvPr>
          <p:cNvPicPr>
            <a:picLocks noChangeAspect="1"/>
          </p:cNvPicPr>
          <p:nvPr/>
        </p:nvPicPr>
        <p:blipFill>
          <a:blip r:embed="rId4"/>
          <a:stretch>
            <a:fillRect/>
          </a:stretch>
        </p:blipFill>
        <p:spPr>
          <a:xfrm>
            <a:off x="7200900" y="4502850"/>
            <a:ext cx="4195763" cy="3338513"/>
          </a:xfrm>
          <a:prstGeom prst="rect">
            <a:avLst/>
          </a:prstGeom>
        </p:spPr>
      </p:pic>
      <p:sp>
        <p:nvSpPr>
          <p:cNvPr id="19" name="Rectangle 18">
            <a:extLst>
              <a:ext uri="{FF2B5EF4-FFF2-40B4-BE49-F238E27FC236}">
                <a16:creationId xmlns:a16="http://schemas.microsoft.com/office/drawing/2014/main" id="{523AC3C1-B737-4088-9CE5-64EC81CA4022}"/>
              </a:ext>
            </a:extLst>
          </p:cNvPr>
          <p:cNvSpPr/>
          <p:nvPr/>
        </p:nvSpPr>
        <p:spPr bwMode="auto">
          <a:xfrm>
            <a:off x="7402338" y="5213070"/>
            <a:ext cx="635645" cy="14401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0" name="Rectangle 19">
            <a:extLst>
              <a:ext uri="{FF2B5EF4-FFF2-40B4-BE49-F238E27FC236}">
                <a16:creationId xmlns:a16="http://schemas.microsoft.com/office/drawing/2014/main" id="{1ECB5A5D-41E6-42C8-A14D-CD5064F12171}"/>
              </a:ext>
            </a:extLst>
          </p:cNvPr>
          <p:cNvSpPr/>
          <p:nvPr/>
        </p:nvSpPr>
        <p:spPr bwMode="auto">
          <a:xfrm>
            <a:off x="8869680" y="5084064"/>
            <a:ext cx="2291660" cy="14401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1" name="Rectangle 20">
            <a:extLst>
              <a:ext uri="{FF2B5EF4-FFF2-40B4-BE49-F238E27FC236}">
                <a16:creationId xmlns:a16="http://schemas.microsoft.com/office/drawing/2014/main" id="{A9584AEC-518D-4CF2-B67A-AC6EBBE0BBAE}"/>
              </a:ext>
            </a:extLst>
          </p:cNvPr>
          <p:cNvSpPr/>
          <p:nvPr/>
        </p:nvSpPr>
        <p:spPr bwMode="auto">
          <a:xfrm>
            <a:off x="10585276" y="7626096"/>
            <a:ext cx="360040" cy="14401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3" name="Picture 2">
            <a:extLst>
              <a:ext uri="{FF2B5EF4-FFF2-40B4-BE49-F238E27FC236}">
                <a16:creationId xmlns:a16="http://schemas.microsoft.com/office/drawing/2014/main" id="{6196AC3B-9083-40A8-985A-259EBB4B7F3E}"/>
              </a:ext>
            </a:extLst>
          </p:cNvPr>
          <p:cNvPicPr>
            <a:picLocks noChangeAspect="1"/>
          </p:cNvPicPr>
          <p:nvPr/>
        </p:nvPicPr>
        <p:blipFill>
          <a:blip r:embed="rId5"/>
          <a:stretch>
            <a:fillRect/>
          </a:stretch>
        </p:blipFill>
        <p:spPr>
          <a:xfrm>
            <a:off x="9145116" y="2513816"/>
            <a:ext cx="3657600" cy="1423988"/>
          </a:xfrm>
          <a:prstGeom prst="rect">
            <a:avLst/>
          </a:prstGeom>
        </p:spPr>
      </p:pic>
      <p:sp>
        <p:nvSpPr>
          <p:cNvPr id="16" name="Rectangle 15">
            <a:extLst>
              <a:ext uri="{FF2B5EF4-FFF2-40B4-BE49-F238E27FC236}">
                <a16:creationId xmlns:a16="http://schemas.microsoft.com/office/drawing/2014/main" id="{58C30470-F15F-4FBD-A9F6-A4164A9DBFA2}"/>
              </a:ext>
            </a:extLst>
          </p:cNvPr>
          <p:cNvSpPr/>
          <p:nvPr/>
        </p:nvSpPr>
        <p:spPr bwMode="auto">
          <a:xfrm>
            <a:off x="9949631" y="3090672"/>
            <a:ext cx="635645" cy="14401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7" name="Rectangle 16">
            <a:extLst>
              <a:ext uri="{FF2B5EF4-FFF2-40B4-BE49-F238E27FC236}">
                <a16:creationId xmlns:a16="http://schemas.microsoft.com/office/drawing/2014/main" id="{04FD573A-2185-4622-AB6C-F698E3CF0557}"/>
              </a:ext>
            </a:extLst>
          </p:cNvPr>
          <p:cNvSpPr/>
          <p:nvPr/>
        </p:nvSpPr>
        <p:spPr bwMode="auto">
          <a:xfrm>
            <a:off x="11786616" y="3739896"/>
            <a:ext cx="491629" cy="14401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317136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4" name="Datumsplatzhalt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sp>
        <p:nvSpPr>
          <p:cNvPr id="18" name="Content Placeholder 2">
            <a:extLst>
              <a:ext uri="{FF2B5EF4-FFF2-40B4-BE49-F238E27FC236}">
                <a16:creationId xmlns:a16="http://schemas.microsoft.com/office/drawing/2014/main" id="{567BE505-FF30-4772-8EB4-1121C4F03E6B}"/>
              </a:ext>
            </a:extLst>
          </p:cNvPr>
          <p:cNvSpPr>
            <a:spLocks noGrp="1"/>
          </p:cNvSpPr>
          <p:nvPr>
            <p:ph idx="1"/>
          </p:nvPr>
        </p:nvSpPr>
        <p:spPr>
          <a:xfrm>
            <a:off x="1079500" y="1629209"/>
            <a:ext cx="4393208" cy="4842594"/>
          </a:xfrm>
        </p:spPr>
        <p:txBody>
          <a:bodyPr/>
          <a:lstStyle/>
          <a:p>
            <a:pPr marL="0" indent="0">
              <a:spcBef>
                <a:spcPts val="0"/>
              </a:spcBef>
              <a:buClr>
                <a:srgbClr val="003366"/>
              </a:buClr>
              <a:buNone/>
            </a:pPr>
            <a:endParaRPr lang="de-DE" sz="3200" dirty="0"/>
          </a:p>
          <a:p>
            <a:pPr>
              <a:spcBef>
                <a:spcPts val="0"/>
              </a:spcBef>
              <a:buClr>
                <a:srgbClr val="003366"/>
              </a:buClr>
              <a:buFont typeface="Wingdings" panose="05000000000000000000" pitchFamily="2" charset="2"/>
              <a:buChar char="§"/>
            </a:pPr>
            <a:r>
              <a:rPr lang="de-DE" sz="3200" dirty="0"/>
              <a:t>Einführung</a:t>
            </a:r>
          </a:p>
          <a:p>
            <a:pPr>
              <a:spcBef>
                <a:spcPts val="0"/>
              </a:spcBef>
              <a:buClr>
                <a:srgbClr val="003366"/>
              </a:buClr>
              <a:buFont typeface="Wingdings" panose="05000000000000000000" pitchFamily="2" charset="2"/>
              <a:buChar char="§"/>
            </a:pPr>
            <a:r>
              <a:rPr lang="de-DE" sz="3200" dirty="0"/>
              <a:t>Grundlagen</a:t>
            </a:r>
          </a:p>
          <a:p>
            <a:pPr>
              <a:spcBef>
                <a:spcPts val="0"/>
              </a:spcBef>
              <a:buClr>
                <a:srgbClr val="003366"/>
              </a:buClr>
              <a:buFont typeface="Wingdings" panose="05000000000000000000" pitchFamily="2" charset="2"/>
              <a:buChar char="§"/>
            </a:pPr>
            <a:r>
              <a:rPr lang="de-DE" sz="3200" dirty="0"/>
              <a:t>Power BI Desktop</a:t>
            </a:r>
          </a:p>
          <a:p>
            <a:pPr>
              <a:spcBef>
                <a:spcPts val="0"/>
              </a:spcBef>
              <a:buClr>
                <a:srgbClr val="003366"/>
              </a:buClr>
              <a:buFont typeface="Wingdings" panose="05000000000000000000" pitchFamily="2" charset="2"/>
              <a:buChar char="§"/>
            </a:pPr>
            <a:r>
              <a:rPr lang="de-DE" sz="3200" dirty="0"/>
              <a:t>Power BI Service</a:t>
            </a:r>
          </a:p>
          <a:p>
            <a:pPr>
              <a:spcBef>
                <a:spcPts val="0"/>
              </a:spcBef>
              <a:buClr>
                <a:srgbClr val="003366"/>
              </a:buClr>
              <a:buFont typeface="Wingdings" panose="05000000000000000000" pitchFamily="2" charset="2"/>
              <a:buChar char="§"/>
            </a:pPr>
            <a:r>
              <a:rPr lang="de-DE" sz="3200" dirty="0"/>
              <a:t>Power BI Mobile App</a:t>
            </a:r>
          </a:p>
          <a:p>
            <a:pPr>
              <a:spcBef>
                <a:spcPts val="0"/>
              </a:spcBef>
              <a:buClr>
                <a:srgbClr val="003366"/>
              </a:buClr>
              <a:buFont typeface="Wingdings" panose="05000000000000000000" pitchFamily="2" charset="2"/>
              <a:buChar char="§"/>
            </a:pPr>
            <a:r>
              <a:rPr lang="de-DE" sz="3200" dirty="0"/>
              <a:t>Zusammenfassung</a:t>
            </a:r>
          </a:p>
          <a:p>
            <a:pPr>
              <a:spcBef>
                <a:spcPts val="0"/>
              </a:spcBef>
              <a:buClr>
                <a:srgbClr val="003366"/>
              </a:buClr>
              <a:buFont typeface="Wingdings" panose="05000000000000000000" pitchFamily="2" charset="2"/>
              <a:buChar char="§"/>
            </a:pPr>
            <a:r>
              <a:rPr lang="de-DE" sz="3200" dirty="0"/>
              <a:t>Bringen Sie Ihre eigenen Daten mit</a:t>
            </a:r>
          </a:p>
          <a:p>
            <a:pPr>
              <a:lnSpc>
                <a:spcPct val="150000"/>
              </a:lnSpc>
              <a:spcBef>
                <a:spcPts val="0"/>
              </a:spcBef>
              <a:buClr>
                <a:srgbClr val="003366"/>
              </a:buClr>
              <a:buFont typeface="Wingdings" panose="05000000000000000000" pitchFamily="2" charset="2"/>
              <a:buChar char="§"/>
            </a:pPr>
            <a:endParaRPr lang="en-US" sz="2400" dirty="0">
              <a:solidFill>
                <a:schemeClr val="bg1">
                  <a:lumMod val="50000"/>
                </a:schemeClr>
              </a:solidFill>
            </a:endParaRPr>
          </a:p>
        </p:txBody>
      </p:sp>
      <p:pic>
        <p:nvPicPr>
          <p:cNvPr id="12" name="Picture 11">
            <a:extLst>
              <a:ext uri="{FF2B5EF4-FFF2-40B4-BE49-F238E27FC236}">
                <a16:creationId xmlns:a16="http://schemas.microsoft.com/office/drawing/2014/main" id="{688702A4-C10F-447C-B0CD-E304C5115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2708" y="1629209"/>
            <a:ext cx="8609057" cy="4842594"/>
          </a:xfrm>
          <a:prstGeom prst="rect">
            <a:avLst/>
          </a:prstGeom>
        </p:spPr>
      </p:pic>
    </p:spTree>
    <p:extLst>
      <p:ext uri="{BB962C8B-B14F-4D97-AF65-F5344CB8AC3E}">
        <p14:creationId xmlns:p14="http://schemas.microsoft.com/office/powerpoint/2010/main" val="705420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D6330E-165D-4DAB-AAD5-3E68D265B643}"/>
              </a:ext>
            </a:extLst>
          </p:cNvPr>
          <p:cNvPicPr>
            <a:picLocks noChangeAspect="1"/>
          </p:cNvPicPr>
          <p:nvPr/>
        </p:nvPicPr>
        <p:blipFill>
          <a:blip r:embed="rId2"/>
          <a:stretch>
            <a:fillRect/>
          </a:stretch>
        </p:blipFill>
        <p:spPr>
          <a:xfrm>
            <a:off x="7200900" y="1518352"/>
            <a:ext cx="6505575" cy="3467100"/>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Bringen Sie die Daten in die gewünschte Form auf der Registerkarte Transformation.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Die erste Aufgabe besteht darin, die erste Zeile als Spaltenüberschrift festzulegen.</a:t>
            </a:r>
          </a:p>
          <a:p>
            <a:pPr marL="342900" indent="-342900">
              <a:spcBef>
                <a:spcPts val="0"/>
              </a:spcBef>
              <a:spcAft>
                <a:spcPts val="1200"/>
              </a:spcAft>
              <a:buClr>
                <a:srgbClr val="003366"/>
              </a:buClr>
              <a:buFont typeface="+mj-lt"/>
              <a:buAutoNum type="arabicParenR"/>
            </a:pPr>
            <a:r>
              <a:rPr lang="de-DE" sz="1400" kern="0" dirty="0"/>
              <a:t>Wechseln Sie im neu geöffneten Fenster auf die Registerkarte "Transform".</a:t>
            </a:r>
          </a:p>
          <a:p>
            <a:pPr marL="342900" indent="-342900">
              <a:spcBef>
                <a:spcPts val="0"/>
              </a:spcBef>
              <a:spcAft>
                <a:spcPts val="1200"/>
              </a:spcAft>
              <a:buClr>
                <a:srgbClr val="003366"/>
              </a:buClr>
              <a:buFont typeface="+mj-lt"/>
              <a:buAutoNum type="arabicParenR"/>
            </a:pPr>
            <a:r>
              <a:rPr lang="de-DE" sz="1400" kern="0" dirty="0"/>
              <a:t>Suchen Sie die Funktion 'Erste Zeile als Überschrift verwenden' in der Multifunktionsleiste 'Tabelle'.</a:t>
            </a:r>
          </a:p>
          <a:p>
            <a:pPr marL="342900" indent="-342900">
              <a:spcBef>
                <a:spcPts val="0"/>
              </a:spcBef>
              <a:spcAft>
                <a:spcPts val="1200"/>
              </a:spcAft>
              <a:buClr>
                <a:srgbClr val="003366"/>
              </a:buClr>
              <a:buFont typeface="+mj-lt"/>
              <a:buAutoNum type="arabicParenR"/>
            </a:pPr>
            <a:r>
              <a:rPr lang="de-DE" sz="1400" kern="0" dirty="0"/>
              <a:t>Bei Auswahl dieser Funktion wird automatisch die erste Zeile in die Kopfzeile gezogen. Zusätzlich wird geprüft, ob die Datentypen noch korrekt sind.</a:t>
            </a:r>
          </a:p>
          <a:p>
            <a:pPr marL="0" indent="0">
              <a:spcBef>
                <a:spcPts val="0"/>
              </a:spcBef>
              <a:spcAft>
                <a:spcPts val="1200"/>
              </a:spcAft>
              <a:buClr>
                <a:srgbClr val="003366"/>
              </a:buClr>
              <a:buNone/>
            </a:pPr>
            <a:endParaRPr lang="en-US" sz="1400" kern="0" dirty="0"/>
          </a:p>
          <a:p>
            <a:pPr marL="0" indent="0">
              <a:spcBef>
                <a:spcPts val="0"/>
              </a:spcBef>
              <a:spcAft>
                <a:spcPts val="1200"/>
              </a:spcAft>
              <a:buClr>
                <a:srgbClr val="003366"/>
              </a:buClr>
              <a:buNone/>
            </a:pPr>
            <a:r>
              <a:rPr lang="de-DE" sz="1400" kern="0" dirty="0"/>
              <a:t>Als nächstes werden wir uns mit den Datentypen befassen.</a:t>
            </a:r>
          </a:p>
          <a:p>
            <a:pPr marL="342900" indent="-342900">
              <a:spcBef>
                <a:spcPts val="0"/>
              </a:spcBef>
              <a:spcAft>
                <a:spcPts val="1200"/>
              </a:spcAft>
              <a:buClr>
                <a:srgbClr val="003366"/>
              </a:buClr>
              <a:buFont typeface="+mj-lt"/>
              <a:buAutoNum type="arabicParenR"/>
            </a:pPr>
            <a:r>
              <a:rPr lang="de-DE" sz="1400" kern="0" dirty="0"/>
              <a:t>Beachten Sie, dass sich links neben der Spaltenüberschrift Symbole befinden. In diesem Fall ist es 'ABC', was bedeutet, dass dieses spezifische Feld ein Textfeld ist.</a:t>
            </a:r>
          </a:p>
          <a:p>
            <a:pPr marL="342900" indent="-342900">
              <a:spcBef>
                <a:spcPts val="0"/>
              </a:spcBef>
              <a:spcAft>
                <a:spcPts val="1200"/>
              </a:spcAft>
              <a:buClr>
                <a:srgbClr val="003366"/>
              </a:buClr>
              <a:buFont typeface="+mj-lt"/>
              <a:buAutoNum type="arabicParenR"/>
            </a:pPr>
            <a:r>
              <a:rPr lang="de-DE" sz="1400" kern="0" dirty="0"/>
              <a:t>Klicken Sie auf das Symbol "ABC", um andere Datentypen anzuzeigen.</a:t>
            </a:r>
          </a:p>
          <a:p>
            <a:pPr marL="342900" indent="-342900">
              <a:spcBef>
                <a:spcPts val="0"/>
              </a:spcBef>
              <a:spcAft>
                <a:spcPts val="1200"/>
              </a:spcAft>
              <a:buClr>
                <a:srgbClr val="003366"/>
              </a:buClr>
              <a:buFont typeface="+mj-lt"/>
              <a:buAutoNum type="arabicParenR"/>
            </a:pPr>
            <a:r>
              <a:rPr lang="de-DE" sz="1400" kern="0" dirty="0"/>
              <a:t>Ändern Sie diesen Datentyp in'1.2' Dezimalzahl. Das Programm wird nun versuchen, den Text in eine Zahl zu konvertieren, was nicht möglich ist.</a:t>
            </a:r>
          </a:p>
          <a:p>
            <a:pPr marL="342900" indent="-342900">
              <a:spcBef>
                <a:spcPts val="0"/>
              </a:spcBef>
              <a:spcAft>
                <a:spcPts val="1200"/>
              </a:spcAft>
              <a:buClr>
                <a:srgbClr val="003366"/>
              </a:buClr>
              <a:buFont typeface="+mj-lt"/>
              <a:buAutoNum type="arabicParenR"/>
            </a:pPr>
            <a:r>
              <a:rPr lang="de-DE" sz="1400" kern="0" dirty="0"/>
              <a:t>Die Konvertierung führt - wie erwartet - zu einem Fehler. Beachten Sie, dass es keine Rückgängig-Schaltfläche gibt und auch STRG + Z nicht funktioniert.</a:t>
            </a:r>
          </a:p>
          <a:p>
            <a:pPr marL="342900" indent="-342900">
              <a:spcBef>
                <a:spcPts val="0"/>
              </a:spcBef>
              <a:spcAft>
                <a:spcPts val="1200"/>
              </a:spcAft>
              <a:buClr>
                <a:srgbClr val="003366"/>
              </a:buClr>
              <a:buFont typeface="+mj-lt"/>
              <a:buAutoNum type="arabicParenR"/>
            </a:pPr>
            <a:r>
              <a:rPr lang="de-DE" sz="1400" kern="0" dirty="0"/>
              <a:t>Jeder Transformationsschritt ist auf der rechten Seite aufgelistet. Dies ermöglicht es dem Benutzer, Schritte rückgängig zu machen, die früher im Prozess angewendet wurden, ohne alle nachfolgenden Schritte rückgängig machen zu müssen. Bitte beachten Sie, dass das Löschen von Schritten unabhängig davon nachfolgende Schritte beeinflussen kann.</a:t>
            </a:r>
          </a:p>
          <a:p>
            <a:pPr marL="342900" indent="-342900">
              <a:spcBef>
                <a:spcPts val="0"/>
              </a:spcBef>
              <a:spcAft>
                <a:spcPts val="1200"/>
              </a:spcAft>
              <a:buClr>
                <a:srgbClr val="003366"/>
              </a:buClr>
              <a:buFont typeface="+mj-lt"/>
              <a:buAutoNum type="arabicParenR"/>
            </a:pPr>
            <a:r>
              <a:rPr lang="de-DE" sz="1400" kern="0" dirty="0"/>
              <a:t>Löschen Sie den Schritt 'Geänderter Typ1', indem Sie auf das daneben liegende X klicken.</a:t>
            </a:r>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pic>
        <p:nvPicPr>
          <p:cNvPr id="7" name="Picture 6">
            <a:extLst>
              <a:ext uri="{FF2B5EF4-FFF2-40B4-BE49-F238E27FC236}">
                <a16:creationId xmlns:a16="http://schemas.microsoft.com/office/drawing/2014/main" id="{D9DF1C35-D5A6-4364-B9FF-D37A08321F4D}"/>
              </a:ext>
            </a:extLst>
          </p:cNvPr>
          <p:cNvPicPr>
            <a:picLocks noChangeAspect="1"/>
          </p:cNvPicPr>
          <p:nvPr/>
        </p:nvPicPr>
        <p:blipFill>
          <a:blip r:embed="rId3"/>
          <a:stretch>
            <a:fillRect/>
          </a:stretch>
        </p:blipFill>
        <p:spPr>
          <a:xfrm>
            <a:off x="7416825" y="2106290"/>
            <a:ext cx="900113" cy="228600"/>
          </a:xfrm>
          <a:prstGeom prst="rect">
            <a:avLst/>
          </a:prstGeom>
        </p:spPr>
      </p:pic>
      <p:sp>
        <p:nvSpPr>
          <p:cNvPr id="22" name="Rectangle 21">
            <a:extLst>
              <a:ext uri="{FF2B5EF4-FFF2-40B4-BE49-F238E27FC236}">
                <a16:creationId xmlns:a16="http://schemas.microsoft.com/office/drawing/2014/main" id="{1FAA2CA7-8885-4F18-A17D-0B57F6646139}"/>
              </a:ext>
            </a:extLst>
          </p:cNvPr>
          <p:cNvSpPr/>
          <p:nvPr/>
        </p:nvSpPr>
        <p:spPr bwMode="auto">
          <a:xfrm>
            <a:off x="7726680" y="1618488"/>
            <a:ext cx="432048" cy="14401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3" name="Rectangle 22">
            <a:extLst>
              <a:ext uri="{FF2B5EF4-FFF2-40B4-BE49-F238E27FC236}">
                <a16:creationId xmlns:a16="http://schemas.microsoft.com/office/drawing/2014/main" id="{CB2D6390-D9F6-4451-8288-0ABEC20167D1}"/>
              </a:ext>
            </a:extLst>
          </p:cNvPr>
          <p:cNvSpPr/>
          <p:nvPr/>
        </p:nvSpPr>
        <p:spPr bwMode="auto">
          <a:xfrm>
            <a:off x="7416825" y="1762504"/>
            <a:ext cx="360139" cy="34378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4" name="Rectangle 23">
            <a:extLst>
              <a:ext uri="{FF2B5EF4-FFF2-40B4-BE49-F238E27FC236}">
                <a16:creationId xmlns:a16="http://schemas.microsoft.com/office/drawing/2014/main" id="{F6353BEE-C315-48FA-A072-F96098E21EEA}"/>
              </a:ext>
            </a:extLst>
          </p:cNvPr>
          <p:cNvSpPr/>
          <p:nvPr/>
        </p:nvSpPr>
        <p:spPr bwMode="auto">
          <a:xfrm>
            <a:off x="7416824" y="2105528"/>
            <a:ext cx="900113" cy="11887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10" name="Picture 9">
            <a:extLst>
              <a:ext uri="{FF2B5EF4-FFF2-40B4-BE49-F238E27FC236}">
                <a16:creationId xmlns:a16="http://schemas.microsoft.com/office/drawing/2014/main" id="{4DBA9008-EB9A-48AA-BAAA-A2A56C223273}"/>
              </a:ext>
            </a:extLst>
          </p:cNvPr>
          <p:cNvPicPr>
            <a:picLocks noChangeAspect="1"/>
          </p:cNvPicPr>
          <p:nvPr/>
        </p:nvPicPr>
        <p:blipFill rotWithShape="1">
          <a:blip r:embed="rId4"/>
          <a:srcRect l="12920" t="19081" b="2848"/>
          <a:stretch/>
        </p:blipFill>
        <p:spPr>
          <a:xfrm>
            <a:off x="7200900" y="5067034"/>
            <a:ext cx="5665055" cy="2706800"/>
          </a:xfrm>
          <a:prstGeom prst="rect">
            <a:avLst/>
          </a:prstGeom>
        </p:spPr>
      </p:pic>
      <p:sp>
        <p:nvSpPr>
          <p:cNvPr id="25" name="Rectangle 24">
            <a:extLst>
              <a:ext uri="{FF2B5EF4-FFF2-40B4-BE49-F238E27FC236}">
                <a16:creationId xmlns:a16="http://schemas.microsoft.com/office/drawing/2014/main" id="{99ABB0ED-3E40-48A2-9DBB-6E5BD6881D5E}"/>
              </a:ext>
            </a:extLst>
          </p:cNvPr>
          <p:cNvSpPr/>
          <p:nvPr/>
        </p:nvSpPr>
        <p:spPr bwMode="auto">
          <a:xfrm>
            <a:off x="9145116" y="5067034"/>
            <a:ext cx="648072" cy="270680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6" name="Rectangle 25">
            <a:extLst>
              <a:ext uri="{FF2B5EF4-FFF2-40B4-BE49-F238E27FC236}">
                <a16:creationId xmlns:a16="http://schemas.microsoft.com/office/drawing/2014/main" id="{A25F6A28-FE48-4B58-BE2C-11AE117587EA}"/>
              </a:ext>
            </a:extLst>
          </p:cNvPr>
          <p:cNvSpPr/>
          <p:nvPr/>
        </p:nvSpPr>
        <p:spPr bwMode="auto">
          <a:xfrm>
            <a:off x="11665396" y="6301562"/>
            <a:ext cx="900113" cy="11887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3999939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Füge eine weitere Tabelle hinzu und transformiere sie.</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Die Länderdaten liegen nun in dem Format vor, das wir verwenden möchten. In diesem Schritt werden wir die Abfrage zusammenführen, um die Bevölkerung jedes Landes hinzuzufügen.</a:t>
            </a:r>
          </a:p>
          <a:p>
            <a:pPr marL="342900" indent="-342900">
              <a:spcBef>
                <a:spcPts val="0"/>
              </a:spcBef>
              <a:spcAft>
                <a:spcPts val="1200"/>
              </a:spcAft>
              <a:buClr>
                <a:srgbClr val="003366"/>
              </a:buClr>
              <a:buFont typeface="+mj-lt"/>
              <a:buAutoNum type="arabicParenR"/>
            </a:pPr>
            <a:r>
              <a:rPr lang="de-DE" sz="1400" kern="0" dirty="0"/>
              <a:t>Klicken Sie auf der Registerkarte Home auf 'Close &amp; </a:t>
            </a:r>
            <a:r>
              <a:rPr lang="de-DE" sz="1400" kern="0" dirty="0" err="1"/>
              <a:t>Apply</a:t>
            </a:r>
            <a:r>
              <a:rPr lang="de-DE" sz="1400" kern="0" dirty="0"/>
              <a:t>', um die Daten in das Modell zu laden.</a:t>
            </a:r>
          </a:p>
          <a:p>
            <a:pPr marL="342900" indent="-342900">
              <a:spcBef>
                <a:spcPts val="0"/>
              </a:spcBef>
              <a:spcAft>
                <a:spcPts val="1200"/>
              </a:spcAft>
              <a:buClr>
                <a:srgbClr val="003366"/>
              </a:buClr>
              <a:buFont typeface="+mj-lt"/>
              <a:buAutoNum type="arabicParenR"/>
            </a:pPr>
            <a:r>
              <a:rPr lang="de-DE" sz="1400" kern="0" dirty="0"/>
              <a:t>Um die Daten erneut anzuzeigen, klicken Sie auf die Registerkarte Daten auf der linken Seite.</a:t>
            </a:r>
          </a:p>
          <a:p>
            <a:pPr marL="342900" indent="-342900">
              <a:spcBef>
                <a:spcPts val="0"/>
              </a:spcBef>
              <a:spcAft>
                <a:spcPts val="1200"/>
              </a:spcAft>
              <a:buClr>
                <a:srgbClr val="003366"/>
              </a:buClr>
              <a:buFont typeface="+mj-lt"/>
              <a:buAutoNum type="arabicParenR"/>
            </a:pPr>
            <a:r>
              <a:rPr lang="de-DE" sz="1400" kern="0" dirty="0"/>
              <a:t>Die Registerkarte Beziehung enthält nun die Tabelle 'Land' und listet deren Felder auf.</a:t>
            </a:r>
          </a:p>
          <a:p>
            <a:pPr marL="342900" indent="-342900">
              <a:spcBef>
                <a:spcPts val="0"/>
              </a:spcBef>
              <a:spcAft>
                <a:spcPts val="1200"/>
              </a:spcAft>
              <a:buClr>
                <a:srgbClr val="003366"/>
              </a:buClr>
              <a:buFont typeface="+mj-lt"/>
              <a:buAutoNum type="arabicParenR"/>
            </a:pPr>
            <a:r>
              <a:rPr lang="de-DE" sz="1400" kern="0" dirty="0"/>
              <a:t>Laden Sie die Datentabelle "Population".</a:t>
            </a:r>
          </a:p>
          <a:p>
            <a:pPr marL="342900" indent="-342900">
              <a:spcBef>
                <a:spcPts val="0"/>
              </a:spcBef>
              <a:spcAft>
                <a:spcPts val="1200"/>
              </a:spcAft>
              <a:buClr>
                <a:srgbClr val="003366"/>
              </a:buClr>
              <a:buFont typeface="+mj-lt"/>
              <a:buAutoNum type="arabicParenR"/>
            </a:pPr>
            <a:r>
              <a:rPr lang="de-DE" sz="1400" kern="0" dirty="0"/>
              <a:t>Sie werden sehen, dass die Daten einige kleinere Fehler aufweisen, die in Excel recht häufig vorkommen. Es gibt drei Tabellen, die Sie auswählen können. Dies sind die Blätter, die Sie in Excel finden würden. In diesem Fall enthält'Tabelle1' Daten, die anderen nicht. Diese Tabelle enthält drei zusätzliche Spalten, die alle den Wert 'null' haben. Wir müssen diese im nächsten Schritt </a:t>
            </a:r>
            <a:r>
              <a:rPr lang="de-DE" sz="1400" kern="0" dirty="0" err="1"/>
              <a:t>entfernen.Click</a:t>
            </a:r>
            <a:r>
              <a:rPr lang="de-DE" sz="1400" kern="0" dirty="0"/>
              <a:t> </a:t>
            </a:r>
            <a:r>
              <a:rPr lang="de-DE" sz="1400" kern="0" dirty="0" err="1"/>
              <a:t>the</a:t>
            </a:r>
            <a:r>
              <a:rPr lang="de-DE" sz="1400" kern="0" dirty="0"/>
              <a:t> </a:t>
            </a:r>
            <a:r>
              <a:rPr lang="en-US" sz="1400" kern="0" dirty="0"/>
              <a:t>‘Edit’ button in the bottom.</a:t>
            </a:r>
          </a:p>
          <a:p>
            <a:pPr marL="342900" indent="-342900">
              <a:spcBef>
                <a:spcPts val="0"/>
              </a:spcBef>
              <a:spcAft>
                <a:spcPts val="1200"/>
              </a:spcAft>
              <a:buClr>
                <a:srgbClr val="003366"/>
              </a:buClr>
              <a:buFont typeface="+mj-lt"/>
              <a:buAutoNum type="arabicParenR"/>
            </a:pPr>
            <a:r>
              <a:rPr lang="de-DE" sz="1400" kern="0" dirty="0"/>
              <a:t>Entfernen Sie die drei zusätzlichen Säulen.</a:t>
            </a:r>
          </a:p>
          <a:p>
            <a:pPr marL="342900" indent="-342900">
              <a:spcBef>
                <a:spcPts val="0"/>
              </a:spcBef>
              <a:spcAft>
                <a:spcPts val="1200"/>
              </a:spcAft>
              <a:buClr>
                <a:srgbClr val="003366"/>
              </a:buClr>
              <a:buFont typeface="+mj-lt"/>
              <a:buAutoNum type="arabicParenR"/>
            </a:pPr>
            <a:r>
              <a:rPr lang="de-DE" sz="1400" kern="0" dirty="0"/>
              <a:t>Benennen Sie den Datensatz in "Population" um.</a:t>
            </a:r>
          </a:p>
          <a:p>
            <a:pPr marL="342900" indent="-342900">
              <a:spcBef>
                <a:spcPts val="0"/>
              </a:spcBef>
              <a:spcAft>
                <a:spcPts val="1200"/>
              </a:spcAft>
              <a:buClr>
                <a:srgbClr val="003366"/>
              </a:buClr>
              <a:buFont typeface="+mj-lt"/>
              <a:buAutoNum type="arabicParenR"/>
            </a:pPr>
            <a:r>
              <a:rPr lang="de-DE" sz="1400" kern="0" dirty="0"/>
              <a:t>Klicken Sie auf 'Schließen &amp; Anwenden'.</a:t>
            </a:r>
          </a:p>
          <a:p>
            <a:pPr marL="342900" indent="-342900">
              <a:spcBef>
                <a:spcPts val="0"/>
              </a:spcBef>
              <a:spcAft>
                <a:spcPts val="1200"/>
              </a:spcAft>
              <a:buClr>
                <a:srgbClr val="003366"/>
              </a:buClr>
              <a:buFont typeface="+mj-lt"/>
              <a:buAutoNum type="arabicParenR"/>
            </a:pPr>
            <a:r>
              <a:rPr lang="de-DE" sz="1400" kern="0" dirty="0"/>
              <a:t>Navigieren Sie zur Registerkarte Bericht und beachten Sie, dass es jetzt zwei Tabellen gibt.</a:t>
            </a:r>
          </a:p>
          <a:p>
            <a:pPr marL="342900" indent="-342900">
              <a:spcBef>
                <a:spcPts val="0"/>
              </a:spcBef>
              <a:spcAft>
                <a:spcPts val="1200"/>
              </a:spcAft>
              <a:buClr>
                <a:srgbClr val="003366"/>
              </a:buClr>
              <a:buFont typeface="+mj-lt"/>
              <a:buAutoNum type="arabicParenR"/>
            </a:pPr>
            <a:r>
              <a:rPr lang="de-DE" sz="1400" kern="0" dirty="0"/>
              <a:t>Navigieren Sie zur Registerkarte Beziehungen.</a:t>
            </a:r>
          </a:p>
          <a:p>
            <a:pPr marL="342900" indent="-342900">
              <a:spcBef>
                <a:spcPts val="0"/>
              </a:spcBef>
              <a:spcAft>
                <a:spcPts val="1200"/>
              </a:spcAft>
              <a:buClr>
                <a:srgbClr val="003366"/>
              </a:buClr>
              <a:buFont typeface="+mj-lt"/>
              <a:buAutoNum type="arabicParenR"/>
            </a:pPr>
            <a:endParaRPr lang="en-US" sz="1400" kern="0" dirty="0"/>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10" name="Picture 9">
            <a:extLst>
              <a:ext uri="{FF2B5EF4-FFF2-40B4-BE49-F238E27FC236}">
                <a16:creationId xmlns:a16="http://schemas.microsoft.com/office/drawing/2014/main" id="{D52B451A-C083-4D4E-B1F4-4B5EA4E9A4A4}"/>
              </a:ext>
            </a:extLst>
          </p:cNvPr>
          <p:cNvPicPr>
            <a:picLocks noChangeAspect="1"/>
          </p:cNvPicPr>
          <p:nvPr/>
        </p:nvPicPr>
        <p:blipFill>
          <a:blip r:embed="rId2"/>
          <a:stretch>
            <a:fillRect/>
          </a:stretch>
        </p:blipFill>
        <p:spPr>
          <a:xfrm>
            <a:off x="7200900" y="882154"/>
            <a:ext cx="4195763" cy="3338513"/>
          </a:xfrm>
          <a:prstGeom prst="rect">
            <a:avLst/>
          </a:prstGeom>
        </p:spPr>
      </p:pic>
      <p:pic>
        <p:nvPicPr>
          <p:cNvPr id="16" name="Picture 15">
            <a:extLst>
              <a:ext uri="{FF2B5EF4-FFF2-40B4-BE49-F238E27FC236}">
                <a16:creationId xmlns:a16="http://schemas.microsoft.com/office/drawing/2014/main" id="{025D6B55-4DBE-4898-A10A-805AF51CC592}"/>
              </a:ext>
            </a:extLst>
          </p:cNvPr>
          <p:cNvPicPr>
            <a:picLocks noChangeAspect="1"/>
          </p:cNvPicPr>
          <p:nvPr/>
        </p:nvPicPr>
        <p:blipFill>
          <a:blip r:embed="rId3"/>
          <a:stretch>
            <a:fillRect/>
          </a:stretch>
        </p:blipFill>
        <p:spPr>
          <a:xfrm>
            <a:off x="7200900" y="4369150"/>
            <a:ext cx="6505575" cy="3467100"/>
          </a:xfrm>
          <a:prstGeom prst="rect">
            <a:avLst/>
          </a:prstGeom>
        </p:spPr>
      </p:pic>
      <p:sp>
        <p:nvSpPr>
          <p:cNvPr id="17" name="Rectangle 16">
            <a:extLst>
              <a:ext uri="{FF2B5EF4-FFF2-40B4-BE49-F238E27FC236}">
                <a16:creationId xmlns:a16="http://schemas.microsoft.com/office/drawing/2014/main" id="{9D344766-5E90-49CA-B7C7-08AD884C7869}"/>
              </a:ext>
            </a:extLst>
          </p:cNvPr>
          <p:cNvSpPr/>
          <p:nvPr/>
        </p:nvSpPr>
        <p:spPr bwMode="auto">
          <a:xfrm>
            <a:off x="9400032" y="5058618"/>
            <a:ext cx="576064" cy="273630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8249644A-07F8-4CEC-BE7F-7D11C0F459AB}"/>
              </a:ext>
            </a:extLst>
          </p:cNvPr>
          <p:cNvSpPr/>
          <p:nvPr/>
        </p:nvSpPr>
        <p:spPr bwMode="auto">
          <a:xfrm>
            <a:off x="10030968" y="4554562"/>
            <a:ext cx="360040" cy="50405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8" name="Rectangle 17">
            <a:extLst>
              <a:ext uri="{FF2B5EF4-FFF2-40B4-BE49-F238E27FC236}">
                <a16:creationId xmlns:a16="http://schemas.microsoft.com/office/drawing/2014/main" id="{3190FE3F-1665-4B1C-8BEF-6DD885B30741}"/>
              </a:ext>
            </a:extLst>
          </p:cNvPr>
          <p:cNvSpPr/>
          <p:nvPr/>
        </p:nvSpPr>
        <p:spPr bwMode="auto">
          <a:xfrm>
            <a:off x="12457484" y="5246568"/>
            <a:ext cx="1152128" cy="38811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3351099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a:xfrm>
            <a:off x="1443407" y="408407"/>
            <a:ext cx="12746038" cy="637288"/>
          </a:xfrm>
        </p:spPr>
        <p:txBody>
          <a:bodyPr/>
          <a:lstStyle/>
          <a:p>
            <a:r>
              <a:rPr lang="de-DE" dirty="0"/>
              <a:t>Anzeigen und Verwalten der Beziehungen und Zusammenführen der Abfragen</a:t>
            </a:r>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878160"/>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Die Tabelle "Population" wurde hinzugefügt und die Beziehung zur Tabelle "Land" wurde von Power BI automatisch bestimmt.</a:t>
            </a:r>
          </a:p>
          <a:p>
            <a:pPr marL="342900" indent="-342900">
              <a:spcBef>
                <a:spcPts val="0"/>
              </a:spcBef>
              <a:spcAft>
                <a:spcPts val="1200"/>
              </a:spcAft>
              <a:buClr>
                <a:srgbClr val="003366"/>
              </a:buClr>
              <a:buFont typeface="+mj-lt"/>
              <a:buAutoNum type="arabicParenR"/>
            </a:pPr>
            <a:r>
              <a:rPr lang="de-DE" sz="1400" kern="0" dirty="0"/>
              <a:t>Zeigen Sie die Registerkarte Beziehung an. Sie sollten die beiden Tabellen "Land" und "Bevölkerung" sowie einen Zusammenhang mit einer 1:1 Kardinalität sehen.</a:t>
            </a:r>
          </a:p>
          <a:p>
            <a:pPr marL="342900" indent="-342900">
              <a:spcBef>
                <a:spcPts val="0"/>
              </a:spcBef>
              <a:spcAft>
                <a:spcPts val="1200"/>
              </a:spcAft>
              <a:buClr>
                <a:srgbClr val="003366"/>
              </a:buClr>
              <a:buFont typeface="+mj-lt"/>
              <a:buAutoNum type="arabicParenR"/>
            </a:pPr>
            <a:r>
              <a:rPr lang="de-DE" sz="1400" kern="0" dirty="0"/>
              <a:t>Klicken Sie auf die Verbindung zwischen den beiden Tabellen.</a:t>
            </a:r>
          </a:p>
          <a:p>
            <a:pPr marL="342900" indent="-342900">
              <a:spcBef>
                <a:spcPts val="0"/>
              </a:spcBef>
              <a:spcAft>
                <a:spcPts val="1200"/>
              </a:spcAft>
              <a:buClr>
                <a:srgbClr val="003366"/>
              </a:buClr>
              <a:buFont typeface="+mj-lt"/>
              <a:buAutoNum type="arabicParenR"/>
            </a:pPr>
            <a:r>
              <a:rPr lang="de-DE" sz="1400" kern="0" dirty="0"/>
              <a:t>Beachten Sie, dass die Felder '</a:t>
            </a:r>
            <a:r>
              <a:rPr lang="de-DE" sz="1400" kern="0" dirty="0" err="1"/>
              <a:t>Country_Code</a:t>
            </a:r>
            <a:r>
              <a:rPr lang="de-DE" sz="1400" kern="0" dirty="0"/>
              <a:t>' in beiden Tabellen markiert sind. Dies ist die Schlüsselspalte, die beide verbindet.</a:t>
            </a:r>
          </a:p>
          <a:p>
            <a:pPr marL="342900" indent="-342900">
              <a:spcBef>
                <a:spcPts val="0"/>
              </a:spcBef>
              <a:spcAft>
                <a:spcPts val="1200"/>
              </a:spcAft>
              <a:buClr>
                <a:srgbClr val="003366"/>
              </a:buClr>
              <a:buFont typeface="+mj-lt"/>
              <a:buAutoNum type="arabicParenR"/>
            </a:pPr>
            <a:r>
              <a:rPr lang="de-DE" sz="1400" kern="0" dirty="0"/>
              <a:t>Doppelklicken Sie auf die Verbindung, um weitere Details anzuzeigen. Es öffnet sich ein Fenster mit dem Namen 'Beziehungen bearbeiten'.</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Das Zusammenführen von Abfragen ermöglicht es Ihnen, Daten aus mehreren Quellen in einem Datensatz zu kombinieren.</a:t>
            </a:r>
          </a:p>
          <a:p>
            <a:pPr marL="0" indent="0">
              <a:spcBef>
                <a:spcPts val="0"/>
              </a:spcBef>
              <a:spcAft>
                <a:spcPts val="1200"/>
              </a:spcAft>
              <a:buClr>
                <a:srgbClr val="003366"/>
              </a:buClr>
              <a:buNone/>
            </a:pPr>
            <a:r>
              <a:rPr lang="de-DE" sz="1400" kern="0" dirty="0"/>
              <a:t>Wählen Sie die Tabelle "Land" und klicken Sie auf der Registerkarte "Home" auf "</a:t>
            </a:r>
            <a:r>
              <a:rPr lang="de-DE" sz="1400" kern="0" dirty="0" err="1"/>
              <a:t>Queries</a:t>
            </a:r>
            <a:r>
              <a:rPr lang="de-DE" sz="1400" kern="0" dirty="0"/>
              <a:t> bearbeiten".</a:t>
            </a:r>
          </a:p>
          <a:p>
            <a:pPr marL="342900" indent="-342900">
              <a:spcBef>
                <a:spcPts val="0"/>
              </a:spcBef>
              <a:spcAft>
                <a:spcPts val="1200"/>
              </a:spcAft>
              <a:buClr>
                <a:srgbClr val="003366"/>
              </a:buClr>
              <a:buFont typeface="+mj-lt"/>
              <a:buAutoNum type="arabicParenR"/>
            </a:pPr>
            <a:r>
              <a:rPr lang="de-DE" sz="1400" kern="0" dirty="0"/>
              <a:t>Wählen Sie '</a:t>
            </a:r>
            <a:r>
              <a:rPr lang="de-DE" sz="1400" kern="0" dirty="0" err="1"/>
              <a:t>Merge</a:t>
            </a:r>
            <a:r>
              <a:rPr lang="de-DE" sz="1400" kern="0" dirty="0"/>
              <a:t> </a:t>
            </a:r>
            <a:r>
              <a:rPr lang="de-DE" sz="1400" kern="0" dirty="0" err="1"/>
              <a:t>Queries</a:t>
            </a:r>
            <a:r>
              <a:rPr lang="de-DE" sz="1400" kern="0" dirty="0"/>
              <a:t>' im Kombinationsabschnitt der Registerkarte Home.</a:t>
            </a:r>
          </a:p>
          <a:p>
            <a:pPr marL="342900" indent="-342900">
              <a:spcBef>
                <a:spcPts val="0"/>
              </a:spcBef>
              <a:spcAft>
                <a:spcPts val="1200"/>
              </a:spcAft>
              <a:buClr>
                <a:srgbClr val="003366"/>
              </a:buClr>
              <a:buFont typeface="+mj-lt"/>
              <a:buAutoNum type="arabicParenR"/>
            </a:pPr>
            <a:r>
              <a:rPr lang="de-DE" sz="1400" kern="0" dirty="0"/>
              <a:t>Treten Sie der Tabelle "Population" in den Feldern "</a:t>
            </a:r>
            <a:r>
              <a:rPr lang="de-DE" sz="1400" kern="0" dirty="0" err="1"/>
              <a:t>Country_Code</a:t>
            </a:r>
            <a:r>
              <a:rPr lang="de-DE" sz="1400" kern="0" dirty="0"/>
              <a:t>" mit einem </a:t>
            </a:r>
            <a:r>
              <a:rPr lang="de-DE" sz="1400" kern="0" dirty="0" err="1"/>
              <a:t>Left</a:t>
            </a:r>
            <a:r>
              <a:rPr lang="de-DE" sz="1400" kern="0" dirty="0"/>
              <a:t> Outer </a:t>
            </a:r>
            <a:r>
              <a:rPr lang="de-DE" sz="1400" kern="0" dirty="0" err="1"/>
              <a:t>Join</a:t>
            </a:r>
            <a:r>
              <a:rPr lang="de-DE" sz="1400" kern="0" dirty="0"/>
              <a:t> bei und klicken Sie auf die Spalten "</a:t>
            </a:r>
            <a:r>
              <a:rPr lang="de-DE" sz="1400" kern="0" dirty="0" err="1"/>
              <a:t>Country_Code</a:t>
            </a:r>
            <a:r>
              <a:rPr lang="de-DE" sz="1400" kern="0" dirty="0"/>
              <a:t>" in jeder der Tabellen.</a:t>
            </a:r>
          </a:p>
          <a:p>
            <a:pPr marL="342900" indent="-342900">
              <a:spcBef>
                <a:spcPts val="0"/>
              </a:spcBef>
              <a:spcAft>
                <a:spcPts val="1200"/>
              </a:spcAft>
              <a:buClr>
                <a:srgbClr val="003366"/>
              </a:buClr>
              <a:buFont typeface="+mj-lt"/>
              <a:buAutoNum type="arabicParenR"/>
            </a:pPr>
            <a:r>
              <a:rPr lang="de-DE" sz="1400" kern="0" dirty="0"/>
              <a:t>Wählen Sie im Popup-Fenster die Option 'Datenschutzstufen ignorieren'.</a:t>
            </a:r>
          </a:p>
          <a:p>
            <a:pPr marL="342900" indent="-342900">
              <a:spcBef>
                <a:spcPts val="0"/>
              </a:spcBef>
              <a:spcAft>
                <a:spcPts val="1200"/>
              </a:spcAft>
              <a:buClr>
                <a:srgbClr val="003366"/>
              </a:buClr>
              <a:buFont typeface="+mj-lt"/>
              <a:buAutoNum type="arabicParenR"/>
            </a:pPr>
            <a:r>
              <a:rPr lang="de-DE" sz="1400" kern="0" dirty="0"/>
              <a:t>Klicken Sie zur Bestätigung auf "OK".</a:t>
            </a:r>
          </a:p>
          <a:p>
            <a:pPr marL="342900" indent="-342900">
              <a:spcBef>
                <a:spcPts val="0"/>
              </a:spcBef>
              <a:spcAft>
                <a:spcPts val="1200"/>
              </a:spcAft>
              <a:buClr>
                <a:srgbClr val="003366"/>
              </a:buClr>
              <a:buFont typeface="+mj-lt"/>
              <a:buAutoNum type="arabicParenR"/>
            </a:pPr>
            <a:r>
              <a:rPr lang="de-DE" sz="1400" kern="0" dirty="0"/>
              <a:t>Es erscheint eine neue Spalte "Bevölkerung" mit allen Daten aus der Tabelle. Erweitern Sie dieses Feld. Wählen Sie die Spalte "Population" und deaktivieren Sie die Option "Use original </a:t>
            </a:r>
            <a:r>
              <a:rPr lang="de-DE" sz="1400" kern="0" dirty="0" err="1"/>
              <a:t>column</a:t>
            </a:r>
            <a:r>
              <a:rPr lang="de-DE" sz="1400" kern="0" dirty="0"/>
              <a:t> </a:t>
            </a:r>
            <a:r>
              <a:rPr lang="de-DE" sz="1400" kern="0" dirty="0" err="1"/>
              <a:t>name</a:t>
            </a:r>
            <a:r>
              <a:rPr lang="de-DE" sz="1400" kern="0" dirty="0"/>
              <a:t> </a:t>
            </a:r>
            <a:r>
              <a:rPr lang="de-DE" sz="1400" kern="0" dirty="0" err="1"/>
              <a:t>as</a:t>
            </a:r>
            <a:r>
              <a:rPr lang="de-DE" sz="1400" kern="0" dirty="0"/>
              <a:t> </a:t>
            </a:r>
            <a:r>
              <a:rPr lang="de-DE" sz="1400" kern="0" dirty="0" err="1"/>
              <a:t>prefix</a:t>
            </a:r>
            <a:r>
              <a:rPr lang="de-DE" sz="1400" kern="0" dirty="0"/>
              <a:t>".</a:t>
            </a:r>
          </a:p>
          <a:p>
            <a:pPr marL="342900" indent="-342900">
              <a:spcBef>
                <a:spcPts val="0"/>
              </a:spcBef>
              <a:spcAft>
                <a:spcPts val="1200"/>
              </a:spcAft>
              <a:buClr>
                <a:srgbClr val="003366"/>
              </a:buClr>
              <a:buFont typeface="+mj-lt"/>
              <a:buAutoNum type="arabicParenR"/>
            </a:pPr>
            <a:r>
              <a:rPr lang="de-DE" sz="1400" kern="0" dirty="0"/>
              <a:t>Klicken Sie zur Bestätigung auf "OK". Klicken Sie auf 'Schließen &amp; Anwenden'.</a:t>
            </a: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7" name="Picture 6">
            <a:extLst>
              <a:ext uri="{FF2B5EF4-FFF2-40B4-BE49-F238E27FC236}">
                <a16:creationId xmlns:a16="http://schemas.microsoft.com/office/drawing/2014/main" id="{991DE9E6-4372-410A-9839-A0B83A751418}"/>
              </a:ext>
            </a:extLst>
          </p:cNvPr>
          <p:cNvPicPr>
            <a:picLocks noChangeAspect="1"/>
          </p:cNvPicPr>
          <p:nvPr/>
        </p:nvPicPr>
        <p:blipFill>
          <a:blip r:embed="rId2"/>
          <a:stretch>
            <a:fillRect/>
          </a:stretch>
        </p:blipFill>
        <p:spPr>
          <a:xfrm>
            <a:off x="10458450" y="1518849"/>
            <a:ext cx="3367088" cy="2871788"/>
          </a:xfrm>
          <a:prstGeom prst="rect">
            <a:avLst/>
          </a:prstGeom>
        </p:spPr>
      </p:pic>
      <p:pic>
        <p:nvPicPr>
          <p:cNvPr id="8" name="Picture 7">
            <a:extLst>
              <a:ext uri="{FF2B5EF4-FFF2-40B4-BE49-F238E27FC236}">
                <a16:creationId xmlns:a16="http://schemas.microsoft.com/office/drawing/2014/main" id="{416E0B47-F049-45E0-A931-82A12C0FF6D8}"/>
              </a:ext>
            </a:extLst>
          </p:cNvPr>
          <p:cNvPicPr>
            <a:picLocks noChangeAspect="1"/>
          </p:cNvPicPr>
          <p:nvPr/>
        </p:nvPicPr>
        <p:blipFill rotWithShape="1">
          <a:blip r:embed="rId3"/>
          <a:srcRect t="2498" r="53874" b="35462"/>
          <a:stretch/>
        </p:blipFill>
        <p:spPr>
          <a:xfrm>
            <a:off x="7329294" y="1323453"/>
            <a:ext cx="3000762" cy="2150989"/>
          </a:xfrm>
          <a:prstGeom prst="rect">
            <a:avLst/>
          </a:prstGeom>
        </p:spPr>
      </p:pic>
      <p:sp>
        <p:nvSpPr>
          <p:cNvPr id="15" name="Rectangle 14">
            <a:extLst>
              <a:ext uri="{FF2B5EF4-FFF2-40B4-BE49-F238E27FC236}">
                <a16:creationId xmlns:a16="http://schemas.microsoft.com/office/drawing/2014/main" id="{71B30A53-4276-4BEB-A1F9-54DD4A674525}"/>
              </a:ext>
            </a:extLst>
          </p:cNvPr>
          <p:cNvSpPr/>
          <p:nvPr/>
        </p:nvSpPr>
        <p:spPr bwMode="auto">
          <a:xfrm>
            <a:off x="8615151" y="1639901"/>
            <a:ext cx="313941" cy="394381"/>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9" name="Rectangle 18">
            <a:extLst>
              <a:ext uri="{FF2B5EF4-FFF2-40B4-BE49-F238E27FC236}">
                <a16:creationId xmlns:a16="http://schemas.microsoft.com/office/drawing/2014/main" id="{46C1A366-5C21-4AEB-9D88-2883B9210E37}"/>
              </a:ext>
            </a:extLst>
          </p:cNvPr>
          <p:cNvSpPr/>
          <p:nvPr/>
        </p:nvSpPr>
        <p:spPr bwMode="auto">
          <a:xfrm>
            <a:off x="7488932" y="2199465"/>
            <a:ext cx="1728192" cy="986945"/>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14" name="Picture 13">
            <a:extLst>
              <a:ext uri="{FF2B5EF4-FFF2-40B4-BE49-F238E27FC236}">
                <a16:creationId xmlns:a16="http://schemas.microsoft.com/office/drawing/2014/main" id="{96A130A7-1D89-4044-BA3B-7EB96333DF1E}"/>
              </a:ext>
            </a:extLst>
          </p:cNvPr>
          <p:cNvPicPr>
            <a:picLocks noChangeAspect="1"/>
          </p:cNvPicPr>
          <p:nvPr/>
        </p:nvPicPr>
        <p:blipFill>
          <a:blip r:embed="rId4"/>
          <a:stretch>
            <a:fillRect/>
          </a:stretch>
        </p:blipFill>
        <p:spPr>
          <a:xfrm>
            <a:off x="7200900" y="4626570"/>
            <a:ext cx="3338513" cy="2857500"/>
          </a:xfrm>
          <a:prstGeom prst="rect">
            <a:avLst/>
          </a:prstGeom>
        </p:spPr>
      </p:pic>
      <p:pic>
        <p:nvPicPr>
          <p:cNvPr id="13" name="Picture 12">
            <a:extLst>
              <a:ext uri="{FF2B5EF4-FFF2-40B4-BE49-F238E27FC236}">
                <a16:creationId xmlns:a16="http://schemas.microsoft.com/office/drawing/2014/main" id="{B3B11368-830C-41A6-BDC9-A826EF397B77}"/>
              </a:ext>
            </a:extLst>
          </p:cNvPr>
          <p:cNvPicPr>
            <a:picLocks noChangeAspect="1"/>
          </p:cNvPicPr>
          <p:nvPr/>
        </p:nvPicPr>
        <p:blipFill>
          <a:blip r:embed="rId5"/>
          <a:stretch>
            <a:fillRect/>
          </a:stretch>
        </p:blipFill>
        <p:spPr>
          <a:xfrm>
            <a:off x="8497044" y="5490666"/>
            <a:ext cx="3052763" cy="1471613"/>
          </a:xfrm>
          <a:prstGeom prst="rect">
            <a:avLst/>
          </a:prstGeom>
        </p:spPr>
      </p:pic>
      <p:pic>
        <p:nvPicPr>
          <p:cNvPr id="20" name="Picture 19">
            <a:extLst>
              <a:ext uri="{FF2B5EF4-FFF2-40B4-BE49-F238E27FC236}">
                <a16:creationId xmlns:a16="http://schemas.microsoft.com/office/drawing/2014/main" id="{6AE7C652-09C1-4065-BC91-7BB468BE3BFF}"/>
              </a:ext>
            </a:extLst>
          </p:cNvPr>
          <p:cNvPicPr>
            <a:picLocks noChangeAspect="1"/>
          </p:cNvPicPr>
          <p:nvPr/>
        </p:nvPicPr>
        <p:blipFill rotWithShape="1">
          <a:blip r:embed="rId6"/>
          <a:srcRect l="33397" t="19885" r="38378" b="36755"/>
          <a:stretch/>
        </p:blipFill>
        <p:spPr>
          <a:xfrm>
            <a:off x="11989339" y="4626570"/>
            <a:ext cx="1836199" cy="1503335"/>
          </a:xfrm>
          <a:prstGeom prst="rect">
            <a:avLst/>
          </a:prstGeom>
        </p:spPr>
      </p:pic>
      <p:sp>
        <p:nvSpPr>
          <p:cNvPr id="21" name="Rectangle 20">
            <a:extLst>
              <a:ext uri="{FF2B5EF4-FFF2-40B4-BE49-F238E27FC236}">
                <a16:creationId xmlns:a16="http://schemas.microsoft.com/office/drawing/2014/main" id="{67716A94-A774-4408-A899-B186C97B8B09}"/>
              </a:ext>
            </a:extLst>
          </p:cNvPr>
          <p:cNvSpPr/>
          <p:nvPr/>
        </p:nvSpPr>
        <p:spPr bwMode="auto">
          <a:xfrm>
            <a:off x="12097346" y="4667158"/>
            <a:ext cx="1728192" cy="986945"/>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1844929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Organisieren Sie die Liste der Felder und erstellen Sie ein einfaches Diagramm. </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Die Tabellen "Land" und "Bevölkerung" sind nun verbunden.</a:t>
            </a:r>
          </a:p>
          <a:p>
            <a:pPr marL="342900" indent="-342900">
              <a:spcBef>
                <a:spcPts val="0"/>
              </a:spcBef>
              <a:spcAft>
                <a:spcPts val="1200"/>
              </a:spcAft>
              <a:buClr>
                <a:srgbClr val="003366"/>
              </a:buClr>
              <a:buFont typeface="+mj-lt"/>
              <a:buAutoNum type="arabicParenR"/>
            </a:pPr>
            <a:r>
              <a:rPr lang="de-DE" sz="1400" kern="0" dirty="0"/>
              <a:t>Navigieren Sie zur Registerkarte Bericht. Die Tabelle "Land" enthält nun das numerische Feld "Bevölkerung". Die Tabelle "Population" enthält die - inzwischen redundanten - Felder "</a:t>
            </a:r>
            <a:r>
              <a:rPr lang="de-DE" sz="1400" kern="0" dirty="0" err="1"/>
              <a:t>Country_Code</a:t>
            </a:r>
            <a:r>
              <a:rPr lang="de-DE" sz="1400" kern="0" dirty="0"/>
              <a:t>" und "Population".</a:t>
            </a:r>
          </a:p>
          <a:p>
            <a:pPr marL="342900" indent="-342900">
              <a:spcBef>
                <a:spcPts val="0"/>
              </a:spcBef>
              <a:spcAft>
                <a:spcPts val="1200"/>
              </a:spcAft>
              <a:buClr>
                <a:srgbClr val="003366"/>
              </a:buClr>
              <a:buFont typeface="+mj-lt"/>
              <a:buAutoNum type="arabicParenR"/>
            </a:pPr>
            <a:r>
              <a:rPr lang="de-DE" sz="1400" kern="0" dirty="0"/>
              <a:t>Klicken Sie mit der rechten Maustaste auf die Tabelle "Population" und wählen Sie die Option "</a:t>
            </a:r>
            <a:r>
              <a:rPr lang="de-DE" sz="1400" kern="0" dirty="0" err="1"/>
              <a:t>Hide</a:t>
            </a:r>
            <a:r>
              <a:rPr lang="de-DE" sz="1400" kern="0" dirty="0"/>
              <a:t>". Sie können die Tabelle wieder ausblenden, indem Sie mit der rechten Maustaste auf den Bereich Felder klicken.</a:t>
            </a:r>
          </a:p>
          <a:p>
            <a:pPr marL="342900" indent="-342900">
              <a:spcBef>
                <a:spcPts val="0"/>
              </a:spcBef>
              <a:spcAft>
                <a:spcPts val="1200"/>
              </a:spcAft>
              <a:buClr>
                <a:srgbClr val="003366"/>
              </a:buClr>
              <a:buFont typeface="+mj-lt"/>
              <a:buAutoNum type="arabicParenR"/>
            </a:pPr>
            <a:r>
              <a:rPr lang="de-DE" sz="1400" kern="0" dirty="0"/>
              <a:t>Sie können das Feld "Population" in der Spalte "Land" umbenennen, indem Sie mit der rechten Maustaste auf das Feld klicken und die Option "</a:t>
            </a:r>
            <a:r>
              <a:rPr lang="de-DE" sz="1400" kern="0" dirty="0" err="1"/>
              <a:t>Rename</a:t>
            </a:r>
            <a:r>
              <a:rPr lang="de-DE" sz="1400" kern="0" dirty="0"/>
              <a:t>" auswählen.</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Wir haben nun einige grundlegende Schritte der Datentransformation durchgeführt und können die Daten ein wenig visuell untersuchen. Eine detailliertere Erklärung und ein Tutorial folgen später im Training.</a:t>
            </a:r>
          </a:p>
          <a:p>
            <a:pPr marL="342900" indent="-342900">
              <a:spcBef>
                <a:spcPts val="0"/>
              </a:spcBef>
              <a:spcAft>
                <a:spcPts val="1200"/>
              </a:spcAft>
              <a:buClr>
                <a:srgbClr val="003366"/>
              </a:buClr>
              <a:buFont typeface="+mj-lt"/>
              <a:buAutoNum type="arabicParenR"/>
            </a:pPr>
            <a:r>
              <a:rPr lang="de-DE" sz="1400" kern="0" dirty="0"/>
              <a:t>Wählen Sie das Feld "Bevölkerung" in der Tabelle "Land". Dadurch wird standardmäßig ein </a:t>
            </a:r>
            <a:r>
              <a:rPr lang="de-DE" sz="1400" kern="0" dirty="0" err="1"/>
              <a:t>Clustered</a:t>
            </a:r>
            <a:r>
              <a:rPr lang="de-DE" sz="1400" kern="0" dirty="0"/>
              <a:t> </a:t>
            </a:r>
            <a:r>
              <a:rPr lang="de-DE" sz="1400" kern="0" dirty="0" err="1"/>
              <a:t>Column</a:t>
            </a:r>
            <a:r>
              <a:rPr lang="de-DE" sz="1400" kern="0" dirty="0"/>
              <a:t> Chart mit einer Summe der Population aller Zeilen im Datensatz angezeigt.</a:t>
            </a:r>
          </a:p>
          <a:p>
            <a:pPr marL="342900" indent="-342900">
              <a:spcBef>
                <a:spcPts val="0"/>
              </a:spcBef>
              <a:spcAft>
                <a:spcPts val="1200"/>
              </a:spcAft>
              <a:buClr>
                <a:srgbClr val="003366"/>
              </a:buClr>
              <a:buFont typeface="+mj-lt"/>
              <a:buAutoNum type="arabicParenR"/>
            </a:pPr>
            <a:r>
              <a:rPr lang="de-DE" sz="1400" kern="0" dirty="0"/>
              <a:t>Wählen Sie das Feld "Kontinent" in der Tabelle "Land". Dabei werden die Bevölkerungsdaten nach Kontinenten aufgeschlüsselt.</a:t>
            </a:r>
          </a:p>
          <a:p>
            <a:pPr marL="342900" indent="-342900">
              <a:spcBef>
                <a:spcPts val="0"/>
              </a:spcBef>
              <a:spcAft>
                <a:spcPts val="1200"/>
              </a:spcAft>
              <a:buClr>
                <a:srgbClr val="003366"/>
              </a:buClr>
              <a:buFont typeface="+mj-lt"/>
              <a:buAutoNum type="arabicParenR"/>
            </a:pPr>
            <a:r>
              <a:rPr lang="de-DE" sz="1400" kern="0" dirty="0"/>
              <a:t>Erweitern Sie das Diagramm, indem Sie die rechte untere Ecke ziehen.</a:t>
            </a:r>
          </a:p>
          <a:p>
            <a:pPr marL="342900" indent="-342900">
              <a:spcBef>
                <a:spcPts val="0"/>
              </a:spcBef>
              <a:spcAft>
                <a:spcPts val="1200"/>
              </a:spcAft>
              <a:buClr>
                <a:srgbClr val="003366"/>
              </a:buClr>
              <a:buFont typeface="+mj-lt"/>
              <a:buAutoNum type="arabicParenR"/>
            </a:pPr>
            <a:r>
              <a:rPr lang="de-DE" sz="1400" kern="0" dirty="0"/>
              <a:t>Sie sollten nun ein Diagramm sehen, das dem Diagramm auf der rechten Seite ähnlich ist.</a:t>
            </a:r>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3" name="Picture 2">
            <a:extLst>
              <a:ext uri="{FF2B5EF4-FFF2-40B4-BE49-F238E27FC236}">
                <a16:creationId xmlns:a16="http://schemas.microsoft.com/office/drawing/2014/main" id="{2FB59906-3E32-4590-9583-3C31A607C1A6}"/>
              </a:ext>
            </a:extLst>
          </p:cNvPr>
          <p:cNvPicPr>
            <a:picLocks noChangeAspect="1"/>
          </p:cNvPicPr>
          <p:nvPr/>
        </p:nvPicPr>
        <p:blipFill rotWithShape="1">
          <a:blip r:embed="rId2"/>
          <a:srcRect b="33197"/>
          <a:stretch/>
        </p:blipFill>
        <p:spPr>
          <a:xfrm>
            <a:off x="7200900" y="1518352"/>
            <a:ext cx="6505575" cy="2316130"/>
          </a:xfrm>
          <a:prstGeom prst="rect">
            <a:avLst/>
          </a:prstGeom>
        </p:spPr>
      </p:pic>
      <p:pic>
        <p:nvPicPr>
          <p:cNvPr id="4" name="Picture 3">
            <a:extLst>
              <a:ext uri="{FF2B5EF4-FFF2-40B4-BE49-F238E27FC236}">
                <a16:creationId xmlns:a16="http://schemas.microsoft.com/office/drawing/2014/main" id="{8132C63B-D9EA-45C4-B954-97450FDCE763}"/>
              </a:ext>
            </a:extLst>
          </p:cNvPr>
          <p:cNvPicPr>
            <a:picLocks noChangeAspect="1"/>
          </p:cNvPicPr>
          <p:nvPr/>
        </p:nvPicPr>
        <p:blipFill>
          <a:blip r:embed="rId3"/>
          <a:stretch>
            <a:fillRect/>
          </a:stretch>
        </p:blipFill>
        <p:spPr>
          <a:xfrm>
            <a:off x="7200899" y="4266531"/>
            <a:ext cx="6505575" cy="3467100"/>
          </a:xfrm>
          <a:prstGeom prst="rect">
            <a:avLst/>
          </a:prstGeom>
        </p:spPr>
      </p:pic>
      <p:sp>
        <p:nvSpPr>
          <p:cNvPr id="16" name="Rectangle 15">
            <a:extLst>
              <a:ext uri="{FF2B5EF4-FFF2-40B4-BE49-F238E27FC236}">
                <a16:creationId xmlns:a16="http://schemas.microsoft.com/office/drawing/2014/main" id="{4B09F03C-F926-47AD-9FA5-936CAA9CED60}"/>
              </a:ext>
            </a:extLst>
          </p:cNvPr>
          <p:cNvSpPr/>
          <p:nvPr/>
        </p:nvSpPr>
        <p:spPr bwMode="auto">
          <a:xfrm>
            <a:off x="12817524" y="2194639"/>
            <a:ext cx="888950" cy="163984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7" name="Rectangle 16">
            <a:extLst>
              <a:ext uri="{FF2B5EF4-FFF2-40B4-BE49-F238E27FC236}">
                <a16:creationId xmlns:a16="http://schemas.microsoft.com/office/drawing/2014/main" id="{7F5F0EA4-BD7A-4298-8992-60DD7F7CBCBB}"/>
              </a:ext>
            </a:extLst>
          </p:cNvPr>
          <p:cNvSpPr/>
          <p:nvPr/>
        </p:nvSpPr>
        <p:spPr bwMode="auto">
          <a:xfrm>
            <a:off x="7204836" y="2166980"/>
            <a:ext cx="212088" cy="22734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8" name="Rectangle 17">
            <a:extLst>
              <a:ext uri="{FF2B5EF4-FFF2-40B4-BE49-F238E27FC236}">
                <a16:creationId xmlns:a16="http://schemas.microsoft.com/office/drawing/2014/main" id="{5FD4E62A-ABCF-42F7-97FC-5D9B2465409E}"/>
              </a:ext>
            </a:extLst>
          </p:cNvPr>
          <p:cNvSpPr/>
          <p:nvPr/>
        </p:nvSpPr>
        <p:spPr bwMode="auto">
          <a:xfrm>
            <a:off x="7445114" y="4917361"/>
            <a:ext cx="4500909" cy="253197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2" name="Rectangle 21">
            <a:extLst>
              <a:ext uri="{FF2B5EF4-FFF2-40B4-BE49-F238E27FC236}">
                <a16:creationId xmlns:a16="http://schemas.microsoft.com/office/drawing/2014/main" id="{02F075F7-0D8C-4AB6-94E7-A7DF4CC75196}"/>
              </a:ext>
            </a:extLst>
          </p:cNvPr>
          <p:cNvSpPr/>
          <p:nvPr/>
        </p:nvSpPr>
        <p:spPr bwMode="auto">
          <a:xfrm>
            <a:off x="11953427" y="4917361"/>
            <a:ext cx="1745643" cy="221473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1436876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a:xfrm>
            <a:off x="1157003" y="555662"/>
            <a:ext cx="12746038" cy="637288"/>
          </a:xfrm>
        </p:spPr>
        <p:txBody>
          <a:bodyPr/>
          <a:lstStyle/>
          <a:p>
            <a:r>
              <a:rPr lang="de-DE" dirty="0"/>
              <a:t>Fügen Sie eine berechnete Spaltenstruktur Ihrer Daten hinzu und fügen Sie fehlende Informationen hinzu.</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349507" y="1199707"/>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3366"/>
              </a:buClr>
              <a:buNone/>
            </a:pPr>
            <a:r>
              <a:rPr lang="de-DE" sz="1400" kern="0" dirty="0"/>
              <a:t>Manchmal enthalten die Daten, die Sie analysieren, kein bestimmtes Feld oder Informationen, die Sie benötigen. Die Erstellung einer berechneten Spalte ermöglicht es Ihnen, Daten zu strukturieren und Zusatzinformationen zu erstellen. In diesem Beispiel erstellen Sie eine Clustern von Ländern nach der Bevölkerung.</a:t>
            </a:r>
          </a:p>
          <a:p>
            <a:pPr marL="342900" indent="-342900">
              <a:spcBef>
                <a:spcPts val="0"/>
              </a:spcBef>
              <a:spcAft>
                <a:spcPts val="1200"/>
              </a:spcAft>
              <a:buClr>
                <a:srgbClr val="003366"/>
              </a:buClr>
              <a:buFont typeface="+mj-lt"/>
              <a:buAutoNum type="arabicParenR"/>
            </a:pPr>
            <a:r>
              <a:rPr lang="de-DE" sz="1400" kern="0" dirty="0"/>
              <a:t>Navigieren Sie zur Registerkarte Daten und wählen Sie die Tabelle "Land".</a:t>
            </a:r>
          </a:p>
          <a:p>
            <a:pPr marL="342900" indent="-342900">
              <a:spcBef>
                <a:spcPts val="0"/>
              </a:spcBef>
              <a:spcAft>
                <a:spcPts val="1200"/>
              </a:spcAft>
              <a:buClr>
                <a:srgbClr val="003366"/>
              </a:buClr>
              <a:buFont typeface="+mj-lt"/>
              <a:buAutoNum type="arabicParenR"/>
            </a:pPr>
            <a:r>
              <a:rPr lang="de-DE" sz="1400" kern="0" dirty="0"/>
              <a:t>Wählen Sie im Abschnitt "Berechnungen" die Funktion "Neue Spalte".</a:t>
            </a:r>
          </a:p>
          <a:p>
            <a:pPr marL="342900" indent="-342900">
              <a:spcBef>
                <a:spcPts val="0"/>
              </a:spcBef>
              <a:spcAft>
                <a:spcPts val="1200"/>
              </a:spcAft>
              <a:buClr>
                <a:srgbClr val="003366"/>
              </a:buClr>
              <a:buFont typeface="+mj-lt"/>
              <a:buAutoNum type="arabicParenR"/>
            </a:pPr>
            <a:r>
              <a:rPr lang="de-DE" sz="1400" kern="0" dirty="0"/>
              <a:t>Geben Sie in der obigen Zeile die folgende Formel ein:</a:t>
            </a:r>
            <a:br>
              <a:rPr lang="de-DE" sz="1400" kern="0" dirty="0"/>
            </a:br>
            <a:br>
              <a:rPr lang="de-DE" sz="1400" kern="0" dirty="0"/>
            </a:br>
            <a:r>
              <a:rPr lang="de-DE" sz="1400" kern="0" dirty="0">
                <a:solidFill>
                  <a:schemeClr val="bg1">
                    <a:lumMod val="50000"/>
                  </a:schemeClr>
                </a:solidFill>
              </a:rPr>
              <a:t>Over_100m = </a:t>
            </a:r>
            <a:br>
              <a:rPr lang="de-DE" sz="1400" kern="0" dirty="0">
                <a:solidFill>
                  <a:schemeClr val="bg1">
                    <a:lumMod val="50000"/>
                  </a:schemeClr>
                </a:solidFill>
              </a:rPr>
            </a:br>
            <a:r>
              <a:rPr lang="de-DE" sz="1400" kern="0" dirty="0" err="1">
                <a:solidFill>
                  <a:schemeClr val="bg1">
                    <a:lumMod val="50000"/>
                  </a:schemeClr>
                </a:solidFill>
              </a:rPr>
              <a:t>if</a:t>
            </a:r>
            <a:r>
              <a:rPr lang="de-DE" sz="1400" kern="0" dirty="0">
                <a:solidFill>
                  <a:schemeClr val="bg1">
                    <a:lumMod val="50000"/>
                  </a:schemeClr>
                </a:solidFill>
              </a:rPr>
              <a:t>(</a:t>
            </a:r>
            <a:br>
              <a:rPr lang="de-DE" sz="1400" kern="0" dirty="0">
                <a:solidFill>
                  <a:schemeClr val="bg1">
                    <a:lumMod val="50000"/>
                  </a:schemeClr>
                </a:solidFill>
              </a:rPr>
            </a:br>
            <a:r>
              <a:rPr lang="de-DE" sz="1400" kern="0" dirty="0">
                <a:solidFill>
                  <a:schemeClr val="bg1">
                    <a:lumMod val="50000"/>
                  </a:schemeClr>
                </a:solidFill>
              </a:rPr>
              <a:t>     Country[Population] &gt; 100000000,</a:t>
            </a:r>
            <a:br>
              <a:rPr lang="de-DE" sz="1400" kern="0" dirty="0">
                <a:solidFill>
                  <a:schemeClr val="bg1">
                    <a:lumMod val="50000"/>
                  </a:schemeClr>
                </a:solidFill>
              </a:rPr>
            </a:br>
            <a:r>
              <a:rPr lang="de-DE" sz="1400" kern="0" dirty="0">
                <a:solidFill>
                  <a:schemeClr val="bg1">
                    <a:lumMod val="50000"/>
                  </a:schemeClr>
                </a:solidFill>
              </a:rPr>
              <a:t>     </a:t>
            </a:r>
            <a:r>
              <a:rPr lang="de-DE" sz="1400" kern="0" dirty="0" err="1">
                <a:solidFill>
                  <a:schemeClr val="bg1">
                    <a:lumMod val="50000"/>
                  </a:schemeClr>
                </a:solidFill>
              </a:rPr>
              <a:t>true</a:t>
            </a:r>
            <a:r>
              <a:rPr lang="de-DE" sz="1400" kern="0" dirty="0">
                <a:solidFill>
                  <a:schemeClr val="bg1">
                    <a:lumMod val="50000"/>
                  </a:schemeClr>
                </a:solidFill>
              </a:rPr>
              <a:t>,</a:t>
            </a:r>
            <a:br>
              <a:rPr lang="de-DE" sz="1400" kern="0" dirty="0">
                <a:solidFill>
                  <a:schemeClr val="bg1">
                    <a:lumMod val="50000"/>
                  </a:schemeClr>
                </a:solidFill>
              </a:rPr>
            </a:br>
            <a:r>
              <a:rPr lang="de-DE" sz="1400" kern="0" dirty="0">
                <a:solidFill>
                  <a:schemeClr val="bg1">
                    <a:lumMod val="50000"/>
                  </a:schemeClr>
                </a:solidFill>
              </a:rPr>
              <a:t>     </a:t>
            </a:r>
            <a:r>
              <a:rPr lang="de-DE" sz="1400" kern="0" dirty="0" err="1">
                <a:solidFill>
                  <a:schemeClr val="bg1">
                    <a:lumMod val="50000"/>
                  </a:schemeClr>
                </a:solidFill>
              </a:rPr>
              <a:t>false</a:t>
            </a:r>
            <a:br>
              <a:rPr lang="de-DE" sz="1400" kern="0" dirty="0">
                <a:solidFill>
                  <a:schemeClr val="bg1">
                    <a:lumMod val="50000"/>
                  </a:schemeClr>
                </a:solidFill>
              </a:rPr>
            </a:br>
            <a:r>
              <a:rPr lang="de-DE" sz="1400" kern="0" dirty="0">
                <a:solidFill>
                  <a:schemeClr val="bg1">
                    <a:lumMod val="50000"/>
                  </a:schemeClr>
                </a:solidFill>
              </a:rPr>
              <a:t>)</a:t>
            </a:r>
            <a:br>
              <a:rPr lang="de-DE" sz="1400" kern="0" dirty="0">
                <a:solidFill>
                  <a:schemeClr val="bg1">
                    <a:lumMod val="50000"/>
                  </a:schemeClr>
                </a:solidFill>
              </a:rPr>
            </a:br>
            <a:br>
              <a:rPr lang="de-DE" sz="1400" kern="0" dirty="0">
                <a:solidFill>
                  <a:schemeClr val="bg1">
                    <a:lumMod val="50000"/>
                  </a:schemeClr>
                </a:solidFill>
              </a:rPr>
            </a:br>
            <a:r>
              <a:rPr lang="de-DE" sz="1400" kern="0" dirty="0"/>
              <a:t>Diese Formel fügt eine neue Spalte hinzu und setzt den Wert auf True, wenn der Wert des Feldes "Population" über 100 Millionen beträgt. Wenn nicht, wird der Wert </a:t>
            </a:r>
            <a:r>
              <a:rPr lang="de-DE" sz="1400" kern="0" dirty="0" err="1"/>
              <a:t>False</a:t>
            </a:r>
            <a:r>
              <a:rPr lang="de-DE" sz="1400" kern="0" dirty="0"/>
              <a:t> gesetzt. Auf diese Weise können Sie Zeilen, die den Kriterien entsprechen, schnell identifizieren. Sie können eine neue Zeile erstellen, indem Sie die Shift- und Enter-Taste drücken. Dies führt zu einer besseren Lesbarkeit des </a:t>
            </a:r>
            <a:r>
              <a:rPr lang="de-DE" sz="1400" kern="0" dirty="0" err="1"/>
              <a:t>Codes.Übersetzt</a:t>
            </a:r>
            <a:r>
              <a:rPr lang="de-DE" sz="1400" kern="0" dirty="0"/>
              <a:t> mit       </a:t>
            </a:r>
            <a:r>
              <a:rPr lang="de-DE" sz="1400" kern="0" dirty="0">
                <a:hlinkClick r:id="rId2"/>
              </a:rPr>
              <a:t>www.DeepL.com/Translator</a:t>
            </a:r>
            <a:endParaRPr lang="de-DE" sz="1400" kern="0" dirty="0"/>
          </a:p>
          <a:p>
            <a:pPr marL="342900" indent="-342900">
              <a:spcBef>
                <a:spcPts val="0"/>
              </a:spcBef>
              <a:spcAft>
                <a:spcPts val="1200"/>
              </a:spcAft>
              <a:buClr>
                <a:srgbClr val="003366"/>
              </a:buClr>
              <a:buFont typeface="+mj-lt"/>
              <a:buAutoNum type="arabicParenR"/>
            </a:pPr>
            <a:r>
              <a:rPr lang="de-DE" sz="1400" kern="0" dirty="0"/>
              <a:t>Erstellen Sie eine neue Spalte 'Cluster Population', die die Zeilen wie folgt gruppiert:</a:t>
            </a:r>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Rectangle 7">
            <a:extLst>
              <a:ext uri="{FF2B5EF4-FFF2-40B4-BE49-F238E27FC236}">
                <a16:creationId xmlns:a16="http://schemas.microsoft.com/office/drawing/2014/main" id="{E95EEAAC-24DB-467E-ACE8-C6A8AC1D4E53}"/>
              </a:ext>
            </a:extLst>
          </p:cNvPr>
          <p:cNvSpPr/>
          <p:nvPr/>
        </p:nvSpPr>
        <p:spPr bwMode="auto">
          <a:xfrm>
            <a:off x="8353028" y="5050461"/>
            <a:ext cx="4752430" cy="2811619"/>
          </a:xfrm>
          <a:prstGeom prst="rect">
            <a:avLst/>
          </a:prstGeom>
          <a:solidFill>
            <a:schemeClr val="bg1">
              <a:lumMod val="75000"/>
            </a:schemeClr>
          </a:solidFill>
          <a:ln w="38100">
            <a:solidFill>
              <a:srgbClr val="003366"/>
            </a:solidFill>
          </a:ln>
          <a:effectLst/>
        </p:spPr>
        <p:txBody>
          <a:bodyPr vert="horz" wrap="square" lIns="91440" tIns="45720" rIns="91440" bIns="45720" numCol="1" rtlCol="0" anchor="t" anchorCtr="0" compatLnSpc="1">
            <a:prstTxWarp prst="textNoShape">
              <a:avLst/>
            </a:prstTxWarp>
            <a:noAutofit/>
          </a:bodyPr>
          <a:lstStyle/>
          <a:p>
            <a:pPr marL="0" indent="0">
              <a:spcBef>
                <a:spcPts val="0"/>
              </a:spcBef>
              <a:spcAft>
                <a:spcPts val="1200"/>
              </a:spcAft>
              <a:buClr>
                <a:srgbClr val="0060AD"/>
              </a:buClr>
              <a:buNone/>
            </a:pPr>
            <a:r>
              <a:rPr lang="en-US" sz="1600" b="1" kern="0" dirty="0" err="1"/>
              <a:t>Berechnete</a:t>
            </a:r>
            <a:r>
              <a:rPr lang="en-US" sz="1600" b="1" kern="0" dirty="0"/>
              <a:t> </a:t>
            </a:r>
            <a:r>
              <a:rPr lang="en-US" sz="1600" b="1" kern="0" dirty="0" err="1"/>
              <a:t>Spalten</a:t>
            </a:r>
            <a:r>
              <a:rPr lang="en-US" sz="1600" b="1" kern="0" dirty="0"/>
              <a:t> </a:t>
            </a:r>
            <a:r>
              <a:rPr lang="en-US" sz="1600" b="1" kern="0" dirty="0" err="1"/>
              <a:t>sind</a:t>
            </a:r>
            <a:r>
              <a:rPr lang="en-US" sz="1600" b="1" kern="0" dirty="0"/>
              <a:t>:</a:t>
            </a:r>
          </a:p>
          <a:p>
            <a:pPr marL="285750" indent="-285750">
              <a:spcBef>
                <a:spcPts val="0"/>
              </a:spcBef>
              <a:spcAft>
                <a:spcPts val="1200"/>
              </a:spcAft>
              <a:buClr>
                <a:srgbClr val="003366"/>
              </a:buClr>
              <a:buFont typeface="Wingdings" panose="05000000000000000000" pitchFamily="2" charset="2"/>
              <a:buChar char="§"/>
            </a:pPr>
            <a:r>
              <a:rPr lang="de-DE" sz="1400" kern="0" dirty="0"/>
              <a:t>Wird für jede Zeile der Tabelle ausgewertet, unmittelbar nachdem Sie auf Enter geklickt haben, um die Formel abzuschließen.</a:t>
            </a:r>
          </a:p>
          <a:p>
            <a:pPr marL="285750" indent="-285750">
              <a:spcBef>
                <a:spcPts val="0"/>
              </a:spcBef>
              <a:spcAft>
                <a:spcPts val="1200"/>
              </a:spcAft>
              <a:buClr>
                <a:srgbClr val="003366"/>
              </a:buClr>
              <a:buFont typeface="Wingdings" panose="05000000000000000000" pitchFamily="2" charset="2"/>
              <a:buChar char="§"/>
            </a:pPr>
            <a:r>
              <a:rPr lang="de-DE" sz="1400" kern="0" dirty="0"/>
              <a:t>Wird wieder im Modell gespeichert, so dass sie Platz einnehmen.</a:t>
            </a:r>
          </a:p>
          <a:p>
            <a:pPr>
              <a:spcBef>
                <a:spcPts val="0"/>
              </a:spcBef>
              <a:spcAft>
                <a:spcPts val="1200"/>
              </a:spcAft>
              <a:buClr>
                <a:srgbClr val="003366"/>
              </a:buClr>
            </a:pPr>
            <a:endParaRPr lang="de-DE" sz="1400" kern="0" dirty="0"/>
          </a:p>
          <a:p>
            <a:pPr>
              <a:spcBef>
                <a:spcPts val="0"/>
              </a:spcBef>
              <a:spcAft>
                <a:spcPts val="1200"/>
              </a:spcAft>
              <a:buClr>
                <a:srgbClr val="003366"/>
              </a:buClr>
            </a:pPr>
            <a:r>
              <a:rPr lang="de-DE" sz="1400" b="1" kern="0" dirty="0"/>
              <a:t>Wenn Sie den Wert für Formatierungszwecke (z.B. </a:t>
            </a:r>
            <a:r>
              <a:rPr lang="de-DE" sz="1400" b="1" kern="0" dirty="0" err="1"/>
              <a:t>Slicers</a:t>
            </a:r>
            <a:r>
              <a:rPr lang="de-DE" sz="1400" b="1" kern="0" dirty="0"/>
              <a:t>, Kategorien) verwenden möchten, fügen Sie eine Spalte hinzu.</a:t>
            </a:r>
          </a:p>
          <a:p>
            <a:pPr marL="285750" indent="-285750">
              <a:spcBef>
                <a:spcPts val="0"/>
              </a:spcBef>
              <a:spcAft>
                <a:spcPts val="1200"/>
              </a:spcAft>
              <a:buClr>
                <a:srgbClr val="0060AD"/>
              </a:buClr>
              <a:buFontTx/>
              <a:buChar char="-"/>
            </a:pPr>
            <a:endParaRPr lang="en-US" sz="1400" kern="0" dirty="0"/>
          </a:p>
        </p:txBody>
      </p:sp>
      <p:graphicFrame>
        <p:nvGraphicFramePr>
          <p:cNvPr id="3" name="Table 2">
            <a:extLst>
              <a:ext uri="{FF2B5EF4-FFF2-40B4-BE49-F238E27FC236}">
                <a16:creationId xmlns:a16="http://schemas.microsoft.com/office/drawing/2014/main" id="{C6119FD1-DE69-45DF-AFFA-787DC02C9D6C}"/>
              </a:ext>
            </a:extLst>
          </p:cNvPr>
          <p:cNvGraphicFramePr>
            <a:graphicFrameLocks noGrp="1"/>
          </p:cNvGraphicFramePr>
          <p:nvPr>
            <p:extLst>
              <p:ext uri="{D42A27DB-BD31-4B8C-83A1-F6EECF244321}">
                <p14:modId xmlns:p14="http://schemas.microsoft.com/office/powerpoint/2010/main" val="3924955557"/>
              </p:ext>
            </p:extLst>
          </p:nvPr>
        </p:nvGraphicFramePr>
        <p:xfrm>
          <a:off x="1656284" y="6766979"/>
          <a:ext cx="4752430" cy="1246794"/>
        </p:xfrm>
        <a:graphic>
          <a:graphicData uri="http://schemas.openxmlformats.org/drawingml/2006/table">
            <a:tbl>
              <a:tblPr firstRow="1" bandRow="1">
                <a:tableStyleId>{5C22544A-7EE6-4342-B048-85BDC9FD1C3A}</a:tableStyleId>
              </a:tblPr>
              <a:tblGrid>
                <a:gridCol w="2448272">
                  <a:extLst>
                    <a:ext uri="{9D8B030D-6E8A-4147-A177-3AD203B41FA5}">
                      <a16:colId xmlns:a16="http://schemas.microsoft.com/office/drawing/2014/main" val="4213814761"/>
                    </a:ext>
                  </a:extLst>
                </a:gridCol>
                <a:gridCol w="2304158">
                  <a:extLst>
                    <a:ext uri="{9D8B030D-6E8A-4147-A177-3AD203B41FA5}">
                      <a16:colId xmlns:a16="http://schemas.microsoft.com/office/drawing/2014/main" val="1059916679"/>
                    </a:ext>
                  </a:extLst>
                </a:gridCol>
              </a:tblGrid>
              <a:tr h="133919">
                <a:tc>
                  <a:txBody>
                    <a:bodyPr/>
                    <a:lstStyle/>
                    <a:p>
                      <a:r>
                        <a:rPr lang="de-DE" sz="1400" dirty="0">
                          <a:latin typeface="TheSans B5 Plain" panose="020B0500000000000000" pitchFamily="34" charset="0"/>
                        </a:rPr>
                        <a:t>Wert Bevölkerung</a:t>
                      </a:r>
                    </a:p>
                  </a:txBody>
                  <a:tcPr/>
                </a:tc>
                <a:tc>
                  <a:txBody>
                    <a:bodyPr/>
                    <a:lstStyle/>
                    <a:p>
                      <a:r>
                        <a:rPr lang="de-DE" sz="1400" dirty="0">
                          <a:latin typeface="TheSans B5 Plain" panose="020B0500000000000000" pitchFamily="34" charset="0"/>
                        </a:rPr>
                        <a:t>Wertcluster</a:t>
                      </a:r>
                    </a:p>
                  </a:txBody>
                  <a:tcPr/>
                </a:tc>
                <a:extLst>
                  <a:ext uri="{0D108BD9-81ED-4DB2-BD59-A6C34878D82A}">
                    <a16:rowId xmlns:a16="http://schemas.microsoft.com/office/drawing/2014/main" val="4127197583"/>
                  </a:ext>
                </a:extLst>
              </a:tr>
              <a:tr h="320608">
                <a:tc>
                  <a:txBody>
                    <a:bodyPr/>
                    <a:lstStyle/>
                    <a:p>
                      <a:r>
                        <a:rPr lang="de-DE" sz="1400" dirty="0">
                          <a:latin typeface="TheSans B5 Plain" panose="020B0500000000000000" pitchFamily="34" charset="0"/>
                        </a:rPr>
                        <a:t>&gt; 100,000,000</a:t>
                      </a:r>
                      <a:endParaRPr lang="en-US" sz="1400" dirty="0">
                        <a:latin typeface="TheSans B5 Plain" panose="020B0500000000000000" pitchFamily="34" charset="0"/>
                      </a:endParaRPr>
                    </a:p>
                  </a:txBody>
                  <a:tcPr/>
                </a:tc>
                <a:tc>
                  <a:txBody>
                    <a:bodyPr/>
                    <a:lstStyle/>
                    <a:p>
                      <a:r>
                        <a:rPr lang="en-US" sz="1400" kern="0" dirty="0">
                          <a:latin typeface="TheSans B5 Plain" panose="020B0500000000000000" pitchFamily="34" charset="0"/>
                        </a:rPr>
                        <a:t>“major”</a:t>
                      </a:r>
                      <a:endParaRPr lang="en-US" sz="1400" dirty="0">
                        <a:latin typeface="TheSans B5 Plain" panose="020B0500000000000000" pitchFamily="34" charset="0"/>
                      </a:endParaRPr>
                    </a:p>
                  </a:txBody>
                  <a:tcPr/>
                </a:tc>
                <a:extLst>
                  <a:ext uri="{0D108BD9-81ED-4DB2-BD59-A6C34878D82A}">
                    <a16:rowId xmlns:a16="http://schemas.microsoft.com/office/drawing/2014/main" val="904056193"/>
                  </a:ext>
                </a:extLst>
              </a:tr>
              <a:tr h="288032">
                <a:tc>
                  <a:txBody>
                    <a:bodyPr/>
                    <a:lstStyle/>
                    <a:p>
                      <a:r>
                        <a:rPr lang="de-DE" sz="1400" dirty="0">
                          <a:latin typeface="TheSans B5 Plain" panose="020B0500000000000000" pitchFamily="34" charset="0"/>
                        </a:rPr>
                        <a:t>10,000,000 – 100,000,000</a:t>
                      </a:r>
                      <a:endParaRPr lang="en-US" sz="1400" dirty="0">
                        <a:latin typeface="TheSans B5 Plain" panose="020B0500000000000000" pitchFamily="34" charset="0"/>
                      </a:endParaRPr>
                    </a:p>
                  </a:txBody>
                  <a:tcPr/>
                </a:tc>
                <a:tc>
                  <a:txBody>
                    <a:bodyPr/>
                    <a:lstStyle/>
                    <a:p>
                      <a:r>
                        <a:rPr lang="en-US" sz="1400" kern="0" dirty="0">
                          <a:latin typeface="TheSans B5 Plain" panose="020B0500000000000000" pitchFamily="34" charset="0"/>
                        </a:rPr>
                        <a:t>“intermediate”</a:t>
                      </a:r>
                      <a:endParaRPr lang="en-US" sz="1400" dirty="0">
                        <a:latin typeface="TheSans B5 Plain" panose="020B0500000000000000" pitchFamily="34" charset="0"/>
                      </a:endParaRPr>
                    </a:p>
                  </a:txBody>
                  <a:tcPr/>
                </a:tc>
                <a:extLst>
                  <a:ext uri="{0D108BD9-81ED-4DB2-BD59-A6C34878D82A}">
                    <a16:rowId xmlns:a16="http://schemas.microsoft.com/office/drawing/2014/main" val="1738428963"/>
                  </a:ext>
                </a:extLst>
              </a:tr>
              <a:tr h="316586">
                <a:tc>
                  <a:txBody>
                    <a:bodyPr/>
                    <a:lstStyle/>
                    <a:p>
                      <a:r>
                        <a:rPr lang="de-DE" sz="1400" dirty="0">
                          <a:latin typeface="TheSans B5 Plain" panose="020B0500000000000000" pitchFamily="34" charset="0"/>
                        </a:rPr>
                        <a:t>&lt; 10,000,000</a:t>
                      </a:r>
                      <a:endParaRPr lang="en-US" sz="1400" dirty="0">
                        <a:latin typeface="TheSans B5 Plain" panose="020B0500000000000000" pitchFamily="34" charset="0"/>
                      </a:endParaRPr>
                    </a:p>
                  </a:txBody>
                  <a:tcPr/>
                </a:tc>
                <a:tc>
                  <a:txBody>
                    <a:bodyPr/>
                    <a:lstStyle/>
                    <a:p>
                      <a:r>
                        <a:rPr lang="en-US" sz="1400" kern="0" dirty="0">
                          <a:latin typeface="TheSans B5 Plain" panose="020B0500000000000000" pitchFamily="34" charset="0"/>
                        </a:rPr>
                        <a:t>“minor”</a:t>
                      </a:r>
                      <a:endParaRPr lang="en-US" sz="1400" dirty="0">
                        <a:latin typeface="TheSans B5 Plain" panose="020B0500000000000000" pitchFamily="34" charset="0"/>
                      </a:endParaRPr>
                    </a:p>
                  </a:txBody>
                  <a:tcPr/>
                </a:tc>
                <a:extLst>
                  <a:ext uri="{0D108BD9-81ED-4DB2-BD59-A6C34878D82A}">
                    <a16:rowId xmlns:a16="http://schemas.microsoft.com/office/drawing/2014/main" val="3171282942"/>
                  </a:ext>
                </a:extLst>
              </a:tr>
            </a:tbl>
          </a:graphicData>
        </a:graphic>
      </p:graphicFrame>
      <p:pic>
        <p:nvPicPr>
          <p:cNvPr id="4" name="Picture 3">
            <a:extLst>
              <a:ext uri="{FF2B5EF4-FFF2-40B4-BE49-F238E27FC236}">
                <a16:creationId xmlns:a16="http://schemas.microsoft.com/office/drawing/2014/main" id="{DE7C4950-A47B-48E3-9D83-B66BF231C9AE}"/>
              </a:ext>
            </a:extLst>
          </p:cNvPr>
          <p:cNvPicPr>
            <a:picLocks noChangeAspect="1"/>
          </p:cNvPicPr>
          <p:nvPr/>
        </p:nvPicPr>
        <p:blipFill>
          <a:blip r:embed="rId3"/>
          <a:stretch>
            <a:fillRect/>
          </a:stretch>
        </p:blipFill>
        <p:spPr>
          <a:xfrm>
            <a:off x="7321171" y="1282275"/>
            <a:ext cx="6505575" cy="3467100"/>
          </a:xfrm>
          <a:prstGeom prst="rect">
            <a:avLst/>
          </a:prstGeom>
        </p:spPr>
      </p:pic>
      <p:sp>
        <p:nvSpPr>
          <p:cNvPr id="9" name="Rectangle 8">
            <a:extLst>
              <a:ext uri="{FF2B5EF4-FFF2-40B4-BE49-F238E27FC236}">
                <a16:creationId xmlns:a16="http://schemas.microsoft.com/office/drawing/2014/main" id="{8B001740-948E-47BE-A661-BAB44DB0D44F}"/>
              </a:ext>
            </a:extLst>
          </p:cNvPr>
          <p:cNvSpPr/>
          <p:nvPr/>
        </p:nvSpPr>
        <p:spPr bwMode="auto">
          <a:xfrm>
            <a:off x="9580661" y="2729308"/>
            <a:ext cx="500559" cy="219466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0" name="Rectangle 9">
            <a:extLst>
              <a:ext uri="{FF2B5EF4-FFF2-40B4-BE49-F238E27FC236}">
                <a16:creationId xmlns:a16="http://schemas.microsoft.com/office/drawing/2014/main" id="{BAE67FA6-F559-4C60-8110-C58241238C35}"/>
              </a:ext>
            </a:extLst>
          </p:cNvPr>
          <p:cNvSpPr/>
          <p:nvPr/>
        </p:nvSpPr>
        <p:spPr bwMode="auto">
          <a:xfrm>
            <a:off x="7776964" y="2169156"/>
            <a:ext cx="5040560" cy="56015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2" name="Rectangle 11">
            <a:extLst>
              <a:ext uri="{FF2B5EF4-FFF2-40B4-BE49-F238E27FC236}">
                <a16:creationId xmlns:a16="http://schemas.microsoft.com/office/drawing/2014/main" id="{FB08692B-8E72-4EEE-88A6-9D68D37FE280}"/>
              </a:ext>
            </a:extLst>
          </p:cNvPr>
          <p:cNvSpPr/>
          <p:nvPr/>
        </p:nvSpPr>
        <p:spPr bwMode="auto">
          <a:xfrm>
            <a:off x="12817524" y="3075176"/>
            <a:ext cx="888951" cy="14630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7" name="Rectangle 6">
            <a:extLst>
              <a:ext uri="{FF2B5EF4-FFF2-40B4-BE49-F238E27FC236}">
                <a16:creationId xmlns:a16="http://schemas.microsoft.com/office/drawing/2014/main" id="{35B62BCF-9838-4922-B620-E9667D20715B}"/>
              </a:ext>
            </a:extLst>
          </p:cNvPr>
          <p:cNvSpPr/>
          <p:nvPr/>
        </p:nvSpPr>
        <p:spPr bwMode="auto">
          <a:xfrm>
            <a:off x="4015171" y="3427108"/>
            <a:ext cx="3096246" cy="1246794"/>
          </a:xfrm>
          <a:prstGeom prst="rect">
            <a:avLst/>
          </a:prstGeom>
          <a:solidFill>
            <a:srgbClr val="E548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a:r>
              <a:rPr lang="de-DE" sz="2800" b="1" dirty="0">
                <a:latin typeface="Calibri" panose="020F0502020204030204" pitchFamily="34" charset="0"/>
              </a:rPr>
              <a:t>Deutsche Syntax verwendet </a:t>
            </a:r>
          </a:p>
          <a:p>
            <a:pPr algn="ctr"/>
            <a:r>
              <a:rPr lang="de-DE" sz="2800" b="1" dirty="0">
                <a:latin typeface="Calibri" panose="020F0502020204030204" pitchFamily="34" charset="0"/>
              </a:rPr>
              <a:t>; anstelle von ,</a:t>
            </a:r>
          </a:p>
        </p:txBody>
      </p:sp>
    </p:spTree>
    <p:extLst>
      <p:ext uri="{BB962C8B-B14F-4D97-AF65-F5344CB8AC3E}">
        <p14:creationId xmlns:p14="http://schemas.microsoft.com/office/powerpoint/2010/main" val="3153558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Mögliche Lösung für die Spalte "Cluster Population".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13566519" cy="5844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en-US" sz="3200" b="1" dirty="0">
                <a:solidFill>
                  <a:schemeClr val="bg1">
                    <a:lumMod val="50000"/>
                  </a:schemeClr>
                </a:solidFill>
              </a:rPr>
              <a:t>Cluster-</a:t>
            </a:r>
            <a:r>
              <a:rPr lang="en-US" sz="3200" b="1" dirty="0" err="1">
                <a:solidFill>
                  <a:schemeClr val="bg1">
                    <a:lumMod val="50000"/>
                  </a:schemeClr>
                </a:solidFill>
              </a:rPr>
              <a:t>Bevölkerung</a:t>
            </a:r>
            <a:r>
              <a:rPr lang="en-US" sz="3200" b="1" dirty="0">
                <a:solidFill>
                  <a:schemeClr val="bg1">
                    <a:lumMod val="50000"/>
                  </a:schemeClr>
                </a:solidFill>
              </a:rPr>
              <a:t> = </a:t>
            </a:r>
          </a:p>
          <a:p>
            <a:pPr marL="0" indent="0">
              <a:buNone/>
            </a:pPr>
            <a:r>
              <a:rPr lang="en-US" sz="3200" b="1" dirty="0">
                <a:solidFill>
                  <a:srgbClr val="003366"/>
                </a:solidFill>
              </a:rPr>
              <a:t>if(</a:t>
            </a:r>
          </a:p>
          <a:p>
            <a:pPr marL="0" indent="0">
              <a:buNone/>
            </a:pPr>
            <a:r>
              <a:rPr lang="en-US" sz="3200" b="1" dirty="0">
                <a:solidFill>
                  <a:srgbClr val="003366"/>
                </a:solidFill>
              </a:rPr>
              <a:t>	Country[Population] &gt; 100000000,</a:t>
            </a:r>
          </a:p>
          <a:p>
            <a:pPr marL="0" indent="0">
              <a:buNone/>
            </a:pPr>
            <a:r>
              <a:rPr lang="en-US" sz="3200" b="1" dirty="0">
                <a:solidFill>
                  <a:srgbClr val="003366"/>
                </a:solidFill>
              </a:rPr>
              <a:t>	"major",</a:t>
            </a:r>
          </a:p>
          <a:p>
            <a:pPr marL="0" indent="0">
              <a:buNone/>
            </a:pPr>
            <a:r>
              <a:rPr lang="en-US" sz="3200" b="1" dirty="0"/>
              <a:t>	</a:t>
            </a:r>
            <a:r>
              <a:rPr lang="en-US" sz="3200" b="1" dirty="0">
                <a:solidFill>
                  <a:schemeClr val="accent2"/>
                </a:solidFill>
              </a:rPr>
              <a:t>if(</a:t>
            </a:r>
          </a:p>
          <a:p>
            <a:pPr marL="0" indent="0">
              <a:buNone/>
            </a:pPr>
            <a:r>
              <a:rPr lang="en-US" sz="3200" b="1" dirty="0">
                <a:solidFill>
                  <a:schemeClr val="accent2"/>
                </a:solidFill>
              </a:rPr>
              <a:t>		Country[Population] &gt; 10000000,</a:t>
            </a:r>
          </a:p>
          <a:p>
            <a:pPr marL="0" indent="0">
              <a:buNone/>
            </a:pPr>
            <a:r>
              <a:rPr lang="en-US" sz="3200" b="1" dirty="0">
                <a:solidFill>
                  <a:schemeClr val="accent2"/>
                </a:solidFill>
              </a:rPr>
              <a:t>		"intermediate",</a:t>
            </a:r>
          </a:p>
          <a:p>
            <a:pPr marL="0" indent="0">
              <a:buNone/>
            </a:pPr>
            <a:r>
              <a:rPr lang="en-US" sz="3200" b="1" dirty="0">
                <a:solidFill>
                  <a:schemeClr val="accent2"/>
                </a:solidFill>
              </a:rPr>
              <a:t>		"minor"</a:t>
            </a:r>
          </a:p>
          <a:p>
            <a:pPr marL="0" indent="0">
              <a:buNone/>
            </a:pPr>
            <a:r>
              <a:rPr lang="en-US" sz="3200" b="1" dirty="0">
                <a:solidFill>
                  <a:schemeClr val="accent2"/>
                </a:solidFill>
              </a:rPr>
              <a:t>	)</a:t>
            </a:r>
          </a:p>
          <a:p>
            <a:pPr marL="0" indent="0">
              <a:buNone/>
            </a:pPr>
            <a:r>
              <a:rPr lang="en-US" sz="3200" b="1" dirty="0">
                <a:solidFill>
                  <a:srgbClr val="003366"/>
                </a:solidFill>
              </a:rPr>
              <a:t>)</a:t>
            </a:r>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2232038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Hinzufügen einer berechneten Kennzahl, um Berechnungen zur Laufzeit durchzuführen.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3366"/>
              </a:buClr>
              <a:buNone/>
            </a:pPr>
            <a:r>
              <a:rPr lang="de-DE" sz="1400" kern="0" dirty="0"/>
              <a:t>In den meisten Fällen berechnet und gibt Power BI automatisch Werte entsprechend den von Ihnen gewählten Feldtypen und Aggregationen zurück, aber in einigen Fällen möchten Sie möglicherweise eigene Kennzahlen erstellen, um komplexere, eindeutigere Berechnungen durchzuführen. Mit Power BI Desktop können Sie eigene Kennzahlen mit der Formelsprache Data Analysis </a:t>
            </a:r>
            <a:r>
              <a:rPr lang="de-DE" sz="1400" kern="0" dirty="0" err="1"/>
              <a:t>Expressions</a:t>
            </a:r>
            <a:r>
              <a:rPr lang="de-DE" sz="1400" kern="0" dirty="0"/>
              <a:t> (DAX) erstellen.</a:t>
            </a:r>
            <a:r>
              <a:rPr lang="en-US" sz="1400" kern="0" dirty="0"/>
              <a:t>Navigate to the Data tab and select the ‘Country’ table.</a:t>
            </a:r>
          </a:p>
          <a:p>
            <a:pPr marL="342900" indent="-342900">
              <a:spcBef>
                <a:spcPts val="0"/>
              </a:spcBef>
              <a:spcAft>
                <a:spcPts val="1200"/>
              </a:spcAft>
              <a:buClr>
                <a:srgbClr val="003366"/>
              </a:buClr>
              <a:buFont typeface="+mj-lt"/>
              <a:buAutoNum type="arabicParenR"/>
            </a:pPr>
            <a:r>
              <a:rPr lang="de-DE" sz="1400" kern="0" dirty="0"/>
              <a:t>Wählen Sie im Abschnitt "Berechnungen" die Funktion "Neue Messung".</a:t>
            </a:r>
          </a:p>
          <a:p>
            <a:pPr marL="342900" indent="-342900">
              <a:spcBef>
                <a:spcPts val="0"/>
              </a:spcBef>
              <a:spcAft>
                <a:spcPts val="1200"/>
              </a:spcAft>
              <a:buClr>
                <a:srgbClr val="003366"/>
              </a:buClr>
              <a:buFont typeface="+mj-lt"/>
              <a:buAutoNum type="arabicParenR"/>
            </a:pPr>
            <a:r>
              <a:rPr lang="de-DE" sz="1400" kern="0" dirty="0"/>
              <a:t>Geben Sie in der obigen Zeile die folgende Formel ein:</a:t>
            </a:r>
            <a:br>
              <a:rPr lang="de-DE" sz="1400" kern="0" dirty="0"/>
            </a:br>
            <a:br>
              <a:rPr lang="de-DE" sz="1400" kern="0" dirty="0"/>
            </a:br>
            <a:r>
              <a:rPr lang="de-DE" sz="1400" kern="0" dirty="0">
                <a:solidFill>
                  <a:schemeClr val="bg1">
                    <a:lumMod val="50000"/>
                  </a:schemeClr>
                </a:solidFill>
              </a:rPr>
              <a:t>Population Forecast = SUM(Country[Population]) * 1.02</a:t>
            </a:r>
            <a:br>
              <a:rPr lang="de-DE" sz="1400" kern="0" dirty="0">
                <a:solidFill>
                  <a:schemeClr val="bg1">
                    <a:lumMod val="50000"/>
                  </a:schemeClr>
                </a:solidFill>
              </a:rPr>
            </a:br>
            <a:br>
              <a:rPr lang="de-DE" sz="1400" kern="0" dirty="0">
                <a:solidFill>
                  <a:schemeClr val="bg1">
                    <a:lumMod val="50000"/>
                  </a:schemeClr>
                </a:solidFill>
              </a:rPr>
            </a:br>
            <a:r>
              <a:rPr lang="de-DE" sz="1400" kern="0" dirty="0"/>
              <a:t>Diese Formel erstellt eine neue Kennzahl, die in der Tabelle "Land" angezeigt wird. Der Wert dieses Maßes ist die summierte Population, die Sie in einem Bild anzeigen, plus 2%.</a:t>
            </a:r>
            <a:endParaRPr lang="en-US" sz="1400" kern="0" dirty="0"/>
          </a:p>
          <a:p>
            <a:pPr marL="342900" indent="-342900">
              <a:spcBef>
                <a:spcPts val="0"/>
              </a:spcBef>
              <a:spcAft>
                <a:spcPts val="1200"/>
              </a:spcAft>
              <a:buClr>
                <a:srgbClr val="003366"/>
              </a:buClr>
              <a:buFont typeface="+mj-lt"/>
              <a:buAutoNum type="arabicParenR"/>
            </a:pPr>
            <a:r>
              <a:rPr lang="de-DE" sz="1400" kern="0" dirty="0"/>
              <a:t>Nehmen Sie die neu hinzugefügte Messung zusammen mit dem Feld "Bevölkerung" in ein Bild auf. Fügen Sie ein beliebiges anderes Feld hinzu, um zu sehen, wie die Messung reagiert.</a:t>
            </a:r>
          </a:p>
          <a:p>
            <a:pPr marL="342900" indent="-342900">
              <a:spcBef>
                <a:spcPts val="0"/>
              </a:spcBef>
              <a:spcAft>
                <a:spcPts val="1200"/>
              </a:spcAft>
              <a:buClr>
                <a:srgbClr val="003366"/>
              </a:buClr>
              <a:buFont typeface="+mj-lt"/>
              <a:buAutoNum type="arabicParenR"/>
            </a:pPr>
            <a:r>
              <a:rPr lang="de-DE" sz="1400" kern="0" dirty="0"/>
              <a:t>Erstellen Sie eine neue Kennzahl "Mengenländer", die die Länder zählt:</a:t>
            </a:r>
            <a:br>
              <a:rPr lang="en-US" sz="1400" kern="0" dirty="0"/>
            </a:br>
            <a:br>
              <a:rPr lang="en-US" sz="1400" kern="0" dirty="0"/>
            </a:br>
            <a:r>
              <a:rPr lang="de-DE" sz="1400" kern="0" dirty="0" err="1">
                <a:solidFill>
                  <a:schemeClr val="bg1">
                    <a:lumMod val="50000"/>
                  </a:schemeClr>
                </a:solidFill>
              </a:rPr>
              <a:t>Amount</a:t>
            </a:r>
            <a:r>
              <a:rPr lang="de-DE" sz="1400" kern="0" dirty="0">
                <a:solidFill>
                  <a:schemeClr val="bg1">
                    <a:lumMod val="50000"/>
                  </a:schemeClr>
                </a:solidFill>
              </a:rPr>
              <a:t> Countries = DISTINCTCOUNT(Country[</a:t>
            </a:r>
            <a:r>
              <a:rPr lang="de-DE" sz="1400" kern="0" dirty="0" err="1">
                <a:solidFill>
                  <a:schemeClr val="bg1">
                    <a:lumMod val="50000"/>
                  </a:schemeClr>
                </a:solidFill>
              </a:rPr>
              <a:t>Country_Code</a:t>
            </a:r>
            <a:r>
              <a:rPr lang="de-DE" sz="1400" kern="0" dirty="0">
                <a:solidFill>
                  <a:schemeClr val="bg1">
                    <a:lumMod val="50000"/>
                  </a:schemeClr>
                </a:solidFill>
              </a:rPr>
              <a:t>])</a:t>
            </a:r>
          </a:p>
          <a:p>
            <a:pPr marL="342900" indent="-342900">
              <a:spcBef>
                <a:spcPts val="0"/>
              </a:spcBef>
              <a:spcAft>
                <a:spcPts val="1200"/>
              </a:spcAft>
              <a:buClr>
                <a:srgbClr val="003366"/>
              </a:buClr>
              <a:buFont typeface="+mj-lt"/>
              <a:buAutoNum type="arabicParenR"/>
            </a:pPr>
            <a:r>
              <a:rPr lang="de-DE" sz="1400" kern="0" dirty="0"/>
              <a:t>Erstellen Sie eine neue Kennzahl "% der Gesamtheit", die den Prozentsatz der Weltbevölkerung jedes Landes angibt.</a:t>
            </a:r>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Rectangle 7">
            <a:extLst>
              <a:ext uri="{FF2B5EF4-FFF2-40B4-BE49-F238E27FC236}">
                <a16:creationId xmlns:a16="http://schemas.microsoft.com/office/drawing/2014/main" id="{E95EEAAC-24DB-467E-ACE8-C6A8AC1D4E53}"/>
              </a:ext>
            </a:extLst>
          </p:cNvPr>
          <p:cNvSpPr/>
          <p:nvPr/>
        </p:nvSpPr>
        <p:spPr bwMode="auto">
          <a:xfrm>
            <a:off x="8197220" y="5274642"/>
            <a:ext cx="4980343" cy="2706978"/>
          </a:xfrm>
          <a:prstGeom prst="rect">
            <a:avLst/>
          </a:prstGeom>
          <a:solidFill>
            <a:schemeClr val="bg1">
              <a:lumMod val="75000"/>
            </a:schemeClr>
          </a:solidFill>
          <a:ln w="38100">
            <a:solidFill>
              <a:srgbClr val="003366"/>
            </a:solidFill>
          </a:ln>
          <a:effectLst/>
        </p:spPr>
        <p:txBody>
          <a:bodyPr vert="horz" wrap="square" lIns="91440" tIns="45720" rIns="91440" bIns="45720" numCol="1" rtlCol="0" anchor="t" anchorCtr="0" compatLnSpc="1">
            <a:prstTxWarp prst="textNoShape">
              <a:avLst/>
            </a:prstTxWarp>
            <a:noAutofit/>
          </a:bodyPr>
          <a:lstStyle/>
          <a:p>
            <a:pPr marL="0" indent="0">
              <a:spcBef>
                <a:spcPts val="0"/>
              </a:spcBef>
              <a:spcAft>
                <a:spcPts val="1200"/>
              </a:spcAft>
              <a:buClr>
                <a:srgbClr val="0060AD"/>
              </a:buClr>
              <a:buNone/>
            </a:pPr>
            <a:r>
              <a:rPr lang="en-US" sz="1600" b="1" kern="0" dirty="0" err="1"/>
              <a:t>Berechnete</a:t>
            </a:r>
            <a:r>
              <a:rPr lang="en-US" sz="1600" b="1" kern="0" dirty="0"/>
              <a:t> </a:t>
            </a:r>
            <a:r>
              <a:rPr lang="en-US" sz="1600" b="1" kern="0" dirty="0" err="1"/>
              <a:t>Maße</a:t>
            </a:r>
            <a:r>
              <a:rPr lang="en-US" sz="1600" b="1" kern="0" dirty="0"/>
              <a:t> </a:t>
            </a:r>
            <a:r>
              <a:rPr lang="en-US" sz="1600" b="1" kern="0" dirty="0" err="1"/>
              <a:t>sind</a:t>
            </a:r>
            <a:r>
              <a:rPr lang="en-US" sz="1600" b="1" kern="0" dirty="0"/>
              <a:t>:</a:t>
            </a:r>
          </a:p>
          <a:p>
            <a:pPr marL="285750" indent="-285750">
              <a:spcBef>
                <a:spcPts val="0"/>
              </a:spcBef>
              <a:spcAft>
                <a:spcPts val="1200"/>
              </a:spcAft>
              <a:buClr>
                <a:srgbClr val="003366"/>
              </a:buClr>
              <a:buFont typeface="Wingdings" panose="05000000000000000000" pitchFamily="2" charset="2"/>
              <a:buChar char="§"/>
            </a:pPr>
            <a:r>
              <a:rPr lang="de-DE" sz="1400" kern="0" dirty="0"/>
              <a:t>Wird ausgewertet, wenn Sie es zur Laufzeit in einem Visual verwenden.</a:t>
            </a:r>
          </a:p>
          <a:p>
            <a:pPr marL="285750" indent="-285750">
              <a:spcBef>
                <a:spcPts val="0"/>
              </a:spcBef>
              <a:spcAft>
                <a:spcPts val="1200"/>
              </a:spcAft>
              <a:buClr>
                <a:srgbClr val="003366"/>
              </a:buClr>
              <a:buFont typeface="Wingdings" panose="05000000000000000000" pitchFamily="2" charset="2"/>
              <a:buChar char="§"/>
            </a:pPr>
            <a:r>
              <a:rPr lang="de-DE" sz="1400" kern="0" dirty="0"/>
              <a:t>Nicht im Modell gespeichert, sondern zur Laufzeit ausgeführt.</a:t>
            </a:r>
          </a:p>
          <a:p>
            <a:pPr>
              <a:spcBef>
                <a:spcPts val="0"/>
              </a:spcBef>
              <a:spcAft>
                <a:spcPts val="1200"/>
              </a:spcAft>
              <a:buClr>
                <a:srgbClr val="003366"/>
              </a:buClr>
            </a:pPr>
            <a:endParaRPr lang="de-DE" sz="1400" kern="0" dirty="0"/>
          </a:p>
          <a:p>
            <a:pPr>
              <a:spcBef>
                <a:spcPts val="0"/>
              </a:spcBef>
              <a:spcAft>
                <a:spcPts val="1200"/>
              </a:spcAft>
              <a:buClr>
                <a:srgbClr val="003366"/>
              </a:buClr>
            </a:pPr>
            <a:r>
              <a:rPr lang="de-DE" sz="1400" b="1" kern="0" dirty="0"/>
              <a:t>Wenn Sie beabsichtigen, eine Aggregation auf einen Wert (z.B. Summe, Durchschnitt) anzuwenden, der ein Ergebnis anzeigt, dann fügen Sie einen </a:t>
            </a:r>
            <a:r>
              <a:rPr lang="de-DE" sz="1400" b="1" kern="0" dirty="0" err="1"/>
              <a:t>Measure</a:t>
            </a:r>
            <a:r>
              <a:rPr lang="de-DE" sz="1400" b="1" kern="0" dirty="0"/>
              <a:t> hinzu.</a:t>
            </a:r>
          </a:p>
          <a:p>
            <a:pPr>
              <a:spcBef>
                <a:spcPts val="0"/>
              </a:spcBef>
              <a:spcAft>
                <a:spcPts val="1200"/>
              </a:spcAft>
              <a:buClr>
                <a:srgbClr val="003366"/>
              </a:buClr>
            </a:pPr>
            <a:endParaRPr lang="de-DE" sz="1400" b="1" kern="0" dirty="0"/>
          </a:p>
          <a:p>
            <a:pPr marL="285750" indent="-285750">
              <a:spcBef>
                <a:spcPts val="0"/>
              </a:spcBef>
              <a:spcAft>
                <a:spcPts val="1200"/>
              </a:spcAft>
              <a:buClr>
                <a:srgbClr val="0060AD"/>
              </a:buClr>
              <a:buFontTx/>
              <a:buChar char="-"/>
            </a:pPr>
            <a:endParaRPr lang="en-US" sz="1400" kern="0" dirty="0"/>
          </a:p>
        </p:txBody>
      </p:sp>
      <p:pic>
        <p:nvPicPr>
          <p:cNvPr id="7" name="Picture 6">
            <a:extLst>
              <a:ext uri="{FF2B5EF4-FFF2-40B4-BE49-F238E27FC236}">
                <a16:creationId xmlns:a16="http://schemas.microsoft.com/office/drawing/2014/main" id="{15E55E0F-AC74-4E70-9635-7B5710B8C288}"/>
              </a:ext>
            </a:extLst>
          </p:cNvPr>
          <p:cNvPicPr>
            <a:picLocks noChangeAspect="1"/>
          </p:cNvPicPr>
          <p:nvPr/>
        </p:nvPicPr>
        <p:blipFill>
          <a:blip r:embed="rId2"/>
          <a:stretch>
            <a:fillRect/>
          </a:stretch>
        </p:blipFill>
        <p:spPr>
          <a:xfrm>
            <a:off x="7200900" y="1512704"/>
            <a:ext cx="6505575" cy="3467100"/>
          </a:xfrm>
          <a:prstGeom prst="rect">
            <a:avLst/>
          </a:prstGeom>
        </p:spPr>
      </p:pic>
      <p:sp>
        <p:nvSpPr>
          <p:cNvPr id="13" name="Rectangle 12">
            <a:extLst>
              <a:ext uri="{FF2B5EF4-FFF2-40B4-BE49-F238E27FC236}">
                <a16:creationId xmlns:a16="http://schemas.microsoft.com/office/drawing/2014/main" id="{AD9B43A0-E4DA-45DC-9A53-FDFD5032B931}"/>
              </a:ext>
            </a:extLst>
          </p:cNvPr>
          <p:cNvSpPr/>
          <p:nvPr/>
        </p:nvSpPr>
        <p:spPr bwMode="auto">
          <a:xfrm>
            <a:off x="7776964" y="2169156"/>
            <a:ext cx="1872208" cy="29717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4" name="Rectangle 13">
            <a:extLst>
              <a:ext uri="{FF2B5EF4-FFF2-40B4-BE49-F238E27FC236}">
                <a16:creationId xmlns:a16="http://schemas.microsoft.com/office/drawing/2014/main" id="{C5E14F8A-7DC9-4F3B-9E49-909180C06371}"/>
              </a:ext>
            </a:extLst>
          </p:cNvPr>
          <p:cNvSpPr/>
          <p:nvPr/>
        </p:nvSpPr>
        <p:spPr bwMode="auto">
          <a:xfrm>
            <a:off x="12817523" y="3374136"/>
            <a:ext cx="875179" cy="16366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5" name="Rectangle 14">
            <a:extLst>
              <a:ext uri="{FF2B5EF4-FFF2-40B4-BE49-F238E27FC236}">
                <a16:creationId xmlns:a16="http://schemas.microsoft.com/office/drawing/2014/main" id="{F5E25A3D-CD46-4C58-872C-C89F823D1FCC}"/>
              </a:ext>
            </a:extLst>
          </p:cNvPr>
          <p:cNvSpPr/>
          <p:nvPr/>
        </p:nvSpPr>
        <p:spPr bwMode="auto">
          <a:xfrm>
            <a:off x="7452518" y="2463348"/>
            <a:ext cx="4500909" cy="2235229"/>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866411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a:xfrm>
            <a:off x="1065352" y="580962"/>
            <a:ext cx="12746038" cy="637288"/>
          </a:xfrm>
        </p:spPr>
        <p:txBody>
          <a:bodyPr/>
          <a:lstStyle/>
          <a:p>
            <a:r>
              <a:rPr lang="de-DE" dirty="0"/>
              <a:t>Mögliche Lösung für das Maß "% vom Gesamtwert".</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218250"/>
            <a:ext cx="13566519" cy="5844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en-US" sz="3200" b="1" dirty="0">
                <a:solidFill>
                  <a:schemeClr val="bg1">
                    <a:lumMod val="50000"/>
                  </a:schemeClr>
                </a:solidFill>
              </a:rPr>
              <a:t>% of total = </a:t>
            </a:r>
          </a:p>
          <a:p>
            <a:pPr marL="0" indent="0">
              <a:buNone/>
            </a:pPr>
            <a:r>
              <a:rPr lang="en-US" sz="3200" b="1" dirty="0">
                <a:solidFill>
                  <a:srgbClr val="003366"/>
                </a:solidFill>
              </a:rPr>
              <a:t>SUM(Country[Population]) </a:t>
            </a:r>
          </a:p>
          <a:p>
            <a:pPr marL="0" indent="0">
              <a:buNone/>
            </a:pPr>
            <a:r>
              <a:rPr lang="en-US" sz="3200" b="1" dirty="0">
                <a:solidFill>
                  <a:srgbClr val="003366"/>
                </a:solidFill>
              </a:rPr>
              <a:t>/</a:t>
            </a:r>
          </a:p>
          <a:p>
            <a:pPr marL="0" indent="0">
              <a:buNone/>
            </a:pPr>
            <a:r>
              <a:rPr lang="de-DE" sz="3200" b="1" dirty="0">
                <a:solidFill>
                  <a:srgbClr val="003366"/>
                </a:solidFill>
              </a:rPr>
              <a:t>C</a:t>
            </a:r>
            <a:r>
              <a:rPr lang="en-US" sz="3200" b="1" dirty="0">
                <a:solidFill>
                  <a:srgbClr val="003366"/>
                </a:solidFill>
              </a:rPr>
              <a:t>ALCULATE(</a:t>
            </a:r>
          </a:p>
          <a:p>
            <a:pPr marL="0" indent="0">
              <a:buNone/>
            </a:pPr>
            <a:r>
              <a:rPr lang="de-DE" sz="3200" b="1" dirty="0">
                <a:solidFill>
                  <a:srgbClr val="003366"/>
                </a:solidFill>
              </a:rPr>
              <a:t>	</a:t>
            </a:r>
            <a:r>
              <a:rPr lang="en-US" sz="3200" b="1" dirty="0">
                <a:solidFill>
                  <a:schemeClr val="accent2"/>
                </a:solidFill>
              </a:rPr>
              <a:t>SUM(Country[Population]),</a:t>
            </a:r>
          </a:p>
          <a:p>
            <a:pPr marL="0" indent="0">
              <a:buNone/>
            </a:pPr>
            <a:r>
              <a:rPr lang="de-DE" sz="3200" b="1" dirty="0">
                <a:solidFill>
                  <a:schemeClr val="accent2"/>
                </a:solidFill>
              </a:rPr>
              <a:t>	</a:t>
            </a:r>
            <a:r>
              <a:rPr lang="en-US" sz="3200" b="1" dirty="0">
                <a:solidFill>
                  <a:schemeClr val="accent2"/>
                </a:solidFill>
              </a:rPr>
              <a:t>ALL(Country[Country])</a:t>
            </a:r>
          </a:p>
          <a:p>
            <a:pPr marL="0" indent="0">
              <a:buNone/>
            </a:pPr>
            <a:r>
              <a:rPr lang="de-DE" sz="3200" b="1" dirty="0">
                <a:solidFill>
                  <a:srgbClr val="003366"/>
                </a:solidFill>
              </a:rPr>
              <a:t>)</a:t>
            </a:r>
          </a:p>
          <a:p>
            <a:pPr marL="0" indent="0">
              <a:buNone/>
            </a:pPr>
            <a:endParaRPr lang="de-DE" sz="3200" b="1" dirty="0">
              <a:solidFill>
                <a:srgbClr val="003366"/>
              </a:solidFill>
            </a:endParaRPr>
          </a:p>
          <a:p>
            <a:pPr marL="0" indent="0">
              <a:buNone/>
            </a:pPr>
            <a:r>
              <a:rPr lang="de-DE" sz="3200" b="1" dirty="0"/>
              <a:t>Die Funktion CALCULATE kann den Filterkontext eines Ausdrucks ändern.</a:t>
            </a:r>
          </a:p>
          <a:p>
            <a:pPr marL="0" indent="0">
              <a:buNone/>
            </a:pPr>
            <a:r>
              <a:rPr lang="de-DE" sz="3200" b="1" dirty="0"/>
              <a:t>Formatieren Sie das Ergebnis als Prozentsatz auf der Registerkarte Modellierung.</a:t>
            </a:r>
            <a:endParaRPr lang="en-US" sz="3200" b="1" dirty="0">
              <a:solidFill>
                <a:srgbClr val="003366"/>
              </a:solidFill>
            </a:endParaRPr>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456934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a:xfrm>
            <a:off x="1079500" y="522281"/>
            <a:ext cx="12746038" cy="637288"/>
          </a:xfrm>
        </p:spPr>
        <p:txBody>
          <a:bodyPr/>
          <a:lstStyle/>
          <a:p>
            <a:r>
              <a:rPr lang="de-DE" dirty="0"/>
              <a:t>Manuelle Eingabe und Bearbeitung von Daten für eine genauere Analyse</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Sie werden oft Daten an Orten und Formaten finden, auf die Sie mit Power BI nicht zugreifen können, d.h. Tabellen in PDF-Dateien oder einigen Online-Quellen. In diesem Beispiel wollen wir Ländergrößendaten von der Weltbank hinzufügen.</a:t>
            </a:r>
          </a:p>
          <a:p>
            <a:pPr marL="342900" indent="-342900">
              <a:spcBef>
                <a:spcPts val="0"/>
              </a:spcBef>
              <a:spcAft>
                <a:spcPts val="1200"/>
              </a:spcAft>
              <a:buClr>
                <a:srgbClr val="003366"/>
              </a:buClr>
              <a:buFont typeface="+mj-lt"/>
              <a:buAutoNum type="arabicParenR"/>
            </a:pPr>
            <a:r>
              <a:rPr lang="de-DE" sz="1400" kern="0" dirty="0"/>
              <a:t>Öffnen Sie die Datei'Size.xlsx' in Excel und kopieren Sie die Daten.</a:t>
            </a:r>
          </a:p>
          <a:p>
            <a:pPr marL="342900" indent="-342900">
              <a:spcBef>
                <a:spcPts val="0"/>
              </a:spcBef>
              <a:spcAft>
                <a:spcPts val="1200"/>
              </a:spcAft>
              <a:buClr>
                <a:srgbClr val="003366"/>
              </a:buClr>
              <a:buFont typeface="+mj-lt"/>
              <a:buAutoNum type="arabicParenR"/>
            </a:pPr>
            <a:r>
              <a:rPr lang="de-DE" sz="1400" kern="0" dirty="0"/>
              <a:t>Wählen Sie in Power BI Desktop auf der Registerkarte Home die Funktion "Daten eingeben".</a:t>
            </a:r>
          </a:p>
          <a:p>
            <a:pPr marL="342900" indent="-342900">
              <a:spcBef>
                <a:spcPts val="0"/>
              </a:spcBef>
              <a:spcAft>
                <a:spcPts val="1200"/>
              </a:spcAft>
              <a:buClr>
                <a:srgbClr val="003366"/>
              </a:buClr>
              <a:buFont typeface="+mj-lt"/>
              <a:buAutoNum type="arabicParenR"/>
            </a:pPr>
            <a:r>
              <a:rPr lang="de-DE" sz="1400" kern="0" dirty="0"/>
              <a:t>Fügen Sie die Daten in das neue Fenster ein, benennen Sie die Tabelle </a:t>
            </a:r>
            <a:r>
              <a:rPr lang="de-DE" sz="1400" kern="0" dirty="0" err="1"/>
              <a:t>in'Größe</a:t>
            </a:r>
            <a:r>
              <a:rPr lang="de-DE" sz="1400" kern="0" dirty="0"/>
              <a:t>' um und laden Sie die Daten.</a:t>
            </a:r>
          </a:p>
          <a:p>
            <a:pPr marL="342900" indent="-342900">
              <a:spcBef>
                <a:spcPts val="0"/>
              </a:spcBef>
              <a:spcAft>
                <a:spcPts val="1200"/>
              </a:spcAft>
              <a:buClr>
                <a:srgbClr val="003366"/>
              </a:buClr>
              <a:buFont typeface="+mj-lt"/>
              <a:buAutoNum type="arabicParenR"/>
            </a:pPr>
            <a:r>
              <a:rPr lang="de-DE" sz="1400" kern="0" dirty="0"/>
              <a:t>Wechseln Sie zur Registerkarte Beziehungen. Da die Spaltenüberschriften der Spalten' und' Größe' unterschiedlich benannt sind, konnte Power BI eine Beziehung nicht automatisch erkennen.</a:t>
            </a:r>
          </a:p>
          <a:p>
            <a:pPr marL="342900" indent="-342900">
              <a:spcBef>
                <a:spcPts val="0"/>
              </a:spcBef>
              <a:spcAft>
                <a:spcPts val="1200"/>
              </a:spcAft>
              <a:buClr>
                <a:srgbClr val="003366"/>
              </a:buClr>
              <a:buFont typeface="+mj-lt"/>
              <a:buAutoNum type="arabicParenR"/>
            </a:pPr>
            <a:r>
              <a:rPr lang="de-DE" sz="1400" kern="0" dirty="0"/>
              <a:t>Ziehen Sie das </a:t>
            </a:r>
            <a:r>
              <a:rPr lang="de-DE" sz="1400" kern="0" dirty="0" err="1"/>
              <a:t>Feld'Country_Code</a:t>
            </a:r>
            <a:r>
              <a:rPr lang="de-DE" sz="1400" kern="0" dirty="0"/>
              <a:t>' der </a:t>
            </a:r>
            <a:r>
              <a:rPr lang="de-DE" sz="1400" kern="0" dirty="0" err="1"/>
              <a:t>Tabelle'Country</a:t>
            </a:r>
            <a:r>
              <a:rPr lang="de-DE" sz="1400" kern="0" dirty="0"/>
              <a:t>' auf das </a:t>
            </a:r>
            <a:r>
              <a:rPr lang="de-DE" sz="1400" kern="0" dirty="0" err="1"/>
              <a:t>Feld'Country</a:t>
            </a:r>
            <a:r>
              <a:rPr lang="de-DE" sz="1400" kern="0" dirty="0"/>
              <a:t>' der </a:t>
            </a:r>
            <a:r>
              <a:rPr lang="de-DE" sz="1400" kern="0" dirty="0" err="1"/>
              <a:t>Tabelle'Size</a:t>
            </a:r>
            <a:r>
              <a:rPr lang="de-DE" sz="1400" kern="0" dirty="0"/>
              <a:t>'.</a:t>
            </a:r>
          </a:p>
          <a:p>
            <a:pPr marL="342900" indent="-342900">
              <a:spcBef>
                <a:spcPts val="0"/>
              </a:spcBef>
              <a:spcAft>
                <a:spcPts val="1200"/>
              </a:spcAft>
              <a:buClr>
                <a:srgbClr val="003366"/>
              </a:buClr>
              <a:buFont typeface="+mj-lt"/>
              <a:buAutoNum type="arabicParenR"/>
            </a:pPr>
            <a:r>
              <a:rPr lang="de-DE" sz="1400" kern="0" dirty="0"/>
              <a:t>Wechseln Sie zur Registerkarte Daten und fügen Sie der Tabelle "Größe" eine neue Spalte mit der folgenden Formel hinzu:</a:t>
            </a:r>
            <a:br>
              <a:rPr lang="de-DE" sz="1400" kern="0" dirty="0"/>
            </a:br>
            <a:r>
              <a:rPr lang="en-US" sz="1400" dirty="0" err="1">
                <a:solidFill>
                  <a:schemeClr val="bg1">
                    <a:lumMod val="50000"/>
                  </a:schemeClr>
                </a:solidFill>
              </a:rPr>
              <a:t>Size_sqkm</a:t>
            </a:r>
            <a:r>
              <a:rPr lang="en-US" sz="1400" dirty="0">
                <a:solidFill>
                  <a:schemeClr val="bg1">
                    <a:lumMod val="50000"/>
                  </a:schemeClr>
                </a:solidFill>
              </a:rPr>
              <a:t> = SUBSTITUTE(SUBSTITUTE(Size[Size]," km²",""),",","")</a:t>
            </a:r>
            <a:br>
              <a:rPr lang="en-US" sz="1400" dirty="0">
                <a:solidFill>
                  <a:schemeClr val="bg1">
                    <a:lumMod val="50000"/>
                  </a:schemeClr>
                </a:solidFill>
              </a:rPr>
            </a:br>
            <a:endParaRPr lang="en-US" sz="1400" dirty="0">
              <a:solidFill>
                <a:schemeClr val="bg1">
                  <a:lumMod val="50000"/>
                </a:schemeClr>
              </a:solidFill>
            </a:endParaRPr>
          </a:p>
          <a:p>
            <a:pPr marL="342900" indent="-342900">
              <a:spcBef>
                <a:spcPts val="0"/>
              </a:spcBef>
              <a:spcAft>
                <a:spcPts val="1200"/>
              </a:spcAft>
              <a:buClr>
                <a:srgbClr val="003366"/>
              </a:buClr>
              <a:buFont typeface="+mj-lt"/>
              <a:buAutoNum type="arabicParenR"/>
            </a:pPr>
            <a:r>
              <a:rPr lang="de-DE" sz="1400" kern="0" dirty="0"/>
              <a:t>Change </a:t>
            </a:r>
            <a:r>
              <a:rPr lang="de-DE" sz="1400" kern="0" dirty="0" err="1"/>
              <a:t>the</a:t>
            </a:r>
            <a:r>
              <a:rPr lang="de-DE" sz="1400" kern="0" dirty="0"/>
              <a:t> </a:t>
            </a:r>
            <a:r>
              <a:rPr lang="de-DE" sz="1400" kern="0" dirty="0" err="1"/>
              <a:t>data</a:t>
            </a:r>
            <a:r>
              <a:rPr lang="de-DE" sz="1400" kern="0" dirty="0"/>
              <a:t> type </a:t>
            </a:r>
            <a:r>
              <a:rPr lang="de-DE" sz="1400" kern="0" dirty="0" err="1"/>
              <a:t>to</a:t>
            </a:r>
            <a:r>
              <a:rPr lang="de-DE" sz="1400" kern="0" dirty="0"/>
              <a:t> </a:t>
            </a:r>
            <a:r>
              <a:rPr lang="en-US" sz="1400" kern="0" dirty="0"/>
              <a:t>‘Whole Number’. If not done yet, change the data type of the ‘Population’ field in the ‘Country’ table to ‘Whole Number’.</a:t>
            </a:r>
          </a:p>
          <a:p>
            <a:pPr marL="342900" indent="-342900">
              <a:spcBef>
                <a:spcPts val="0"/>
              </a:spcBef>
              <a:spcAft>
                <a:spcPts val="1200"/>
              </a:spcAft>
              <a:buClr>
                <a:srgbClr val="003366"/>
              </a:buClr>
              <a:buFont typeface="+mj-lt"/>
              <a:buAutoNum type="arabicParenR"/>
            </a:pPr>
            <a:r>
              <a:rPr lang="de-DE" sz="1400" kern="0" dirty="0"/>
              <a:t>Wechseln Sie zur Registerkarte Bericht.  Erstellen Sie einen einfachen Tabellenbericht und fügen Sie die Felder "Land", "Bevölkerung" und "Größe" hinzu. Sie werden sehen, dass nur die Länder mit mehr als 100 Millionen Einwohnern eine Größe haben, die auf sie zugeschnitten ist.</a:t>
            </a:r>
          </a:p>
          <a:p>
            <a:pPr marL="342900" indent="-342900">
              <a:spcBef>
                <a:spcPts val="0"/>
              </a:spcBef>
              <a:spcAft>
                <a:spcPts val="1200"/>
              </a:spcAft>
              <a:buClr>
                <a:srgbClr val="003366"/>
              </a:buClr>
              <a:buFont typeface="+mj-lt"/>
              <a:buAutoNum type="arabicParenR"/>
            </a:pPr>
            <a:r>
              <a:rPr lang="de-DE" sz="1400" kern="0" dirty="0"/>
              <a:t>Erstellen Sie eine neue Kennzahl, die die Bevölkerungsdichte berechnet.</a:t>
            </a:r>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7" name="Textfeld 15">
            <a:extLst>
              <a:ext uri="{FF2B5EF4-FFF2-40B4-BE49-F238E27FC236}">
                <a16:creationId xmlns:a16="http://schemas.microsoft.com/office/drawing/2014/main" id="{B1DE050B-CBAC-4C9E-B375-5462EB5C66F1}"/>
              </a:ext>
            </a:extLst>
          </p:cNvPr>
          <p:cNvSpPr txBox="1"/>
          <p:nvPr/>
        </p:nvSpPr>
        <p:spPr>
          <a:xfrm>
            <a:off x="6768952" y="7534465"/>
            <a:ext cx="7632848" cy="432000"/>
          </a:xfrm>
          <a:prstGeom prst="rect">
            <a:avLst/>
          </a:prstGeom>
          <a:noFill/>
        </p:spPr>
        <p:txBody>
          <a:bodyPr wrap="square" rtlCol="0" anchor="ctr">
            <a:noAutofit/>
          </a:bodyPr>
          <a:lstStyle/>
          <a:p>
            <a:r>
              <a:rPr lang="de-DE" sz="1600" dirty="0">
                <a:latin typeface="Calibri" panose="020F0502020204030204" pitchFamily="34" charset="0"/>
              </a:rPr>
              <a:t>More </a:t>
            </a:r>
            <a:r>
              <a:rPr lang="de-DE" sz="1600" dirty="0" err="1">
                <a:latin typeface="Calibri" panose="020F0502020204030204" pitchFamily="34" charset="0"/>
              </a:rPr>
              <a:t>info</a:t>
            </a:r>
            <a:r>
              <a:rPr lang="de-DE" sz="1600" dirty="0">
                <a:latin typeface="Calibri" panose="020F0502020204030204" pitchFamily="34" charset="0"/>
              </a:rPr>
              <a:t>: </a:t>
            </a:r>
            <a:r>
              <a:rPr lang="de-DE" sz="1600" dirty="0">
                <a:latin typeface="Calibri" panose="020F0502020204030204" pitchFamily="34" charset="0"/>
                <a:hlinkClick r:id="rId2"/>
              </a:rPr>
              <a:t>https://data.worldbank.org/indicator/AG.LND.TOTL.K2</a:t>
            </a:r>
            <a:endParaRPr lang="de-DE" sz="1600" dirty="0">
              <a:latin typeface="Calibri" panose="020F0502020204030204" pitchFamily="34" charset="0"/>
            </a:endParaRPr>
          </a:p>
        </p:txBody>
      </p:sp>
      <p:pic>
        <p:nvPicPr>
          <p:cNvPr id="8" name="Picture 7">
            <a:extLst>
              <a:ext uri="{FF2B5EF4-FFF2-40B4-BE49-F238E27FC236}">
                <a16:creationId xmlns:a16="http://schemas.microsoft.com/office/drawing/2014/main" id="{0CE583A3-53F1-4D0B-AE02-91B296BA9AC4}"/>
              </a:ext>
            </a:extLst>
          </p:cNvPr>
          <p:cNvPicPr>
            <a:picLocks noChangeAspect="1"/>
          </p:cNvPicPr>
          <p:nvPr/>
        </p:nvPicPr>
        <p:blipFill>
          <a:blip r:embed="rId3"/>
          <a:stretch>
            <a:fillRect/>
          </a:stretch>
        </p:blipFill>
        <p:spPr>
          <a:xfrm>
            <a:off x="9782266" y="1085292"/>
            <a:ext cx="4000500" cy="3154680"/>
          </a:xfrm>
          <a:prstGeom prst="rect">
            <a:avLst/>
          </a:prstGeom>
        </p:spPr>
      </p:pic>
      <p:pic>
        <p:nvPicPr>
          <p:cNvPr id="9" name="Picture 8">
            <a:extLst>
              <a:ext uri="{FF2B5EF4-FFF2-40B4-BE49-F238E27FC236}">
                <a16:creationId xmlns:a16="http://schemas.microsoft.com/office/drawing/2014/main" id="{714DE326-640D-43C7-8F5C-BFC0E627390E}"/>
              </a:ext>
            </a:extLst>
          </p:cNvPr>
          <p:cNvPicPr>
            <a:picLocks noChangeAspect="1"/>
          </p:cNvPicPr>
          <p:nvPr/>
        </p:nvPicPr>
        <p:blipFill rotWithShape="1">
          <a:blip r:embed="rId4"/>
          <a:srcRect l="-723" t="27403" r="82490" b="30484"/>
          <a:stretch/>
        </p:blipFill>
        <p:spPr>
          <a:xfrm>
            <a:off x="7197633" y="1518352"/>
            <a:ext cx="2372518" cy="2952328"/>
          </a:xfrm>
          <a:prstGeom prst="rect">
            <a:avLst/>
          </a:prstGeom>
        </p:spPr>
      </p:pic>
      <p:pic>
        <p:nvPicPr>
          <p:cNvPr id="10" name="Picture 9">
            <a:extLst>
              <a:ext uri="{FF2B5EF4-FFF2-40B4-BE49-F238E27FC236}">
                <a16:creationId xmlns:a16="http://schemas.microsoft.com/office/drawing/2014/main" id="{500A413C-1649-4B26-A511-FEA1110F65F4}"/>
              </a:ext>
            </a:extLst>
          </p:cNvPr>
          <p:cNvPicPr>
            <a:picLocks noChangeAspect="1"/>
          </p:cNvPicPr>
          <p:nvPr/>
        </p:nvPicPr>
        <p:blipFill rotWithShape="1">
          <a:blip r:embed="rId5"/>
          <a:srcRect t="19885" r="33951" b="37539"/>
          <a:stretch/>
        </p:blipFill>
        <p:spPr>
          <a:xfrm>
            <a:off x="7305186" y="4634355"/>
            <a:ext cx="3781243" cy="1299014"/>
          </a:xfrm>
          <a:prstGeom prst="rect">
            <a:avLst/>
          </a:prstGeom>
        </p:spPr>
      </p:pic>
      <p:pic>
        <p:nvPicPr>
          <p:cNvPr id="13" name="Picture 12">
            <a:extLst>
              <a:ext uri="{FF2B5EF4-FFF2-40B4-BE49-F238E27FC236}">
                <a16:creationId xmlns:a16="http://schemas.microsoft.com/office/drawing/2014/main" id="{37A98FCD-6B85-418C-88AB-43F5471B09CF}"/>
              </a:ext>
            </a:extLst>
          </p:cNvPr>
          <p:cNvPicPr>
            <a:picLocks noChangeAspect="1"/>
          </p:cNvPicPr>
          <p:nvPr/>
        </p:nvPicPr>
        <p:blipFill rotWithShape="1">
          <a:blip r:embed="rId6"/>
          <a:srcRect l="58301" t="18227" b="2232"/>
          <a:stretch/>
        </p:blipFill>
        <p:spPr>
          <a:xfrm>
            <a:off x="11231811" y="4382316"/>
            <a:ext cx="2712760" cy="2757766"/>
          </a:xfrm>
          <a:prstGeom prst="rect">
            <a:avLst/>
          </a:prstGeom>
        </p:spPr>
      </p:pic>
      <p:sp>
        <p:nvSpPr>
          <p:cNvPr id="14" name="Rectangle 13">
            <a:extLst>
              <a:ext uri="{FF2B5EF4-FFF2-40B4-BE49-F238E27FC236}">
                <a16:creationId xmlns:a16="http://schemas.microsoft.com/office/drawing/2014/main" id="{39F7E155-5EC1-4CF4-AE9A-99DD2168AB91}"/>
              </a:ext>
            </a:extLst>
          </p:cNvPr>
          <p:cNvSpPr/>
          <p:nvPr/>
        </p:nvSpPr>
        <p:spPr bwMode="auto">
          <a:xfrm>
            <a:off x="8253930" y="5096628"/>
            <a:ext cx="1971305" cy="61006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5" name="Rectangle 14">
            <a:extLst>
              <a:ext uri="{FF2B5EF4-FFF2-40B4-BE49-F238E27FC236}">
                <a16:creationId xmlns:a16="http://schemas.microsoft.com/office/drawing/2014/main" id="{E7DB0C1C-2684-49B7-8FE9-A508DCE5E309}"/>
              </a:ext>
            </a:extLst>
          </p:cNvPr>
          <p:cNvSpPr/>
          <p:nvPr/>
        </p:nvSpPr>
        <p:spPr bwMode="auto">
          <a:xfrm>
            <a:off x="13033547" y="5258138"/>
            <a:ext cx="821553" cy="1652717"/>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6" name="Rectangle 15">
            <a:extLst>
              <a:ext uri="{FF2B5EF4-FFF2-40B4-BE49-F238E27FC236}">
                <a16:creationId xmlns:a16="http://schemas.microsoft.com/office/drawing/2014/main" id="{2EA17EAF-6917-4B7F-994D-726EC8B5CB7F}"/>
              </a:ext>
            </a:extLst>
          </p:cNvPr>
          <p:cNvSpPr/>
          <p:nvPr/>
        </p:nvSpPr>
        <p:spPr bwMode="auto">
          <a:xfrm>
            <a:off x="12131896" y="5611840"/>
            <a:ext cx="821553" cy="954163"/>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2382331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Mögliche Lösung für das Maß "Bevölkerungsdichte".</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13566519" cy="5844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en-US" sz="3200" b="1" dirty="0" err="1">
                <a:solidFill>
                  <a:schemeClr val="bg1">
                    <a:lumMod val="50000"/>
                  </a:schemeClr>
                </a:solidFill>
              </a:rPr>
              <a:t>Bevölkerungsdichte</a:t>
            </a:r>
            <a:r>
              <a:rPr lang="en-US" sz="3200" b="1" dirty="0">
                <a:solidFill>
                  <a:schemeClr val="bg1">
                    <a:lumMod val="50000"/>
                  </a:schemeClr>
                </a:solidFill>
              </a:rPr>
              <a:t> = </a:t>
            </a:r>
          </a:p>
          <a:p>
            <a:pPr marL="0" indent="0">
              <a:buNone/>
            </a:pPr>
            <a:r>
              <a:rPr lang="en-US" sz="3200" b="1" dirty="0">
                <a:solidFill>
                  <a:srgbClr val="003366"/>
                </a:solidFill>
              </a:rPr>
              <a:t>DIVIDE(</a:t>
            </a:r>
          </a:p>
          <a:p>
            <a:pPr marL="0" indent="0">
              <a:buNone/>
            </a:pPr>
            <a:r>
              <a:rPr lang="de-DE" sz="3200" b="1" dirty="0">
                <a:solidFill>
                  <a:schemeClr val="accent2"/>
                </a:solidFill>
              </a:rPr>
              <a:t>	</a:t>
            </a:r>
            <a:r>
              <a:rPr lang="en-US" sz="3200" b="1" dirty="0">
                <a:solidFill>
                  <a:schemeClr val="accent2"/>
                </a:solidFill>
              </a:rPr>
              <a:t>SUM(Country[Population]),</a:t>
            </a:r>
          </a:p>
          <a:p>
            <a:pPr marL="0" indent="0">
              <a:buNone/>
            </a:pPr>
            <a:r>
              <a:rPr lang="de-DE" sz="3200" b="1" dirty="0">
                <a:solidFill>
                  <a:schemeClr val="accent2"/>
                </a:solidFill>
              </a:rPr>
              <a:t>	</a:t>
            </a:r>
            <a:r>
              <a:rPr lang="en-US" sz="3200" b="1" dirty="0">
                <a:solidFill>
                  <a:schemeClr val="accent2"/>
                </a:solidFill>
              </a:rPr>
              <a:t>SUM(Size[</a:t>
            </a:r>
            <a:r>
              <a:rPr lang="en-US" sz="3200" b="1" dirty="0" err="1">
                <a:solidFill>
                  <a:schemeClr val="accent2"/>
                </a:solidFill>
              </a:rPr>
              <a:t>Size_sqkm</a:t>
            </a:r>
            <a:r>
              <a:rPr lang="en-US" sz="3200" b="1" dirty="0">
                <a:solidFill>
                  <a:schemeClr val="accent2"/>
                </a:solidFill>
              </a:rPr>
              <a:t>])</a:t>
            </a:r>
          </a:p>
          <a:p>
            <a:pPr marL="0" indent="0">
              <a:buNone/>
            </a:pPr>
            <a:r>
              <a:rPr lang="de-DE" sz="3200" b="1" dirty="0">
                <a:solidFill>
                  <a:srgbClr val="003366"/>
                </a:solidFill>
              </a:rPr>
              <a:t>)</a:t>
            </a:r>
          </a:p>
          <a:p>
            <a:pPr marL="0" indent="0">
              <a:buNone/>
            </a:pPr>
            <a:endParaRPr lang="de-DE" sz="3200" b="1" dirty="0">
              <a:solidFill>
                <a:srgbClr val="003366"/>
              </a:solidFill>
            </a:endParaRPr>
          </a:p>
          <a:p>
            <a:pPr marL="0" indent="0">
              <a:buNone/>
            </a:pPr>
            <a:r>
              <a:rPr lang="de-DE" sz="3200" b="1" dirty="0">
                <a:solidFill>
                  <a:srgbClr val="003366"/>
                </a:solidFill>
              </a:rPr>
              <a:t>Die Funktion DIVIDE behandelt die Division durch 0.</a:t>
            </a:r>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637171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500" y="2286000"/>
            <a:ext cx="6408738" cy="2085181"/>
          </a:xfrm>
        </p:spPr>
        <p:txBody>
          <a:bodyPr/>
          <a:lstStyle/>
          <a:p>
            <a:pPr marL="0" indent="0">
              <a:spcBef>
                <a:spcPts val="0"/>
              </a:spcBef>
              <a:buNone/>
            </a:pPr>
            <a:r>
              <a:rPr lang="de-DE" sz="3200" dirty="0">
                <a:solidFill>
                  <a:schemeClr val="bg1">
                    <a:lumMod val="50000"/>
                  </a:schemeClr>
                </a:solidFill>
              </a:rPr>
              <a:t>Einführung</a:t>
            </a:r>
            <a:endParaRPr lang="de-DE" sz="2400" dirty="0">
              <a:solidFill>
                <a:schemeClr val="bg1">
                  <a:lumMod val="50000"/>
                </a:schemeClr>
              </a:solidFill>
            </a:endParaRPr>
          </a:p>
          <a:p>
            <a:pPr marL="0" indent="0">
              <a:lnSpc>
                <a:spcPct val="150000"/>
              </a:lnSpc>
              <a:spcBef>
                <a:spcPts val="0"/>
              </a:spcBef>
              <a:buNone/>
            </a:pPr>
            <a:r>
              <a:rPr lang="de-DE" sz="2400" dirty="0">
                <a:solidFill>
                  <a:schemeClr val="bg1">
                    <a:lumMod val="50000"/>
                  </a:schemeClr>
                </a:solidFill>
              </a:rPr>
              <a:t>Grundlagen</a:t>
            </a:r>
          </a:p>
          <a:p>
            <a:pPr marL="0" indent="0">
              <a:lnSpc>
                <a:spcPct val="150000"/>
              </a:lnSpc>
              <a:spcBef>
                <a:spcPts val="0"/>
              </a:spcBef>
              <a:buNone/>
            </a:pPr>
            <a:r>
              <a:rPr lang="de-DE" sz="2400" dirty="0">
                <a:solidFill>
                  <a:schemeClr val="bg1">
                    <a:lumMod val="50000"/>
                  </a:schemeClr>
                </a:solidFill>
              </a:rPr>
              <a:t>Power BI Desktop</a:t>
            </a:r>
          </a:p>
          <a:p>
            <a:pPr marL="0" indent="0">
              <a:lnSpc>
                <a:spcPct val="150000"/>
              </a:lnSpc>
              <a:spcBef>
                <a:spcPts val="0"/>
              </a:spcBef>
              <a:buNone/>
            </a:pPr>
            <a:r>
              <a:rPr lang="de-DE" sz="2400" dirty="0">
                <a:solidFill>
                  <a:schemeClr val="bg1">
                    <a:lumMod val="50000"/>
                  </a:schemeClr>
                </a:solidFill>
              </a:rPr>
              <a:t>Power BI Service</a:t>
            </a:r>
          </a:p>
          <a:p>
            <a:pPr marL="0" indent="0">
              <a:lnSpc>
                <a:spcPct val="150000"/>
              </a:lnSpc>
              <a:spcBef>
                <a:spcPts val="0"/>
              </a:spcBef>
              <a:buNone/>
            </a:pPr>
            <a:r>
              <a:rPr lang="de-DE" sz="2400" dirty="0">
                <a:solidFill>
                  <a:schemeClr val="bg1">
                    <a:lumMod val="50000"/>
                  </a:schemeClr>
                </a:solidFill>
              </a:rPr>
              <a:t>Power BI Mobile App</a:t>
            </a:r>
          </a:p>
          <a:p>
            <a:pPr marL="0" indent="0">
              <a:lnSpc>
                <a:spcPct val="150000"/>
              </a:lnSpc>
              <a:spcBef>
                <a:spcPts val="0"/>
              </a:spcBef>
              <a:buNone/>
            </a:pPr>
            <a:r>
              <a:rPr lang="de-DE" sz="2400" dirty="0">
                <a:solidFill>
                  <a:schemeClr val="bg1">
                    <a:lumMod val="50000"/>
                  </a:schemeClr>
                </a:solidFill>
              </a:rPr>
              <a:t>Zusammenfassung</a:t>
            </a:r>
          </a:p>
          <a:p>
            <a:pPr marL="0" indent="0">
              <a:lnSpc>
                <a:spcPct val="150000"/>
              </a:lnSpc>
              <a:spcBef>
                <a:spcPts val="0"/>
              </a:spcBef>
              <a:buNone/>
            </a:pPr>
            <a:r>
              <a:rPr lang="de-DE" sz="2400" dirty="0">
                <a:solidFill>
                  <a:schemeClr val="bg1">
                    <a:lumMod val="50000"/>
                  </a:schemeClr>
                </a:solidFill>
              </a:rPr>
              <a:t>Bringen Sie Ihre eigenen Daten mit</a:t>
            </a:r>
          </a:p>
          <a:p>
            <a:pPr marL="0" indent="0">
              <a:lnSpc>
                <a:spcPct val="150000"/>
              </a:lnSpc>
              <a:spcBef>
                <a:spcPts val="0"/>
              </a:spcBef>
              <a:buNone/>
            </a:pPr>
            <a:endParaRPr lang="en-US" sz="2400" dirty="0">
              <a:solidFill>
                <a:schemeClr val="bg1">
                  <a:lumMod val="50000"/>
                </a:schemeClr>
              </a:solidFill>
            </a:endParaRPr>
          </a:p>
        </p:txBody>
      </p:sp>
      <p:sp>
        <p:nvSpPr>
          <p:cNvPr id="4" name="Date Placehold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sp>
        <p:nvSpPr>
          <p:cNvPr id="6" name="Inhaltsplatzhalter 2"/>
          <p:cNvSpPr txBox="1">
            <a:spLocks/>
          </p:cNvSpPr>
          <p:nvPr/>
        </p:nvSpPr>
        <p:spPr bwMode="auto">
          <a:xfrm>
            <a:off x="0" y="1349125"/>
            <a:ext cx="1440000" cy="540000"/>
          </a:xfrm>
          <a:prstGeom prst="rect">
            <a:avLst/>
          </a:prstGeom>
          <a:solidFill>
            <a:srgbClr val="003366"/>
          </a:solidFill>
          <a:ln>
            <a:noFill/>
          </a:ln>
          <a:effectLst/>
        </p:spPr>
        <p:txBody>
          <a:bodyPr vert="horz" wrap="square" lIns="128583" tIns="64291" rIns="128583" bIns="64291" numCol="1" anchor="ctr"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de-DE" sz="2000" b="1" kern="0" dirty="0">
                <a:solidFill>
                  <a:schemeClr val="bg1"/>
                </a:solidFill>
                <a:latin typeface="+mj-lt"/>
              </a:rPr>
              <a:t>Agenda</a:t>
            </a:r>
          </a:p>
        </p:txBody>
      </p:sp>
      <p:pic>
        <p:nvPicPr>
          <p:cNvPr id="10" name="Grafik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528711">
            <a:off x="6426704" y="-274504"/>
            <a:ext cx="7274603" cy="8246092"/>
          </a:xfrm>
          <a:prstGeom prst="rect">
            <a:avLst/>
          </a:prstGeom>
        </p:spPr>
      </p:pic>
    </p:spTree>
    <p:extLst>
      <p:ext uri="{BB962C8B-B14F-4D97-AF65-F5344CB8AC3E}">
        <p14:creationId xmlns:p14="http://schemas.microsoft.com/office/powerpoint/2010/main" val="346631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Sie können Daten manuell bearbeiten, um die Datenqualität für Ihre Analysen zu verbessern.</a:t>
            </a:r>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Die Datenqualität ist eines der größten Probleme, denen Sie bei der Visualisierung und Analyse von Daten begegnen werden.</a:t>
            </a:r>
          </a:p>
          <a:p>
            <a:pPr marL="342900" indent="-342900">
              <a:spcBef>
                <a:spcPts val="0"/>
              </a:spcBef>
              <a:spcAft>
                <a:spcPts val="1200"/>
              </a:spcAft>
              <a:buClr>
                <a:srgbClr val="003366"/>
              </a:buClr>
              <a:buFont typeface="+mj-lt"/>
              <a:buAutoNum type="arabicParenR"/>
            </a:pPr>
            <a:r>
              <a:rPr lang="de-DE" sz="1400" kern="0" dirty="0"/>
              <a:t>Erstellen Sie auf der Registerkarte Bericht ein ausgefülltes Kartenbild mit den Feldern 'Land' als Standort und 'Verkaufsregion' als Legende</a:t>
            </a:r>
          </a:p>
          <a:p>
            <a:pPr marL="342900" indent="-342900">
              <a:spcBef>
                <a:spcPts val="0"/>
              </a:spcBef>
              <a:spcAft>
                <a:spcPts val="1200"/>
              </a:spcAft>
              <a:buClr>
                <a:srgbClr val="003366"/>
              </a:buClr>
              <a:buFont typeface="+mj-lt"/>
              <a:buAutoNum type="arabicParenR"/>
            </a:pPr>
            <a:r>
              <a:rPr lang="de-DE" sz="1400" kern="0" dirty="0"/>
              <a:t>Beachten Sie, dass die weißen Bereiche nicht kategorisiert sind, da das Visual keine Daten für diese Länder finden konnte. Wechseln Sie den Standort auf '</a:t>
            </a:r>
            <a:r>
              <a:rPr lang="de-DE" sz="1400" kern="0" dirty="0" err="1"/>
              <a:t>Country_Code</a:t>
            </a:r>
            <a:r>
              <a:rPr lang="de-DE" sz="1400" kern="0" dirty="0"/>
              <a:t>' und sehen Sie sich die Änderungen an. Viele Länder, die bisher weiß waren, haben nun einen farbigen Vertriebsbereich zugeordnet. Das einzige Land, das auffällt, ist Russland.</a:t>
            </a:r>
          </a:p>
          <a:p>
            <a:pPr marL="342900" indent="-342900">
              <a:spcBef>
                <a:spcPts val="0"/>
              </a:spcBef>
              <a:spcAft>
                <a:spcPts val="1200"/>
              </a:spcAft>
              <a:buClr>
                <a:srgbClr val="003366"/>
              </a:buClr>
              <a:buFont typeface="+mj-lt"/>
              <a:buAutoNum type="arabicParenR"/>
            </a:pPr>
            <a:r>
              <a:rPr lang="de-DE" sz="1400" kern="0" dirty="0"/>
              <a:t>Wechseln Sie in die Datenansicht und finden Sie den Eintrag für Russland im Feld "Land". Beachten Sie, dass der Name auf 'Russische Föderation' eingestellt ist.</a:t>
            </a:r>
          </a:p>
          <a:p>
            <a:pPr marL="342900" indent="-342900">
              <a:spcBef>
                <a:spcPts val="0"/>
              </a:spcBef>
              <a:spcAft>
                <a:spcPts val="1200"/>
              </a:spcAft>
              <a:buClr>
                <a:srgbClr val="003366"/>
              </a:buClr>
              <a:buFont typeface="+mj-lt"/>
              <a:buAutoNum type="arabicParenR"/>
            </a:pPr>
            <a:r>
              <a:rPr lang="de-DE" sz="1400" kern="0" dirty="0"/>
              <a:t>Öffnen Sie das Fenster "Edit </a:t>
            </a:r>
            <a:r>
              <a:rPr lang="de-DE" sz="1400" kern="0" dirty="0" err="1"/>
              <a:t>Queries</a:t>
            </a:r>
            <a:r>
              <a:rPr lang="de-DE" sz="1400" kern="0" dirty="0"/>
              <a:t>" und wechseln Sie zur Registerkarte Transformation.</a:t>
            </a:r>
          </a:p>
          <a:p>
            <a:pPr marL="342900" indent="-342900">
              <a:spcBef>
                <a:spcPts val="0"/>
              </a:spcBef>
              <a:spcAft>
                <a:spcPts val="1200"/>
              </a:spcAft>
              <a:buClr>
                <a:srgbClr val="003366"/>
              </a:buClr>
              <a:buFont typeface="+mj-lt"/>
              <a:buAutoNum type="arabicParenR"/>
            </a:pPr>
            <a:r>
              <a:rPr lang="de-DE" sz="1400" kern="0" dirty="0"/>
              <a:t>Wählen Sie die Spalte "Land" und klicken Sie auf die Funktion "Werte ersetzen". Geben Sie 'Russische Fed.' als zu findende Werte und 'Russland' als Werte ein, um sie zu ersetzen.</a:t>
            </a:r>
          </a:p>
          <a:p>
            <a:pPr marL="342900" indent="-342900">
              <a:spcBef>
                <a:spcPts val="0"/>
              </a:spcBef>
              <a:spcAft>
                <a:spcPts val="1200"/>
              </a:spcAft>
              <a:buClr>
                <a:srgbClr val="003366"/>
              </a:buClr>
              <a:buFont typeface="+mj-lt"/>
              <a:buAutoNum type="arabicParenR"/>
            </a:pPr>
            <a:r>
              <a:rPr lang="de-DE" sz="1400" kern="0" dirty="0"/>
              <a:t>Klicken Sie auf "OK" und dann auf "Schließen &amp; Anwenden".</a:t>
            </a:r>
          </a:p>
          <a:p>
            <a:pPr marL="342900" indent="-342900">
              <a:spcBef>
                <a:spcPts val="0"/>
              </a:spcBef>
              <a:spcAft>
                <a:spcPts val="1200"/>
              </a:spcAft>
              <a:buClr>
                <a:srgbClr val="003366"/>
              </a:buClr>
              <a:buFont typeface="+mj-lt"/>
              <a:buAutoNum type="arabicParenR"/>
            </a:pPr>
            <a:r>
              <a:rPr lang="de-DE" sz="1400" kern="0" dirty="0"/>
              <a:t>Setzen Sie das Feld "Land" als Standort in den ausgefüllten Karten visuell und sehen Sie die Änderungen.</a:t>
            </a:r>
          </a:p>
          <a:p>
            <a:pPr marL="0" indent="0">
              <a:spcBef>
                <a:spcPts val="0"/>
              </a:spcBef>
              <a:spcAft>
                <a:spcPts val="1200"/>
              </a:spcAft>
              <a:buClr>
                <a:srgbClr val="003366"/>
              </a:buClr>
              <a:buNone/>
            </a:pPr>
            <a:r>
              <a:rPr lang="de-DE" sz="1400" kern="0" dirty="0"/>
              <a:t>Beachten Sie, dass es ratsam ist, bei der Visualisierung von Daten im Kartenformat in Power BI mit Ländercodes zu arbeiten.</a:t>
            </a:r>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3" name="Picture 2">
            <a:extLst>
              <a:ext uri="{FF2B5EF4-FFF2-40B4-BE49-F238E27FC236}">
                <a16:creationId xmlns:a16="http://schemas.microsoft.com/office/drawing/2014/main" id="{623C0ED9-EF37-41A2-BC8B-83669ABA473B}"/>
              </a:ext>
            </a:extLst>
          </p:cNvPr>
          <p:cNvPicPr>
            <a:picLocks noChangeAspect="1"/>
          </p:cNvPicPr>
          <p:nvPr/>
        </p:nvPicPr>
        <p:blipFill>
          <a:blip r:embed="rId2"/>
          <a:stretch>
            <a:fillRect/>
          </a:stretch>
        </p:blipFill>
        <p:spPr>
          <a:xfrm>
            <a:off x="7200900" y="1518352"/>
            <a:ext cx="3252788" cy="1733550"/>
          </a:xfrm>
          <a:prstGeom prst="rect">
            <a:avLst/>
          </a:prstGeom>
        </p:spPr>
      </p:pic>
      <p:pic>
        <p:nvPicPr>
          <p:cNvPr id="12" name="Picture 11">
            <a:extLst>
              <a:ext uri="{FF2B5EF4-FFF2-40B4-BE49-F238E27FC236}">
                <a16:creationId xmlns:a16="http://schemas.microsoft.com/office/drawing/2014/main" id="{9D46F5BA-7934-488C-B1AA-44B5999331E1}"/>
              </a:ext>
            </a:extLst>
          </p:cNvPr>
          <p:cNvPicPr>
            <a:picLocks noChangeAspect="1"/>
          </p:cNvPicPr>
          <p:nvPr/>
        </p:nvPicPr>
        <p:blipFill>
          <a:blip r:embed="rId3"/>
          <a:stretch>
            <a:fillRect/>
          </a:stretch>
        </p:blipFill>
        <p:spPr>
          <a:xfrm>
            <a:off x="10675234" y="1518352"/>
            <a:ext cx="3252788" cy="1733550"/>
          </a:xfrm>
          <a:prstGeom prst="rect">
            <a:avLst/>
          </a:prstGeom>
        </p:spPr>
      </p:pic>
      <p:pic>
        <p:nvPicPr>
          <p:cNvPr id="18" name="Picture 17">
            <a:extLst>
              <a:ext uri="{FF2B5EF4-FFF2-40B4-BE49-F238E27FC236}">
                <a16:creationId xmlns:a16="http://schemas.microsoft.com/office/drawing/2014/main" id="{4AA3055C-6A78-411A-9C69-88E8B353DF32}"/>
              </a:ext>
            </a:extLst>
          </p:cNvPr>
          <p:cNvPicPr>
            <a:picLocks noChangeAspect="1"/>
          </p:cNvPicPr>
          <p:nvPr/>
        </p:nvPicPr>
        <p:blipFill>
          <a:blip r:embed="rId4"/>
          <a:stretch>
            <a:fillRect/>
          </a:stretch>
        </p:blipFill>
        <p:spPr>
          <a:xfrm>
            <a:off x="7200900" y="3660235"/>
            <a:ext cx="6677025" cy="3476625"/>
          </a:xfrm>
          <a:prstGeom prst="rect">
            <a:avLst/>
          </a:prstGeom>
        </p:spPr>
      </p:pic>
    </p:spTree>
    <p:extLst>
      <p:ext uri="{BB962C8B-B14F-4D97-AF65-F5344CB8AC3E}">
        <p14:creationId xmlns:p14="http://schemas.microsoft.com/office/powerpoint/2010/main" val="705331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Analyse</a:t>
            </a:r>
            <a:r>
              <a:rPr lang="en-US" dirty="0"/>
              <a:t> der </a:t>
            </a:r>
            <a:r>
              <a:rPr lang="en-US" dirty="0" err="1"/>
              <a:t>Quelldaten</a:t>
            </a:r>
            <a:r>
              <a:rPr lang="en-US" dirty="0"/>
              <a:t> [1/2]</a:t>
            </a:r>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Nehmen Sie sich etwas Zeit, um die Daten von'Sales.xlsx' in Excel zu analysieren. Der Blick auf die Quelldaten ist ein gängiger Weg, um einen Eindruck davon zu bekommen, wie die Daten strukturiert sind und wie sie verändert werden sollten. Versuchen Sie, die folgenden Fragen zu beantworten:</a:t>
            </a:r>
          </a:p>
          <a:p>
            <a:pPr marL="342900" indent="-342900">
              <a:spcBef>
                <a:spcPts val="0"/>
              </a:spcBef>
              <a:spcAft>
                <a:spcPts val="1200"/>
              </a:spcAft>
              <a:buClr>
                <a:srgbClr val="003366"/>
              </a:buClr>
              <a:buFont typeface="+mj-lt"/>
              <a:buAutoNum type="arabicParenR"/>
            </a:pPr>
            <a:r>
              <a:rPr lang="de-DE" sz="1400" kern="0" dirty="0"/>
              <a:t>Wie viele Spalten gibt es?</a:t>
            </a:r>
          </a:p>
          <a:p>
            <a:pPr marL="342900" indent="-342900">
              <a:spcBef>
                <a:spcPts val="0"/>
              </a:spcBef>
              <a:spcAft>
                <a:spcPts val="1200"/>
              </a:spcAft>
              <a:buClr>
                <a:srgbClr val="003366"/>
              </a:buClr>
              <a:buFont typeface="+mj-lt"/>
              <a:buAutoNum type="arabicParenR"/>
            </a:pPr>
            <a:r>
              <a:rPr lang="de-DE" sz="1400" kern="0" dirty="0"/>
              <a:t>Haben wir bereits einige dieser Säulen in unserem Modell?</a:t>
            </a:r>
          </a:p>
          <a:p>
            <a:pPr marL="342900" indent="-342900">
              <a:spcBef>
                <a:spcPts val="0"/>
              </a:spcBef>
              <a:spcAft>
                <a:spcPts val="1200"/>
              </a:spcAft>
              <a:buClr>
                <a:srgbClr val="003366"/>
              </a:buClr>
              <a:buFont typeface="+mj-lt"/>
              <a:buAutoNum type="arabicParenR"/>
            </a:pPr>
            <a:r>
              <a:rPr lang="de-DE" sz="1400" kern="0" dirty="0"/>
              <a:t>Welche Datentypen gibt es für jede Spalte?</a:t>
            </a:r>
          </a:p>
          <a:p>
            <a:pPr marL="342900" indent="-342900">
              <a:spcBef>
                <a:spcPts val="0"/>
              </a:spcBef>
              <a:spcAft>
                <a:spcPts val="1200"/>
              </a:spcAft>
              <a:buClr>
                <a:srgbClr val="003366"/>
              </a:buClr>
              <a:buFont typeface="+mj-lt"/>
              <a:buAutoNum type="arabicParenR"/>
            </a:pPr>
            <a:r>
              <a:rPr lang="de-DE" sz="1400" kern="0" dirty="0"/>
              <a:t>Wie werden die Daten formatiert?</a:t>
            </a:r>
          </a:p>
          <a:p>
            <a:pPr marL="342900" indent="-342900">
              <a:spcBef>
                <a:spcPts val="0"/>
              </a:spcBef>
              <a:spcAft>
                <a:spcPts val="1200"/>
              </a:spcAft>
              <a:buClr>
                <a:srgbClr val="003366"/>
              </a:buClr>
              <a:buFont typeface="+mj-lt"/>
              <a:buAutoNum type="arabicParenR"/>
            </a:pPr>
            <a:r>
              <a:rPr lang="de-DE" sz="1400" kern="0" dirty="0"/>
              <a:t>Wie viele Zeilen gibt es?</a:t>
            </a:r>
          </a:p>
          <a:p>
            <a:pPr marL="342900" indent="-342900">
              <a:spcBef>
                <a:spcPts val="0"/>
              </a:spcBef>
              <a:spcAft>
                <a:spcPts val="1200"/>
              </a:spcAft>
              <a:buClr>
                <a:srgbClr val="003366"/>
              </a:buClr>
              <a:buFont typeface="+mj-lt"/>
              <a:buAutoNum type="arabicParenR"/>
            </a:pPr>
            <a:r>
              <a:rPr lang="de-DE" sz="1400" kern="0" dirty="0"/>
              <a:t>Was sind die Schlüsselspalten?</a:t>
            </a:r>
          </a:p>
          <a:p>
            <a:pPr marL="342900" indent="-342900">
              <a:spcBef>
                <a:spcPts val="0"/>
              </a:spcBef>
              <a:spcAft>
                <a:spcPts val="1200"/>
              </a:spcAft>
              <a:buClr>
                <a:srgbClr val="003366"/>
              </a:buClr>
              <a:buFont typeface="+mj-lt"/>
              <a:buAutoNum type="arabicParenR"/>
            </a:pPr>
            <a:r>
              <a:rPr lang="de-DE" sz="1400" kern="0" dirty="0"/>
              <a:t>Gibt es Fremdschlüssel?</a:t>
            </a:r>
          </a:p>
          <a:p>
            <a:pPr marL="342900" indent="-342900">
              <a:spcBef>
                <a:spcPts val="0"/>
              </a:spcBef>
              <a:spcAft>
                <a:spcPts val="1200"/>
              </a:spcAft>
              <a:buClr>
                <a:srgbClr val="003366"/>
              </a:buClr>
              <a:buFont typeface="+mj-lt"/>
              <a:buAutoNum type="arabicParenR"/>
            </a:pPr>
            <a:r>
              <a:rPr lang="de-DE" sz="1400" kern="0" dirty="0"/>
              <a:t>Gibt es angebliche Dummy-Werte?</a:t>
            </a:r>
          </a:p>
          <a:p>
            <a:pPr marL="342900" indent="-342900">
              <a:spcBef>
                <a:spcPts val="0"/>
              </a:spcBef>
              <a:spcAft>
                <a:spcPts val="1200"/>
              </a:spcAft>
              <a:buClr>
                <a:srgbClr val="003366"/>
              </a:buClr>
              <a:buFont typeface="+mj-lt"/>
              <a:buAutoNum type="arabicParenR"/>
            </a:pPr>
            <a:r>
              <a:rPr lang="de-DE" sz="1400" kern="0" dirty="0"/>
              <a:t>Welche Schritte der Datentransformation sollten wir in Power BI Desktop unternehmen?</a:t>
            </a:r>
          </a:p>
          <a:p>
            <a:pPr marL="0" indent="0">
              <a:spcBef>
                <a:spcPts val="0"/>
              </a:spcBef>
              <a:spcAft>
                <a:spcPts val="1200"/>
              </a:spcAft>
              <a:buClr>
                <a:srgbClr val="003366"/>
              </a:buClr>
              <a:buNone/>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3969857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Analyse</a:t>
            </a:r>
            <a:r>
              <a:rPr lang="en-US" dirty="0"/>
              <a:t> der </a:t>
            </a:r>
            <a:r>
              <a:rPr lang="en-US" dirty="0" err="1"/>
              <a:t>Quelldaten</a:t>
            </a:r>
            <a:r>
              <a:rPr lang="en-US" dirty="0"/>
              <a:t>[2/2]</a:t>
            </a:r>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Nehmen Sie sich etwas Zeit, um die Daten von'Sales.xlsx' in Excel zu analysieren. Der Blick auf die Quelldaten ist ein gängiger Weg, um einen Eindruck davon zu bekommen, wie die Daten strukturiert sind und wie sie verändert werden sollten. Versuchen Sie, die folgenden Fragen zu beantworten:</a:t>
            </a:r>
          </a:p>
          <a:p>
            <a:pPr marL="342900" indent="-342900">
              <a:spcBef>
                <a:spcPts val="0"/>
              </a:spcBef>
              <a:spcAft>
                <a:spcPts val="1200"/>
              </a:spcAft>
              <a:buClr>
                <a:srgbClr val="003366"/>
              </a:buClr>
              <a:buFont typeface="+mj-lt"/>
              <a:buAutoNum type="arabicParenR"/>
            </a:pPr>
            <a:r>
              <a:rPr lang="de-DE" sz="1400" kern="0" dirty="0"/>
              <a:t>Wie viele Spalten gibt es?</a:t>
            </a:r>
            <a:r>
              <a:rPr lang="en-US" sz="1400" kern="0" dirty="0"/>
              <a:t> </a:t>
            </a:r>
            <a:br>
              <a:rPr lang="en-US" sz="1400" kern="0" dirty="0"/>
            </a:br>
            <a:r>
              <a:rPr lang="en-US" sz="1400" kern="0" dirty="0">
                <a:solidFill>
                  <a:srgbClr val="E54800"/>
                </a:solidFill>
              </a:rPr>
              <a:t>12</a:t>
            </a:r>
            <a:endParaRPr lang="en-US" sz="1400" kern="0" dirty="0"/>
          </a:p>
          <a:p>
            <a:pPr marL="342900" indent="-342900">
              <a:spcBef>
                <a:spcPts val="0"/>
              </a:spcBef>
              <a:spcAft>
                <a:spcPts val="1200"/>
              </a:spcAft>
              <a:buClr>
                <a:srgbClr val="003366"/>
              </a:buClr>
              <a:buFont typeface="+mj-lt"/>
              <a:buAutoNum type="arabicParenR"/>
            </a:pPr>
            <a:r>
              <a:rPr lang="de-DE" sz="1400" kern="0" dirty="0"/>
              <a:t>Haben wir bereits einige dieser Säulen in unserem Modell?</a:t>
            </a:r>
            <a:br>
              <a:rPr lang="en-US" sz="1400" kern="0" dirty="0"/>
            </a:br>
            <a:r>
              <a:rPr lang="en-US" sz="1400" kern="0" dirty="0">
                <a:solidFill>
                  <a:srgbClr val="E54800"/>
                </a:solidFill>
              </a:rPr>
              <a:t>Continent, Country &amp; Sales Region exist in the Country table</a:t>
            </a:r>
            <a:endParaRPr lang="en-US" sz="1400" kern="0" dirty="0"/>
          </a:p>
          <a:p>
            <a:pPr marL="342900" indent="-342900">
              <a:spcBef>
                <a:spcPts val="0"/>
              </a:spcBef>
              <a:spcAft>
                <a:spcPts val="1200"/>
              </a:spcAft>
              <a:buClr>
                <a:srgbClr val="003366"/>
              </a:buClr>
              <a:buFont typeface="+mj-lt"/>
              <a:buAutoNum type="arabicParenR"/>
            </a:pPr>
            <a:r>
              <a:rPr lang="de-DE" sz="1400" kern="0" dirty="0"/>
              <a:t>Welche Datentypen gibt es für jede Spalte?</a:t>
            </a:r>
            <a:r>
              <a:rPr lang="en-US" sz="1400" kern="0" dirty="0">
                <a:solidFill>
                  <a:srgbClr val="E54800"/>
                </a:solidFill>
              </a:rPr>
              <a:t> </a:t>
            </a:r>
            <a:br>
              <a:rPr lang="en-US" sz="1400" kern="0" dirty="0">
                <a:solidFill>
                  <a:srgbClr val="E54800"/>
                </a:solidFill>
              </a:rPr>
            </a:br>
            <a:r>
              <a:rPr lang="en-US" sz="1400" kern="0" dirty="0">
                <a:solidFill>
                  <a:srgbClr val="E54800"/>
                </a:solidFill>
              </a:rPr>
              <a:t>Sales Document Number – Text</a:t>
            </a:r>
            <a:br>
              <a:rPr lang="en-US" sz="1400" kern="0" dirty="0">
                <a:solidFill>
                  <a:srgbClr val="E54800"/>
                </a:solidFill>
              </a:rPr>
            </a:br>
            <a:r>
              <a:rPr lang="en-US" sz="1400" kern="0" dirty="0">
                <a:solidFill>
                  <a:srgbClr val="E54800"/>
                </a:solidFill>
              </a:rPr>
              <a:t>Sales Item Number – Text</a:t>
            </a:r>
            <a:br>
              <a:rPr lang="en-US" sz="1400" kern="0" dirty="0">
                <a:solidFill>
                  <a:srgbClr val="E54800"/>
                </a:solidFill>
              </a:rPr>
            </a:br>
            <a:r>
              <a:rPr lang="en-US" sz="1400" kern="0" dirty="0">
                <a:solidFill>
                  <a:srgbClr val="E54800"/>
                </a:solidFill>
              </a:rPr>
              <a:t>Date – Date</a:t>
            </a:r>
            <a:br>
              <a:rPr lang="en-US" sz="1400" kern="0" dirty="0">
                <a:solidFill>
                  <a:srgbClr val="E54800"/>
                </a:solidFill>
              </a:rPr>
            </a:br>
            <a:r>
              <a:rPr lang="en-US" sz="1400" kern="0" dirty="0">
                <a:solidFill>
                  <a:srgbClr val="E54800"/>
                </a:solidFill>
              </a:rPr>
              <a:t>Technology Area – Text</a:t>
            </a:r>
            <a:br>
              <a:rPr lang="en-US" sz="1400" kern="0" dirty="0">
                <a:solidFill>
                  <a:srgbClr val="E54800"/>
                </a:solidFill>
              </a:rPr>
            </a:br>
            <a:r>
              <a:rPr lang="en-US" sz="1400" kern="0" dirty="0">
                <a:solidFill>
                  <a:srgbClr val="E54800"/>
                </a:solidFill>
              </a:rPr>
              <a:t>Technology – Text</a:t>
            </a:r>
            <a:br>
              <a:rPr lang="en-US" sz="1400" kern="0" dirty="0">
                <a:solidFill>
                  <a:srgbClr val="E54800"/>
                </a:solidFill>
              </a:rPr>
            </a:br>
            <a:r>
              <a:rPr lang="en-US" sz="1400" kern="0" dirty="0">
                <a:solidFill>
                  <a:srgbClr val="E54800"/>
                </a:solidFill>
              </a:rPr>
              <a:t>Machine Group – Text</a:t>
            </a:r>
            <a:br>
              <a:rPr lang="en-US" sz="1400" kern="0" dirty="0">
                <a:solidFill>
                  <a:srgbClr val="E54800"/>
                </a:solidFill>
              </a:rPr>
            </a:br>
            <a:r>
              <a:rPr lang="en-US" sz="1400" kern="0" dirty="0">
                <a:solidFill>
                  <a:srgbClr val="E54800"/>
                </a:solidFill>
              </a:rPr>
              <a:t>Continent geographical – Text</a:t>
            </a:r>
            <a:br>
              <a:rPr lang="en-US" sz="1400" kern="0" dirty="0">
                <a:solidFill>
                  <a:srgbClr val="E54800"/>
                </a:solidFill>
              </a:rPr>
            </a:br>
            <a:r>
              <a:rPr lang="en-US" sz="1400" kern="0" dirty="0">
                <a:solidFill>
                  <a:srgbClr val="E54800"/>
                </a:solidFill>
              </a:rPr>
              <a:t>Country – Text</a:t>
            </a:r>
            <a:br>
              <a:rPr lang="en-US" sz="1400" kern="0" dirty="0">
                <a:solidFill>
                  <a:srgbClr val="E54800"/>
                </a:solidFill>
              </a:rPr>
            </a:br>
            <a:r>
              <a:rPr lang="en-US" sz="1400" kern="0" dirty="0">
                <a:solidFill>
                  <a:srgbClr val="E54800"/>
                </a:solidFill>
              </a:rPr>
              <a:t>Country Text – Text</a:t>
            </a:r>
            <a:br>
              <a:rPr lang="en-US" sz="1400" kern="0" dirty="0">
                <a:solidFill>
                  <a:srgbClr val="E54800"/>
                </a:solidFill>
              </a:rPr>
            </a:br>
            <a:r>
              <a:rPr lang="en-US" sz="1400" kern="0" dirty="0">
                <a:solidFill>
                  <a:srgbClr val="E54800"/>
                </a:solidFill>
              </a:rPr>
              <a:t>Sales Region Text – Text</a:t>
            </a:r>
            <a:br>
              <a:rPr lang="en-US" sz="1400" kern="0" dirty="0">
                <a:solidFill>
                  <a:srgbClr val="E54800"/>
                </a:solidFill>
              </a:rPr>
            </a:br>
            <a:r>
              <a:rPr lang="en-US" sz="1400" kern="0" dirty="0">
                <a:solidFill>
                  <a:srgbClr val="E54800"/>
                </a:solidFill>
              </a:rPr>
              <a:t>Item quantity – Number</a:t>
            </a:r>
            <a:br>
              <a:rPr lang="en-US" sz="1400" kern="0" dirty="0">
                <a:solidFill>
                  <a:srgbClr val="E54800"/>
                </a:solidFill>
              </a:rPr>
            </a:br>
            <a:r>
              <a:rPr lang="en-US" sz="1400" kern="0" dirty="0">
                <a:solidFill>
                  <a:srgbClr val="E54800"/>
                </a:solidFill>
              </a:rPr>
              <a:t>Net Sales – Number</a:t>
            </a:r>
            <a:br>
              <a:rPr lang="en-US" sz="1400" kern="0" dirty="0">
                <a:solidFill>
                  <a:srgbClr val="E54800"/>
                </a:solidFill>
              </a:rPr>
            </a:br>
            <a:r>
              <a:rPr lang="en-US" sz="1400" kern="0" dirty="0">
                <a:solidFill>
                  <a:srgbClr val="E54800"/>
                </a:solidFill>
              </a:rPr>
              <a:t> </a:t>
            </a:r>
            <a:endParaRPr lang="en-US" sz="1400" kern="0" dirty="0"/>
          </a:p>
          <a:p>
            <a:pPr marL="342900" indent="-342900">
              <a:spcBef>
                <a:spcPts val="0"/>
              </a:spcBef>
              <a:spcAft>
                <a:spcPts val="1200"/>
              </a:spcAft>
              <a:buClr>
                <a:srgbClr val="003366"/>
              </a:buClr>
              <a:buFont typeface="+mj-lt"/>
              <a:buAutoNum type="arabicParenR"/>
            </a:pPr>
            <a:r>
              <a:rPr lang="de-DE" sz="1400" kern="0" dirty="0"/>
              <a:t>Wie werden die Daten formatiert?</a:t>
            </a:r>
            <a:br>
              <a:rPr lang="en-US" sz="1400" kern="0" dirty="0">
                <a:solidFill>
                  <a:srgbClr val="E54800"/>
                </a:solidFill>
              </a:rPr>
            </a:br>
            <a:r>
              <a:rPr lang="en-US" sz="1400" kern="0" dirty="0">
                <a:solidFill>
                  <a:srgbClr val="E54800"/>
                </a:solidFill>
              </a:rPr>
              <a:t>Sales Document Number &amp; Sales Item Number have numeric values as Text, but are not key figures</a:t>
            </a:r>
            <a:br>
              <a:rPr lang="en-US" sz="1400" kern="0" dirty="0">
                <a:solidFill>
                  <a:srgbClr val="E54800"/>
                </a:solidFill>
              </a:rPr>
            </a:br>
            <a:r>
              <a:rPr lang="en-US" sz="1400" kern="0" dirty="0">
                <a:solidFill>
                  <a:srgbClr val="E54800"/>
                </a:solidFill>
              </a:rPr>
              <a:t>Date is formatted in the mm/</a:t>
            </a:r>
            <a:r>
              <a:rPr lang="en-US" sz="1400" kern="0" dirty="0" err="1">
                <a:solidFill>
                  <a:srgbClr val="E54800"/>
                </a:solidFill>
              </a:rPr>
              <a:t>dd</a:t>
            </a:r>
            <a:r>
              <a:rPr lang="en-US" sz="1400" kern="0" dirty="0">
                <a:solidFill>
                  <a:srgbClr val="E54800"/>
                </a:solidFill>
              </a:rPr>
              <a:t>/</a:t>
            </a:r>
            <a:r>
              <a:rPr lang="en-US" sz="1400" kern="0" dirty="0" err="1">
                <a:solidFill>
                  <a:srgbClr val="E54800"/>
                </a:solidFill>
              </a:rPr>
              <a:t>yyyy</a:t>
            </a:r>
            <a:r>
              <a:rPr lang="en-US" sz="1400" kern="0" dirty="0">
                <a:solidFill>
                  <a:srgbClr val="E54800"/>
                </a:solidFill>
              </a:rPr>
              <a:t> style</a:t>
            </a:r>
            <a:br>
              <a:rPr lang="en-US" sz="1400" kern="0" dirty="0">
                <a:solidFill>
                  <a:srgbClr val="E54800"/>
                </a:solidFill>
              </a:rPr>
            </a:br>
            <a:r>
              <a:rPr lang="en-US" sz="1400" kern="0" dirty="0">
                <a:solidFill>
                  <a:srgbClr val="E54800"/>
                </a:solidFill>
              </a:rPr>
              <a:t>Net Sales has 0, 1 or 2 decimals   </a:t>
            </a: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7" name="Inhaltsplatzhalter 2">
            <a:extLst>
              <a:ext uri="{FF2B5EF4-FFF2-40B4-BE49-F238E27FC236}">
                <a16:creationId xmlns:a16="http://schemas.microsoft.com/office/drawing/2014/main" id="{7EC6E7AB-E9FA-4350-BB05-B1FB10E1E1B3}"/>
              </a:ext>
            </a:extLst>
          </p:cNvPr>
          <p:cNvSpPr txBox="1">
            <a:spLocks/>
          </p:cNvSpPr>
          <p:nvPr/>
        </p:nvSpPr>
        <p:spPr bwMode="auto">
          <a:xfrm>
            <a:off x="7200900"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342900" indent="-342900">
              <a:spcBef>
                <a:spcPts val="0"/>
              </a:spcBef>
              <a:spcAft>
                <a:spcPts val="1200"/>
              </a:spcAft>
              <a:buClr>
                <a:srgbClr val="003366"/>
              </a:buClr>
              <a:buFont typeface="+mj-lt"/>
              <a:buAutoNum type="arabicParenR" startAt="5"/>
            </a:pPr>
            <a:r>
              <a:rPr lang="de-DE" sz="1400" kern="0" dirty="0"/>
              <a:t>Wie viele Zeilen gibt es?</a:t>
            </a:r>
          </a:p>
          <a:p>
            <a:pPr marL="0" indent="0">
              <a:spcBef>
                <a:spcPts val="0"/>
              </a:spcBef>
              <a:spcAft>
                <a:spcPts val="1200"/>
              </a:spcAft>
              <a:buClr>
                <a:srgbClr val="003366"/>
              </a:buClr>
              <a:buNone/>
            </a:pPr>
            <a:r>
              <a:rPr lang="de-DE" sz="1400" kern="0" dirty="0">
                <a:solidFill>
                  <a:srgbClr val="E54800"/>
                </a:solidFill>
              </a:rPr>
              <a:t>          </a:t>
            </a:r>
            <a:r>
              <a:rPr lang="en-US" sz="1400" kern="0" dirty="0">
                <a:solidFill>
                  <a:srgbClr val="E54800"/>
                </a:solidFill>
              </a:rPr>
              <a:t>14,271</a:t>
            </a:r>
            <a:endParaRPr lang="en-US" sz="1400" kern="0" dirty="0"/>
          </a:p>
          <a:p>
            <a:pPr marL="342900" indent="-342900">
              <a:spcBef>
                <a:spcPts val="0"/>
              </a:spcBef>
              <a:spcAft>
                <a:spcPts val="1200"/>
              </a:spcAft>
              <a:buClr>
                <a:srgbClr val="003366"/>
              </a:buClr>
              <a:buFont typeface="+mj-lt"/>
              <a:buAutoNum type="arabicParenR" startAt="5"/>
            </a:pPr>
            <a:r>
              <a:rPr lang="de-DE" sz="1400" kern="0" dirty="0"/>
              <a:t>Was sind die Schlüsselspalten?</a:t>
            </a:r>
            <a:br>
              <a:rPr lang="en-US" sz="1400" kern="0" dirty="0"/>
            </a:br>
            <a:r>
              <a:rPr lang="en-US" sz="1400" kern="0" dirty="0">
                <a:solidFill>
                  <a:srgbClr val="E54800"/>
                </a:solidFill>
              </a:rPr>
              <a:t>Sales Document Number &amp; Sales Item Number</a:t>
            </a:r>
            <a:endParaRPr lang="en-US" sz="1400" kern="0" dirty="0"/>
          </a:p>
          <a:p>
            <a:pPr marL="342900" indent="-342900">
              <a:spcBef>
                <a:spcPts val="0"/>
              </a:spcBef>
              <a:spcAft>
                <a:spcPts val="1200"/>
              </a:spcAft>
              <a:buClr>
                <a:srgbClr val="003366"/>
              </a:buClr>
              <a:buFont typeface="+mj-lt"/>
              <a:buAutoNum type="arabicParenR" startAt="5"/>
            </a:pPr>
            <a:r>
              <a:rPr lang="de-DE" sz="1400" kern="0" dirty="0"/>
              <a:t>Gibt es Fremdschlüssel?</a:t>
            </a:r>
            <a:br>
              <a:rPr lang="en-US" sz="1400" kern="0" dirty="0"/>
            </a:br>
            <a:r>
              <a:rPr lang="en-US" sz="1400" kern="0" dirty="0">
                <a:solidFill>
                  <a:srgbClr val="E54800"/>
                </a:solidFill>
              </a:rPr>
              <a:t>Sales[Country] = Country[</a:t>
            </a:r>
            <a:r>
              <a:rPr lang="en-US" sz="1400" kern="0" dirty="0" err="1">
                <a:solidFill>
                  <a:srgbClr val="E54800"/>
                </a:solidFill>
              </a:rPr>
              <a:t>Country_Code</a:t>
            </a:r>
            <a:r>
              <a:rPr lang="en-US" sz="1400" kern="0" dirty="0">
                <a:solidFill>
                  <a:srgbClr val="E54800"/>
                </a:solidFill>
              </a:rPr>
              <a:t>]</a:t>
            </a:r>
            <a:endParaRPr lang="en-US" sz="1400" kern="0" dirty="0"/>
          </a:p>
          <a:p>
            <a:pPr marL="342900" indent="-342900">
              <a:spcBef>
                <a:spcPts val="0"/>
              </a:spcBef>
              <a:spcAft>
                <a:spcPts val="1200"/>
              </a:spcAft>
              <a:buClr>
                <a:srgbClr val="003366"/>
              </a:buClr>
              <a:buFont typeface="+mj-lt"/>
              <a:buAutoNum type="arabicParenR" startAt="5"/>
            </a:pPr>
            <a:r>
              <a:rPr lang="de-DE" sz="1400" kern="0" dirty="0"/>
              <a:t>Gibt es angebliche Dummy-Werte?</a:t>
            </a:r>
            <a:br>
              <a:rPr lang="en-US" sz="1400" kern="0" dirty="0"/>
            </a:br>
            <a:r>
              <a:rPr lang="en-US" sz="1400" kern="0" dirty="0">
                <a:solidFill>
                  <a:srgbClr val="E54800"/>
                </a:solidFill>
              </a:rPr>
              <a:t>Many empty or extremely low values in column Net Sales</a:t>
            </a:r>
            <a:endParaRPr lang="en-US" sz="1400" kern="0" dirty="0"/>
          </a:p>
          <a:p>
            <a:pPr marL="0" indent="0">
              <a:spcBef>
                <a:spcPts val="0"/>
              </a:spcBef>
              <a:spcAft>
                <a:spcPts val="1200"/>
              </a:spcAft>
              <a:buClr>
                <a:srgbClr val="003366"/>
              </a:buClr>
              <a:buNone/>
            </a:pPr>
            <a:endParaRPr lang="en-US" sz="1400" kern="0" dirty="0"/>
          </a:p>
        </p:txBody>
      </p:sp>
    </p:spTree>
    <p:extLst>
      <p:ext uri="{BB962C8B-B14F-4D97-AF65-F5344CB8AC3E}">
        <p14:creationId xmlns:p14="http://schemas.microsoft.com/office/powerpoint/2010/main" val="2858998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Import und Transformation der Daten in Power BI Desktop</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Die erste Datenanalyse schlug vor, dass ein gewisser Schritt der Datentransformation unternommen werden sollte.</a:t>
            </a:r>
          </a:p>
          <a:p>
            <a:pPr marL="342900" indent="-342900">
              <a:spcBef>
                <a:spcPts val="0"/>
              </a:spcBef>
              <a:spcAft>
                <a:spcPts val="1200"/>
              </a:spcAft>
              <a:buClr>
                <a:srgbClr val="003366"/>
              </a:buClr>
              <a:buFont typeface="+mj-lt"/>
              <a:buAutoNum type="arabicParenR"/>
            </a:pPr>
            <a:r>
              <a:rPr lang="de-DE" sz="1400" kern="0" dirty="0"/>
              <a:t>Laden Sie die Datei 'Sales.xlsx' in Power BI und klicken Sie auf' Bearbeiten'.</a:t>
            </a:r>
          </a:p>
          <a:p>
            <a:pPr marL="342900" indent="-342900">
              <a:spcBef>
                <a:spcPts val="0"/>
              </a:spcBef>
              <a:spcAft>
                <a:spcPts val="1200"/>
              </a:spcAft>
              <a:buClr>
                <a:srgbClr val="003366"/>
              </a:buClr>
              <a:buFont typeface="+mj-lt"/>
              <a:buAutoNum type="arabicParenR"/>
            </a:pPr>
            <a:r>
              <a:rPr lang="de-DE" sz="1400" kern="0" dirty="0"/>
              <a:t>Ändern Sie die Datentypen von 'Verkaufsbelegnummer' und 'Verkaufsartikelnummer' in Text.</a:t>
            </a:r>
          </a:p>
          <a:p>
            <a:pPr marL="342900" indent="-342900">
              <a:spcBef>
                <a:spcPts val="0"/>
              </a:spcBef>
              <a:spcAft>
                <a:spcPts val="1200"/>
              </a:spcAft>
              <a:buClr>
                <a:srgbClr val="003366"/>
              </a:buClr>
              <a:buFont typeface="+mj-lt"/>
              <a:buAutoNum type="arabicParenR"/>
            </a:pPr>
            <a:r>
              <a:rPr lang="de-DE" sz="1400" kern="0" dirty="0"/>
              <a:t>Entfernen Sie die Spalten 'Kontinent </a:t>
            </a:r>
            <a:r>
              <a:rPr lang="de-DE" sz="1400" kern="0" dirty="0" err="1"/>
              <a:t>geografisch','Ländertext</a:t>
            </a:r>
            <a:r>
              <a:rPr lang="de-DE" sz="1400" kern="0" dirty="0"/>
              <a:t>' und 'Vertriebsgebietstext'.</a:t>
            </a:r>
          </a:p>
          <a:p>
            <a:pPr marL="342900" indent="-342900">
              <a:spcBef>
                <a:spcPts val="0"/>
              </a:spcBef>
              <a:spcAft>
                <a:spcPts val="1200"/>
              </a:spcAft>
              <a:buClr>
                <a:srgbClr val="003366"/>
              </a:buClr>
              <a:buFont typeface="+mj-lt"/>
              <a:buAutoNum type="arabicParenR"/>
            </a:pPr>
            <a:r>
              <a:rPr lang="de-DE" sz="1400" kern="0" dirty="0"/>
              <a:t>Benennen Sie die Spalte 'Land' in '</a:t>
            </a:r>
            <a:r>
              <a:rPr lang="de-DE" sz="1400" kern="0" dirty="0" err="1"/>
              <a:t>Land_Code</a:t>
            </a:r>
            <a:r>
              <a:rPr lang="de-DE" sz="1400" kern="0" dirty="0"/>
              <a:t>' um.</a:t>
            </a:r>
          </a:p>
          <a:p>
            <a:pPr marL="342900" indent="-342900">
              <a:spcBef>
                <a:spcPts val="0"/>
              </a:spcBef>
              <a:spcAft>
                <a:spcPts val="1200"/>
              </a:spcAft>
              <a:buClr>
                <a:srgbClr val="003366"/>
              </a:buClr>
              <a:buFont typeface="+mj-lt"/>
              <a:buAutoNum type="arabicParenR"/>
            </a:pPr>
            <a:r>
              <a:rPr lang="de-DE" sz="1400" kern="0" dirty="0"/>
              <a:t>Klicken Sie auf 'Schließen &amp; Anwenden'.</a:t>
            </a:r>
          </a:p>
          <a:p>
            <a:pPr marL="342900" indent="-342900">
              <a:spcBef>
                <a:spcPts val="0"/>
              </a:spcBef>
              <a:spcAft>
                <a:spcPts val="1200"/>
              </a:spcAft>
              <a:buClr>
                <a:srgbClr val="003366"/>
              </a:buClr>
              <a:buFont typeface="+mj-lt"/>
              <a:buAutoNum type="arabicParenR"/>
            </a:pPr>
            <a:r>
              <a:rPr lang="de-DE" sz="1400" kern="0" dirty="0"/>
              <a:t>Wechseln Sie zur Registerkarte Beziehungen. Überprüfen Sie, ob die 1-zu-viele (1-*) Verbindung zwischen den Tabellen "Land" und "Verkaufsdaten" hergestellt wurde.</a:t>
            </a:r>
          </a:p>
          <a:p>
            <a:pPr marL="342900" indent="-342900">
              <a:spcBef>
                <a:spcPts val="0"/>
              </a:spcBef>
              <a:spcAft>
                <a:spcPts val="1200"/>
              </a:spcAft>
              <a:buClr>
                <a:srgbClr val="003366"/>
              </a:buClr>
              <a:buFont typeface="+mj-lt"/>
              <a:buAutoNum type="arabicParenR"/>
            </a:pPr>
            <a:r>
              <a:rPr lang="de-DE" sz="1400" kern="0" dirty="0"/>
              <a:t>Wechseln Sie zur Registerkarte Daten. Ändern Sie das Format der Spalte "Nettoumsatz" in eine Dezimalzahl mit zwei Dezimalstellen.</a:t>
            </a:r>
          </a:p>
          <a:p>
            <a:pPr marL="342900" indent="-342900">
              <a:spcBef>
                <a:spcPts val="0"/>
              </a:spcBef>
              <a:spcAft>
                <a:spcPts val="1200"/>
              </a:spcAft>
              <a:buClr>
                <a:srgbClr val="003366"/>
              </a:buClr>
              <a:buFont typeface="+mj-lt"/>
              <a:buAutoNum type="arabicParenR"/>
            </a:pPr>
            <a:r>
              <a:rPr lang="de-DE" sz="1400" kern="0" dirty="0"/>
              <a:t>Filtern Sie die Daten nach der Spalte 'Nettoumsatz', indem Sie alle Werte &lt; 2 und die (Leer-)Werte abwählen.</a:t>
            </a:r>
          </a:p>
          <a:p>
            <a:pPr marL="342900" indent="-342900">
              <a:spcBef>
                <a:spcPts val="0"/>
              </a:spcBef>
              <a:spcAft>
                <a:spcPts val="1200"/>
              </a:spcAft>
              <a:buClr>
                <a:srgbClr val="003366"/>
              </a:buClr>
              <a:buFont typeface="+mj-lt"/>
              <a:buAutoNum type="arabicParenR"/>
            </a:pPr>
            <a:r>
              <a:rPr lang="de-DE" sz="1400" kern="0" dirty="0"/>
              <a:t>Power BI verfügt über eine integrierte Zeitintelligenz, mit der Sie Daten formatieren und daraus Berechnungen erstellen können. Stellen Sie die Formatierung für das Datumsfeld auf'*mm/</a:t>
            </a:r>
            <a:r>
              <a:rPr lang="de-DE" sz="1400" kern="0" dirty="0" err="1"/>
              <a:t>dd</a:t>
            </a:r>
            <a:r>
              <a:rPr lang="de-DE" sz="1400" kern="0" dirty="0"/>
              <a:t>/</a:t>
            </a:r>
            <a:r>
              <a:rPr lang="de-DE" sz="1400" kern="0" dirty="0" err="1"/>
              <a:t>yyyyyyy</a:t>
            </a:r>
            <a:r>
              <a:rPr lang="de-DE" sz="1400" kern="0" dirty="0"/>
              <a:t>'.</a:t>
            </a:r>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4" name="Picture 3">
            <a:extLst>
              <a:ext uri="{FF2B5EF4-FFF2-40B4-BE49-F238E27FC236}">
                <a16:creationId xmlns:a16="http://schemas.microsoft.com/office/drawing/2014/main" id="{A8326BCB-F410-4D11-82EF-7C342CF1EF24}"/>
              </a:ext>
            </a:extLst>
          </p:cNvPr>
          <p:cNvPicPr>
            <a:picLocks noChangeAspect="1"/>
          </p:cNvPicPr>
          <p:nvPr/>
        </p:nvPicPr>
        <p:blipFill>
          <a:blip r:embed="rId2"/>
          <a:stretch>
            <a:fillRect/>
          </a:stretch>
        </p:blipFill>
        <p:spPr>
          <a:xfrm>
            <a:off x="7200898" y="1518352"/>
            <a:ext cx="6828922" cy="3699000"/>
          </a:xfrm>
          <a:prstGeom prst="rect">
            <a:avLst/>
          </a:prstGeom>
        </p:spPr>
      </p:pic>
    </p:spTree>
    <p:extLst>
      <p:ext uri="{BB962C8B-B14F-4D97-AF65-F5344CB8AC3E}">
        <p14:creationId xmlns:p14="http://schemas.microsoft.com/office/powerpoint/2010/main" val="1533626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327C872-2AA9-48D0-B84B-B4EFCA100726}"/>
              </a:ext>
            </a:extLst>
          </p:cNvPr>
          <p:cNvPicPr>
            <a:picLocks noChangeAspect="1"/>
          </p:cNvPicPr>
          <p:nvPr/>
        </p:nvPicPr>
        <p:blipFill rotWithShape="1">
          <a:blip r:embed="rId2"/>
          <a:srcRect l="81000" t="13076" b="2001"/>
          <a:stretch/>
        </p:blipFill>
        <p:spPr>
          <a:xfrm>
            <a:off x="349507" y="1356884"/>
            <a:ext cx="2736404" cy="6624736"/>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Umgehen</a:t>
            </a:r>
            <a:r>
              <a:rPr lang="en-US" dirty="0"/>
              <a:t> der </a:t>
            </a:r>
            <a:r>
              <a:rPr lang="en-US" dirty="0" err="1"/>
              <a:t>Registerkarte</a:t>
            </a:r>
            <a:r>
              <a:rPr lang="en-US" dirty="0"/>
              <a:t> </a:t>
            </a:r>
            <a:r>
              <a:rPr lang="en-US" dirty="0" err="1"/>
              <a:t>Bericht</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8" name="Inhaltsplatzhalter 2">
            <a:extLst>
              <a:ext uri="{FF2B5EF4-FFF2-40B4-BE49-F238E27FC236}">
                <a16:creationId xmlns:a16="http://schemas.microsoft.com/office/drawing/2014/main" id="{3D7E138B-6249-4CBC-9A24-B3B223B7429E}"/>
              </a:ext>
            </a:extLst>
          </p:cNvPr>
          <p:cNvSpPr txBox="1">
            <a:spLocks/>
          </p:cNvSpPr>
          <p:nvPr/>
        </p:nvSpPr>
        <p:spPr bwMode="auto">
          <a:xfrm>
            <a:off x="3359494" y="1518352"/>
            <a:ext cx="10466044" cy="6463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3366"/>
              </a:buClr>
              <a:buNone/>
            </a:pPr>
            <a:r>
              <a:rPr lang="de-DE" sz="1400" kern="0" dirty="0"/>
              <a:t>Die Datenvisualisierung ist eine einfache Möglichkeit, Konzepte zu vermitteln und Bereiche zu identifizieren, die Aufmerksamkeit oder Verbesserung erfordern. Die meisten Aufgaben der Datenvisualisierung werden auf der Registerkarte Bericht ausgeführt.</a:t>
            </a:r>
          </a:p>
          <a:p>
            <a:pPr marL="342900" indent="-342900" algn="just">
              <a:spcBef>
                <a:spcPts val="0"/>
              </a:spcBef>
              <a:spcAft>
                <a:spcPts val="1200"/>
              </a:spcAft>
              <a:buClr>
                <a:srgbClr val="003366"/>
              </a:buClr>
              <a:buFont typeface="+mj-lt"/>
              <a:buAutoNum type="arabicParenR"/>
            </a:pPr>
            <a:r>
              <a:rPr lang="de-DE" sz="1400" kern="0" dirty="0"/>
              <a:t>In diesem Bereich befinden sich alle Visualisierungsoptionen. Sie können andere </a:t>
            </a:r>
            <a:r>
              <a:rPr lang="de-DE" sz="1400" kern="0" dirty="0" err="1"/>
              <a:t>Visuals</a:t>
            </a:r>
            <a:r>
              <a:rPr lang="de-DE" sz="1400" kern="0" dirty="0"/>
              <a:t> herunterladen Ein Mouseover zeigt Ihnen den Namen des Charts an.</a:t>
            </a:r>
          </a:p>
          <a:p>
            <a:pPr marL="342900" indent="-342900" algn="just">
              <a:spcBef>
                <a:spcPts val="0"/>
              </a:spcBef>
              <a:spcAft>
                <a:spcPts val="1200"/>
              </a:spcAft>
              <a:buClr>
                <a:srgbClr val="003366"/>
              </a:buClr>
              <a:buFont typeface="+mj-lt"/>
              <a:buAutoNum type="arabicParenR"/>
            </a:pPr>
            <a:r>
              <a:rPr lang="de-DE" sz="1400" kern="0" dirty="0"/>
              <a:t>Feldbereich - Fügen Sie Felder zu den entsprechenden Punkten auf einem Bild hinzu, wenden Sie Filter an und verwalten Sie sie, verwalten Sie die Einstellungen für den </a:t>
            </a:r>
            <a:r>
              <a:rPr lang="de-DE" sz="1400" kern="0" dirty="0" err="1"/>
              <a:t>Drillthrough</a:t>
            </a:r>
            <a:r>
              <a:rPr lang="de-DE" sz="1400" kern="0" dirty="0"/>
              <a:t>. Die Inhalte sind für jedes Bild spezifisch.</a:t>
            </a:r>
          </a:p>
          <a:p>
            <a:pPr marL="342900" indent="-342900" algn="just">
              <a:spcBef>
                <a:spcPts val="0"/>
              </a:spcBef>
              <a:spcAft>
                <a:spcPts val="1200"/>
              </a:spcAft>
              <a:buClr>
                <a:srgbClr val="003366"/>
              </a:buClr>
              <a:buFont typeface="+mj-lt"/>
              <a:buAutoNum type="arabicParenR"/>
            </a:pPr>
            <a:r>
              <a:rPr lang="de-DE" sz="1400" kern="0" dirty="0"/>
              <a:t>Formatierungsbereich - Passen Sie die Formatierung wie Farben, Gitternetzlinien, Schriften oder Titel an. Die Inhalte sind für jedes Bild spezifisch.</a:t>
            </a:r>
          </a:p>
          <a:p>
            <a:pPr marL="342900" indent="-342900" algn="just">
              <a:spcBef>
                <a:spcPts val="0"/>
              </a:spcBef>
              <a:spcAft>
                <a:spcPts val="1200"/>
              </a:spcAft>
              <a:buClr>
                <a:srgbClr val="003366"/>
              </a:buClr>
              <a:buFont typeface="+mj-lt"/>
              <a:buAutoNum type="arabicParenR"/>
            </a:pPr>
            <a:r>
              <a:rPr lang="de-DE" sz="1400" kern="0" dirty="0"/>
              <a:t>Analysebereich - Fügt analytische Erkenntnisse wie Durchschnitts-, Mittel- oder </a:t>
            </a:r>
            <a:r>
              <a:rPr lang="de-DE" sz="1400" kern="0" dirty="0" err="1"/>
              <a:t>Perzentillinien</a:t>
            </a:r>
            <a:r>
              <a:rPr lang="de-DE" sz="1400" kern="0" dirty="0"/>
              <a:t> hinzu. Die Inhalte sind für jedes Bild spezifisch.</a:t>
            </a:r>
          </a:p>
          <a:p>
            <a:pPr marL="342900" indent="-342900" algn="just">
              <a:spcBef>
                <a:spcPts val="0"/>
              </a:spcBef>
              <a:spcAft>
                <a:spcPts val="1200"/>
              </a:spcAft>
              <a:buClr>
                <a:srgbClr val="003366"/>
              </a:buClr>
              <a:buFont typeface="+mj-lt"/>
              <a:buAutoNum type="arabicParenR"/>
            </a:pPr>
            <a:r>
              <a:rPr lang="de-DE" sz="1400" kern="0" dirty="0"/>
              <a:t>Inhalt des Feldbereichs.</a:t>
            </a:r>
          </a:p>
          <a:p>
            <a:pPr marL="342900" indent="-342900" algn="just">
              <a:spcBef>
                <a:spcPts val="0"/>
              </a:spcBef>
              <a:spcAft>
                <a:spcPts val="1200"/>
              </a:spcAft>
              <a:buClr>
                <a:srgbClr val="003366"/>
              </a:buClr>
              <a:buFont typeface="+mj-lt"/>
              <a:buAutoNum type="arabicParenR"/>
            </a:pPr>
            <a:r>
              <a:rPr lang="de-DE" sz="1400" kern="0" dirty="0"/>
              <a:t>Alle Tabellen, Felder und Kennzahlen in diesem Bericht. Beachten Sie die verschiedenen Symbole:</a:t>
            </a:r>
            <a:br>
              <a:rPr lang="en-US" sz="1400" kern="0" dirty="0"/>
            </a:br>
            <a:endParaRPr lang="de-DE" sz="1400" kern="0" dirty="0"/>
          </a:p>
        </p:txBody>
      </p:sp>
      <p:sp>
        <p:nvSpPr>
          <p:cNvPr id="29" name="Rectangle 28">
            <a:extLst>
              <a:ext uri="{FF2B5EF4-FFF2-40B4-BE49-F238E27FC236}">
                <a16:creationId xmlns:a16="http://schemas.microsoft.com/office/drawing/2014/main" id="{BC523683-CBAF-42DD-BA39-305C36C370DD}"/>
              </a:ext>
            </a:extLst>
          </p:cNvPr>
          <p:cNvSpPr/>
          <p:nvPr/>
        </p:nvSpPr>
        <p:spPr bwMode="auto">
          <a:xfrm>
            <a:off x="349507" y="1703390"/>
            <a:ext cx="1378785" cy="93610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0" name="Oval 29">
            <a:extLst>
              <a:ext uri="{FF2B5EF4-FFF2-40B4-BE49-F238E27FC236}">
                <a16:creationId xmlns:a16="http://schemas.microsoft.com/office/drawing/2014/main" id="{04D04691-2E9E-4D6E-940D-03637981C367}"/>
              </a:ext>
            </a:extLst>
          </p:cNvPr>
          <p:cNvSpPr/>
          <p:nvPr/>
        </p:nvSpPr>
        <p:spPr bwMode="auto">
          <a:xfrm>
            <a:off x="70865" y="1702943"/>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1</a:t>
            </a:r>
            <a:endParaRPr kumimoji="0" lang="en-US" sz="1400" b="0" i="0" u="none" strike="noStrike" cap="none" normalizeH="0" baseline="0" dirty="0">
              <a:ln>
                <a:noFill/>
              </a:ln>
              <a:effectLst/>
              <a:latin typeface="Calibri" panose="020F0502020204030204" pitchFamily="34" charset="0"/>
            </a:endParaRPr>
          </a:p>
        </p:txBody>
      </p:sp>
      <p:sp>
        <p:nvSpPr>
          <p:cNvPr id="32" name="Rectangle 31">
            <a:extLst>
              <a:ext uri="{FF2B5EF4-FFF2-40B4-BE49-F238E27FC236}">
                <a16:creationId xmlns:a16="http://schemas.microsoft.com/office/drawing/2014/main" id="{F6C9DC8D-85CD-4624-8093-640DC0E3A062}"/>
              </a:ext>
            </a:extLst>
          </p:cNvPr>
          <p:cNvSpPr/>
          <p:nvPr/>
        </p:nvSpPr>
        <p:spPr bwMode="auto">
          <a:xfrm>
            <a:off x="350244" y="2639494"/>
            <a:ext cx="442681" cy="353157"/>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3" name="Rectangle 32">
            <a:extLst>
              <a:ext uri="{FF2B5EF4-FFF2-40B4-BE49-F238E27FC236}">
                <a16:creationId xmlns:a16="http://schemas.microsoft.com/office/drawing/2014/main" id="{8C088316-1DB7-447C-98FA-2277FF745888}"/>
              </a:ext>
            </a:extLst>
          </p:cNvPr>
          <p:cNvSpPr/>
          <p:nvPr/>
        </p:nvSpPr>
        <p:spPr bwMode="auto">
          <a:xfrm>
            <a:off x="790514" y="2637819"/>
            <a:ext cx="287312" cy="353157"/>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4" name="Rectangle 33">
            <a:extLst>
              <a:ext uri="{FF2B5EF4-FFF2-40B4-BE49-F238E27FC236}">
                <a16:creationId xmlns:a16="http://schemas.microsoft.com/office/drawing/2014/main" id="{5A9B4ACE-33F7-4401-AE86-5CB5379F068B}"/>
              </a:ext>
            </a:extLst>
          </p:cNvPr>
          <p:cNvSpPr/>
          <p:nvPr/>
        </p:nvSpPr>
        <p:spPr bwMode="auto">
          <a:xfrm>
            <a:off x="1076152" y="2639494"/>
            <a:ext cx="287312" cy="353157"/>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5" name="Oval 34">
            <a:extLst>
              <a:ext uri="{FF2B5EF4-FFF2-40B4-BE49-F238E27FC236}">
                <a16:creationId xmlns:a16="http://schemas.microsoft.com/office/drawing/2014/main" id="{3A4B0FAC-573F-462E-86EF-A8A486CE841D}"/>
              </a:ext>
            </a:extLst>
          </p:cNvPr>
          <p:cNvSpPr/>
          <p:nvPr/>
        </p:nvSpPr>
        <p:spPr bwMode="auto">
          <a:xfrm>
            <a:off x="70865" y="2677615"/>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2</a:t>
            </a:r>
            <a:endParaRPr kumimoji="0" lang="en-US" sz="1400" b="0" i="0" u="none" strike="noStrike" cap="none" normalizeH="0" baseline="0" dirty="0">
              <a:ln>
                <a:noFill/>
              </a:ln>
              <a:effectLst/>
              <a:latin typeface="Calibri" panose="020F0502020204030204" pitchFamily="34" charset="0"/>
            </a:endParaRPr>
          </a:p>
        </p:txBody>
      </p:sp>
      <p:sp>
        <p:nvSpPr>
          <p:cNvPr id="36" name="Oval 35">
            <a:extLst>
              <a:ext uri="{FF2B5EF4-FFF2-40B4-BE49-F238E27FC236}">
                <a16:creationId xmlns:a16="http://schemas.microsoft.com/office/drawing/2014/main" id="{8A9C2188-298A-4C03-9A11-D52F69D47955}"/>
              </a:ext>
            </a:extLst>
          </p:cNvPr>
          <p:cNvSpPr/>
          <p:nvPr/>
        </p:nvSpPr>
        <p:spPr bwMode="auto">
          <a:xfrm>
            <a:off x="797010" y="2990057"/>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3</a:t>
            </a:r>
            <a:endParaRPr kumimoji="0" lang="en-US" sz="1400" b="0" i="0" u="none" strike="noStrike" cap="none" normalizeH="0" baseline="0" dirty="0">
              <a:ln>
                <a:noFill/>
              </a:ln>
              <a:effectLst/>
              <a:latin typeface="Calibri" panose="020F0502020204030204" pitchFamily="34" charset="0"/>
            </a:endParaRPr>
          </a:p>
        </p:txBody>
      </p:sp>
      <p:sp>
        <p:nvSpPr>
          <p:cNvPr id="37" name="Oval 36">
            <a:extLst>
              <a:ext uri="{FF2B5EF4-FFF2-40B4-BE49-F238E27FC236}">
                <a16:creationId xmlns:a16="http://schemas.microsoft.com/office/drawing/2014/main" id="{2EA044AB-1ECE-4221-8D51-CD2AC62881C2}"/>
              </a:ext>
            </a:extLst>
          </p:cNvPr>
          <p:cNvSpPr/>
          <p:nvPr/>
        </p:nvSpPr>
        <p:spPr bwMode="auto">
          <a:xfrm>
            <a:off x="1079500" y="2992651"/>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4</a:t>
            </a:r>
            <a:endParaRPr kumimoji="0" lang="en-US" sz="1400" b="0" i="0" u="none" strike="noStrike" cap="none" normalizeH="0" baseline="0" dirty="0">
              <a:ln>
                <a:noFill/>
              </a:ln>
              <a:effectLst/>
              <a:latin typeface="Calibri" panose="020F0502020204030204" pitchFamily="34" charset="0"/>
            </a:endParaRPr>
          </a:p>
        </p:txBody>
      </p:sp>
      <p:sp>
        <p:nvSpPr>
          <p:cNvPr id="38" name="Rectangle 37">
            <a:extLst>
              <a:ext uri="{FF2B5EF4-FFF2-40B4-BE49-F238E27FC236}">
                <a16:creationId xmlns:a16="http://schemas.microsoft.com/office/drawing/2014/main" id="{56E389E0-0403-4904-9BC6-8B76706C56D0}"/>
              </a:ext>
            </a:extLst>
          </p:cNvPr>
          <p:cNvSpPr/>
          <p:nvPr/>
        </p:nvSpPr>
        <p:spPr bwMode="auto">
          <a:xfrm>
            <a:off x="350244" y="2993488"/>
            <a:ext cx="1376374" cy="4988969"/>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9" name="Oval 38">
            <a:extLst>
              <a:ext uri="{FF2B5EF4-FFF2-40B4-BE49-F238E27FC236}">
                <a16:creationId xmlns:a16="http://schemas.microsoft.com/office/drawing/2014/main" id="{6D48DD8B-4485-4814-9FDF-223E3E710F7D}"/>
              </a:ext>
            </a:extLst>
          </p:cNvPr>
          <p:cNvSpPr/>
          <p:nvPr/>
        </p:nvSpPr>
        <p:spPr bwMode="auto">
          <a:xfrm>
            <a:off x="75924" y="2992651"/>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5</a:t>
            </a:r>
            <a:endParaRPr kumimoji="0" lang="en-US" sz="1400" b="0" i="0" u="none" strike="noStrike" cap="none" normalizeH="0" baseline="0" dirty="0">
              <a:ln>
                <a:noFill/>
              </a:ln>
              <a:effectLst/>
              <a:latin typeface="Calibri" panose="020F0502020204030204" pitchFamily="34" charset="0"/>
            </a:endParaRPr>
          </a:p>
        </p:txBody>
      </p:sp>
      <p:sp>
        <p:nvSpPr>
          <p:cNvPr id="40" name="Rectangle 39">
            <a:extLst>
              <a:ext uri="{FF2B5EF4-FFF2-40B4-BE49-F238E27FC236}">
                <a16:creationId xmlns:a16="http://schemas.microsoft.com/office/drawing/2014/main" id="{B6694938-58CC-4135-8D55-0EC344BFB606}"/>
              </a:ext>
            </a:extLst>
          </p:cNvPr>
          <p:cNvSpPr/>
          <p:nvPr/>
        </p:nvSpPr>
        <p:spPr bwMode="auto">
          <a:xfrm>
            <a:off x="1719013" y="1702943"/>
            <a:ext cx="1376374" cy="4867843"/>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41" name="Oval 40">
            <a:extLst>
              <a:ext uri="{FF2B5EF4-FFF2-40B4-BE49-F238E27FC236}">
                <a16:creationId xmlns:a16="http://schemas.microsoft.com/office/drawing/2014/main" id="{25AAE24B-F445-40D5-8371-96BCD41A8693}"/>
              </a:ext>
            </a:extLst>
          </p:cNvPr>
          <p:cNvSpPr/>
          <p:nvPr/>
        </p:nvSpPr>
        <p:spPr bwMode="auto">
          <a:xfrm>
            <a:off x="1726618" y="1430615"/>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6</a:t>
            </a:r>
            <a:endParaRPr kumimoji="0" lang="en-US" sz="1400" b="0" i="0" u="none" strike="noStrike" cap="none" normalizeH="0" baseline="0" dirty="0">
              <a:ln>
                <a:noFill/>
              </a:ln>
              <a:effectLst/>
              <a:latin typeface="Calibri" panose="020F0502020204030204" pitchFamily="34" charset="0"/>
            </a:endParaRPr>
          </a:p>
        </p:txBody>
      </p:sp>
      <p:pic>
        <p:nvPicPr>
          <p:cNvPr id="42" name="Picture 41">
            <a:extLst>
              <a:ext uri="{FF2B5EF4-FFF2-40B4-BE49-F238E27FC236}">
                <a16:creationId xmlns:a16="http://schemas.microsoft.com/office/drawing/2014/main" id="{2FA7D4A6-FEC7-4EF6-AE68-560E242C51B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3059" b="24725" l="91508" r="92708"/>
                    </a14:imgEffect>
                  </a14:imgLayer>
                </a14:imgProps>
              </a:ext>
            </a:extLst>
          </a:blip>
          <a:srcRect l="91358" t="22851" r="7142" b="75067"/>
          <a:stretch/>
        </p:blipFill>
        <p:spPr>
          <a:xfrm>
            <a:off x="4656461" y="6213567"/>
            <a:ext cx="364749" cy="274320"/>
          </a:xfrm>
          <a:prstGeom prst="rect">
            <a:avLst/>
          </a:prstGeom>
        </p:spPr>
      </p:pic>
      <p:pic>
        <p:nvPicPr>
          <p:cNvPr id="43" name="Picture 42">
            <a:extLst>
              <a:ext uri="{FF2B5EF4-FFF2-40B4-BE49-F238E27FC236}">
                <a16:creationId xmlns:a16="http://schemas.microsoft.com/office/drawing/2014/main" id="{C38B1448-7B27-4D1F-B098-3C70CBBB10B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25642" b="27859" l="92944" r="93744"/>
                    </a14:imgEffect>
                  </a14:imgLayer>
                </a14:imgProps>
              </a:ext>
            </a:extLst>
          </a:blip>
          <a:srcRect l="92844" t="25588" r="6156" b="72231"/>
          <a:stretch/>
        </p:blipFill>
        <p:spPr>
          <a:xfrm>
            <a:off x="4722718" y="6730153"/>
            <a:ext cx="232233" cy="274320"/>
          </a:xfrm>
          <a:prstGeom prst="rect">
            <a:avLst/>
          </a:prstGeom>
        </p:spPr>
      </p:pic>
      <p:pic>
        <p:nvPicPr>
          <p:cNvPr id="44" name="Picture 43">
            <a:extLst>
              <a:ext uri="{FF2B5EF4-FFF2-40B4-BE49-F238E27FC236}">
                <a16:creationId xmlns:a16="http://schemas.microsoft.com/office/drawing/2014/main" id="{8A69F5CF-6AEA-4A19-8E97-BB1A77DD9221}"/>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33824" b="36228" l="92095" r="93295"/>
                    </a14:imgEffect>
                  </a14:imgLayer>
                </a14:imgProps>
              </a:ext>
            </a:extLst>
          </a:blip>
          <a:srcRect l="91945" t="34049" r="6555" b="63929"/>
          <a:stretch/>
        </p:blipFill>
        <p:spPr>
          <a:xfrm>
            <a:off x="9521356" y="6159306"/>
            <a:ext cx="375724" cy="274320"/>
          </a:xfrm>
          <a:prstGeom prst="rect">
            <a:avLst/>
          </a:prstGeom>
        </p:spPr>
      </p:pic>
      <p:pic>
        <p:nvPicPr>
          <p:cNvPr id="45" name="Picture 44">
            <a:extLst>
              <a:ext uri="{FF2B5EF4-FFF2-40B4-BE49-F238E27FC236}">
                <a16:creationId xmlns:a16="http://schemas.microsoft.com/office/drawing/2014/main" id="{2CFE4D5B-6A28-4130-A472-B735D4D790B2}"/>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54653" b="55899" l="93172" r="93972"/>
                    </a14:imgEffect>
                  </a14:imgLayer>
                </a14:imgProps>
              </a:ext>
            </a:extLst>
          </a:blip>
          <a:srcRect l="93072" t="54497" r="5928" b="43945"/>
          <a:stretch/>
        </p:blipFill>
        <p:spPr>
          <a:xfrm>
            <a:off x="4710937" y="7246740"/>
            <a:ext cx="324908" cy="274320"/>
          </a:xfrm>
          <a:prstGeom prst="rect">
            <a:avLst/>
          </a:prstGeom>
        </p:spPr>
      </p:pic>
      <p:pic>
        <p:nvPicPr>
          <p:cNvPr id="46" name="Picture 45">
            <a:extLst>
              <a:ext uri="{FF2B5EF4-FFF2-40B4-BE49-F238E27FC236}">
                <a16:creationId xmlns:a16="http://schemas.microsoft.com/office/drawing/2014/main" id="{2224438D-BD74-46EE-9FE7-7146721EAFD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38729" b="40205" l="93150" r="93950"/>
                    </a14:imgEffect>
                  </a14:imgLayer>
                </a14:imgProps>
              </a:ext>
            </a:extLst>
          </a:blip>
          <a:srcRect l="93050" t="38544" r="5950" b="59610"/>
          <a:stretch/>
        </p:blipFill>
        <p:spPr>
          <a:xfrm>
            <a:off x="9627507" y="7246740"/>
            <a:ext cx="274320" cy="274320"/>
          </a:xfrm>
          <a:prstGeom prst="rect">
            <a:avLst/>
          </a:prstGeom>
        </p:spPr>
      </p:pic>
      <p:pic>
        <p:nvPicPr>
          <p:cNvPr id="48" name="Picture 47">
            <a:extLst>
              <a:ext uri="{FF2B5EF4-FFF2-40B4-BE49-F238E27FC236}">
                <a16:creationId xmlns:a16="http://schemas.microsoft.com/office/drawing/2014/main" id="{181F15BE-7C32-4931-84CE-06C3D945D4D5}"/>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76498" b="78713" l="93197" r="93997"/>
                    </a14:imgEffect>
                  </a14:imgLayer>
                </a14:imgProps>
              </a:ext>
            </a:extLst>
          </a:blip>
          <a:srcRect l="93097" t="76766" r="5903" b="21509"/>
          <a:stretch/>
        </p:blipFill>
        <p:spPr>
          <a:xfrm>
            <a:off x="9603572" y="6703023"/>
            <a:ext cx="293508" cy="274320"/>
          </a:xfrm>
          <a:prstGeom prst="rect">
            <a:avLst/>
          </a:prstGeom>
        </p:spPr>
      </p:pic>
      <p:sp>
        <p:nvSpPr>
          <p:cNvPr id="4" name="Textfeld 3">
            <a:extLst>
              <a:ext uri="{FF2B5EF4-FFF2-40B4-BE49-F238E27FC236}">
                <a16:creationId xmlns:a16="http://schemas.microsoft.com/office/drawing/2014/main" id="{49D5AE15-E3D2-4D30-BF72-62ABFAEFC5E0}"/>
              </a:ext>
            </a:extLst>
          </p:cNvPr>
          <p:cNvSpPr txBox="1"/>
          <p:nvPr/>
        </p:nvSpPr>
        <p:spPr>
          <a:xfrm>
            <a:off x="5184676" y="6159306"/>
            <a:ext cx="1476195" cy="1361754"/>
          </a:xfrm>
          <a:prstGeom prst="rect">
            <a:avLst/>
          </a:prstGeom>
          <a:noFill/>
        </p:spPr>
        <p:txBody>
          <a:bodyPr wrap="square" rtlCol="0">
            <a:noAutofit/>
          </a:bodyPr>
          <a:lstStyle/>
          <a:p>
            <a:r>
              <a:rPr lang="de-DE" sz="1800" dirty="0">
                <a:latin typeface="Calibri" panose="020F0502020204030204" pitchFamily="34" charset="0"/>
              </a:rPr>
              <a:t>Tabelle</a:t>
            </a:r>
          </a:p>
          <a:p>
            <a:endParaRPr lang="de-DE" sz="1800" dirty="0">
              <a:latin typeface="Calibri" panose="020F0502020204030204" pitchFamily="34" charset="0"/>
            </a:endParaRPr>
          </a:p>
          <a:p>
            <a:r>
              <a:rPr lang="de-DE" sz="1800" dirty="0" err="1">
                <a:latin typeface="Calibri" panose="020F0502020204030204" pitchFamily="34" charset="0"/>
              </a:rPr>
              <a:t>Measure</a:t>
            </a:r>
            <a:endParaRPr lang="de-DE" sz="1800" dirty="0">
              <a:latin typeface="Calibri" panose="020F0502020204030204" pitchFamily="34" charset="0"/>
            </a:endParaRPr>
          </a:p>
          <a:p>
            <a:endParaRPr lang="de-DE" sz="1800" dirty="0">
              <a:latin typeface="Calibri" panose="020F0502020204030204" pitchFamily="34" charset="0"/>
            </a:endParaRPr>
          </a:p>
          <a:p>
            <a:r>
              <a:rPr lang="de-DE" sz="1800" dirty="0">
                <a:latin typeface="Calibri" panose="020F0502020204030204" pitchFamily="34" charset="0"/>
              </a:rPr>
              <a:t>Kennzahl</a:t>
            </a:r>
          </a:p>
        </p:txBody>
      </p:sp>
      <p:sp>
        <p:nvSpPr>
          <p:cNvPr id="6" name="Textfeld 5">
            <a:extLst>
              <a:ext uri="{FF2B5EF4-FFF2-40B4-BE49-F238E27FC236}">
                <a16:creationId xmlns:a16="http://schemas.microsoft.com/office/drawing/2014/main" id="{F171B2CE-79DA-414F-B885-C6EB1A8D4F8A}"/>
              </a:ext>
            </a:extLst>
          </p:cNvPr>
          <p:cNvSpPr txBox="1"/>
          <p:nvPr/>
        </p:nvSpPr>
        <p:spPr>
          <a:xfrm>
            <a:off x="10297244" y="6159306"/>
            <a:ext cx="1476195" cy="1361754"/>
          </a:xfrm>
          <a:prstGeom prst="rect">
            <a:avLst/>
          </a:prstGeom>
          <a:noFill/>
        </p:spPr>
        <p:txBody>
          <a:bodyPr wrap="square" rtlCol="0">
            <a:noAutofit/>
          </a:bodyPr>
          <a:lstStyle/>
          <a:p>
            <a:endParaRPr lang="de-DE" sz="1800" dirty="0">
              <a:latin typeface="Calibri" panose="020F0502020204030204" pitchFamily="34" charset="0"/>
            </a:endParaRPr>
          </a:p>
        </p:txBody>
      </p:sp>
      <p:sp>
        <p:nvSpPr>
          <p:cNvPr id="7" name="Textfeld 6">
            <a:extLst>
              <a:ext uri="{FF2B5EF4-FFF2-40B4-BE49-F238E27FC236}">
                <a16:creationId xmlns:a16="http://schemas.microsoft.com/office/drawing/2014/main" id="{42C70FA4-E0D1-4D68-80C9-9FA49E0CC0EC}"/>
              </a:ext>
            </a:extLst>
          </p:cNvPr>
          <p:cNvSpPr txBox="1"/>
          <p:nvPr/>
        </p:nvSpPr>
        <p:spPr>
          <a:xfrm>
            <a:off x="10113104" y="5994722"/>
            <a:ext cx="2644461" cy="1656184"/>
          </a:xfrm>
          <a:prstGeom prst="rect">
            <a:avLst/>
          </a:prstGeom>
          <a:noFill/>
        </p:spPr>
        <p:txBody>
          <a:bodyPr wrap="square" rtlCol="0">
            <a:noAutofit/>
          </a:bodyPr>
          <a:lstStyle/>
          <a:p>
            <a:r>
              <a:rPr lang="de-DE" sz="1800" dirty="0">
                <a:latin typeface="Calibri" panose="020F0502020204030204" pitchFamily="34" charset="0"/>
              </a:rPr>
              <a:t>ausgewählte Spalte</a:t>
            </a:r>
          </a:p>
          <a:p>
            <a:endParaRPr lang="de-DE" sz="1800" dirty="0">
              <a:latin typeface="Calibri" panose="020F0502020204030204" pitchFamily="34" charset="0"/>
            </a:endParaRPr>
          </a:p>
          <a:p>
            <a:r>
              <a:rPr lang="de-DE" sz="1800" dirty="0">
                <a:latin typeface="Calibri" panose="020F0502020204030204" pitchFamily="34" charset="0"/>
              </a:rPr>
              <a:t>Berechnete Spalte - Kennzahl </a:t>
            </a:r>
          </a:p>
          <a:p>
            <a:r>
              <a:rPr lang="de-DE" sz="1800" dirty="0">
                <a:latin typeface="Calibri" panose="020F0502020204030204" pitchFamily="34" charset="0"/>
              </a:rPr>
              <a:t>Berechnete Spalte - Beschreibend</a:t>
            </a:r>
          </a:p>
        </p:txBody>
      </p:sp>
    </p:spTree>
    <p:extLst>
      <p:ext uri="{BB962C8B-B14F-4D97-AF65-F5344CB8AC3E}">
        <p14:creationId xmlns:p14="http://schemas.microsoft.com/office/powerpoint/2010/main" val="818363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327C872-2AA9-48D0-B84B-B4EFCA100726}"/>
              </a:ext>
            </a:extLst>
          </p:cNvPr>
          <p:cNvPicPr>
            <a:picLocks noChangeAspect="1"/>
          </p:cNvPicPr>
          <p:nvPr/>
        </p:nvPicPr>
        <p:blipFill rotWithShape="1">
          <a:blip r:embed="rId2"/>
          <a:srcRect l="81000" t="13076" b="2001"/>
          <a:stretch/>
        </p:blipFill>
        <p:spPr>
          <a:xfrm>
            <a:off x="1079500" y="1346286"/>
            <a:ext cx="2736404" cy="6624736"/>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Übersicht über die Bereiche Felder, Format und Analytik in einem gruppierten Säulendiagramm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3" name="Picture 2">
            <a:extLst>
              <a:ext uri="{FF2B5EF4-FFF2-40B4-BE49-F238E27FC236}">
                <a16:creationId xmlns:a16="http://schemas.microsoft.com/office/drawing/2014/main" id="{34EDFCDE-C510-44D7-A548-A9C8A82F16D1}"/>
              </a:ext>
            </a:extLst>
          </p:cNvPr>
          <p:cNvPicPr>
            <a:picLocks noChangeAspect="1"/>
          </p:cNvPicPr>
          <p:nvPr/>
        </p:nvPicPr>
        <p:blipFill rotWithShape="1">
          <a:blip r:embed="rId3"/>
          <a:srcRect l="81000" t="13076" b="2001"/>
          <a:stretch/>
        </p:blipFill>
        <p:spPr>
          <a:xfrm>
            <a:off x="5832698" y="1346286"/>
            <a:ext cx="2736404" cy="6624736"/>
          </a:xfrm>
          <a:prstGeom prst="rect">
            <a:avLst/>
          </a:prstGeom>
        </p:spPr>
      </p:pic>
      <p:pic>
        <p:nvPicPr>
          <p:cNvPr id="4" name="Picture 3">
            <a:extLst>
              <a:ext uri="{FF2B5EF4-FFF2-40B4-BE49-F238E27FC236}">
                <a16:creationId xmlns:a16="http://schemas.microsoft.com/office/drawing/2014/main" id="{3CD6F827-F183-4899-B8A8-118225F72EB8}"/>
              </a:ext>
            </a:extLst>
          </p:cNvPr>
          <p:cNvPicPr>
            <a:picLocks noChangeAspect="1"/>
          </p:cNvPicPr>
          <p:nvPr/>
        </p:nvPicPr>
        <p:blipFill rotWithShape="1">
          <a:blip r:embed="rId4"/>
          <a:srcRect l="81000" t="13076" b="2001"/>
          <a:stretch/>
        </p:blipFill>
        <p:spPr>
          <a:xfrm>
            <a:off x="10573436" y="1346285"/>
            <a:ext cx="2736404" cy="6624737"/>
          </a:xfrm>
          <a:prstGeom prst="rect">
            <a:avLst/>
          </a:prstGeom>
        </p:spPr>
      </p:pic>
    </p:spTree>
    <p:extLst>
      <p:ext uri="{BB962C8B-B14F-4D97-AF65-F5344CB8AC3E}">
        <p14:creationId xmlns:p14="http://schemas.microsoft.com/office/powerpoint/2010/main" val="3892733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a:xfrm>
            <a:off x="1122013" y="735742"/>
            <a:ext cx="12746038" cy="637288"/>
          </a:xfrm>
        </p:spPr>
        <p:txBody>
          <a:bodyPr/>
          <a:lstStyle/>
          <a:p>
            <a:r>
              <a:rPr lang="de-DE" dirty="0"/>
              <a:t>Formatieren Sie Ihre Bilder so, dass sie lesbar und verständlich sind und die richtige Geschichte erzählen.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3" name="Picture 2">
            <a:extLst>
              <a:ext uri="{FF2B5EF4-FFF2-40B4-BE49-F238E27FC236}">
                <a16:creationId xmlns:a16="http://schemas.microsoft.com/office/drawing/2014/main" id="{C45C34A5-F227-4A68-A735-107767D447AC}"/>
              </a:ext>
            </a:extLst>
          </p:cNvPr>
          <p:cNvPicPr>
            <a:picLocks noChangeAspect="1"/>
          </p:cNvPicPr>
          <p:nvPr/>
        </p:nvPicPr>
        <p:blipFill rotWithShape="1">
          <a:blip r:embed="rId2"/>
          <a:srcRect l="4001" t="14000" r="79500" b="6616"/>
          <a:stretch/>
        </p:blipFill>
        <p:spPr>
          <a:xfrm>
            <a:off x="349507" y="1962275"/>
            <a:ext cx="1961269" cy="5111456"/>
          </a:xfrm>
          <a:prstGeom prst="rect">
            <a:avLst/>
          </a:prstGeom>
        </p:spPr>
      </p:pic>
      <p:sp>
        <p:nvSpPr>
          <p:cNvPr id="47" name="Inhaltsplatzhalter 2">
            <a:extLst>
              <a:ext uri="{FF2B5EF4-FFF2-40B4-BE49-F238E27FC236}">
                <a16:creationId xmlns:a16="http://schemas.microsoft.com/office/drawing/2014/main" id="{F0A468E2-A238-4B39-96F7-4927E669DC7C}"/>
              </a:ext>
            </a:extLst>
          </p:cNvPr>
          <p:cNvSpPr txBox="1">
            <a:spLocks/>
          </p:cNvSpPr>
          <p:nvPr/>
        </p:nvSpPr>
        <p:spPr bwMode="auto">
          <a:xfrm>
            <a:off x="259019" y="1518353"/>
            <a:ext cx="13566519" cy="443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Alle folgenden Diagramme zeigen die gleichen Daten. Was könnten Sie verbessern?</a:t>
            </a:r>
            <a:endParaRPr lang="en-US" sz="1400" kern="0" dirty="0"/>
          </a:p>
        </p:txBody>
      </p:sp>
      <p:pic>
        <p:nvPicPr>
          <p:cNvPr id="7" name="Picture 6">
            <a:extLst>
              <a:ext uri="{FF2B5EF4-FFF2-40B4-BE49-F238E27FC236}">
                <a16:creationId xmlns:a16="http://schemas.microsoft.com/office/drawing/2014/main" id="{5038AA49-BDA6-4CC1-8DCD-DFA74095CBE5}"/>
              </a:ext>
            </a:extLst>
          </p:cNvPr>
          <p:cNvPicPr>
            <a:picLocks noChangeAspect="1"/>
          </p:cNvPicPr>
          <p:nvPr/>
        </p:nvPicPr>
        <p:blipFill rotWithShape="1">
          <a:blip r:embed="rId3"/>
          <a:srcRect l="3055" t="14001" r="57546" b="8462"/>
          <a:stretch/>
        </p:blipFill>
        <p:spPr>
          <a:xfrm>
            <a:off x="2700163" y="1962275"/>
            <a:ext cx="4794869" cy="5111456"/>
          </a:xfrm>
          <a:prstGeom prst="rect">
            <a:avLst/>
          </a:prstGeom>
        </p:spPr>
      </p:pic>
      <p:pic>
        <p:nvPicPr>
          <p:cNvPr id="9" name="Picture 8">
            <a:extLst>
              <a:ext uri="{FF2B5EF4-FFF2-40B4-BE49-F238E27FC236}">
                <a16:creationId xmlns:a16="http://schemas.microsoft.com/office/drawing/2014/main" id="{04DA0D46-A9D0-4CAD-8779-1952E50319E5}"/>
              </a:ext>
            </a:extLst>
          </p:cNvPr>
          <p:cNvPicPr>
            <a:picLocks noChangeAspect="1"/>
          </p:cNvPicPr>
          <p:nvPr/>
        </p:nvPicPr>
        <p:blipFill rotWithShape="1">
          <a:blip r:embed="rId4"/>
          <a:srcRect l="3683" t="14001" r="47500" b="8462"/>
          <a:stretch/>
        </p:blipFill>
        <p:spPr>
          <a:xfrm>
            <a:off x="7884419" y="1962275"/>
            <a:ext cx="5941119" cy="5111456"/>
          </a:xfrm>
          <a:prstGeom prst="rect">
            <a:avLst/>
          </a:prstGeom>
        </p:spPr>
      </p:pic>
      <p:cxnSp>
        <p:nvCxnSpPr>
          <p:cNvPr id="14" name="Straight Connector 13">
            <a:extLst>
              <a:ext uri="{FF2B5EF4-FFF2-40B4-BE49-F238E27FC236}">
                <a16:creationId xmlns:a16="http://schemas.microsoft.com/office/drawing/2014/main" id="{7446B823-5A94-4C8C-9887-8BCD4FEC95D0}"/>
              </a:ext>
            </a:extLst>
          </p:cNvPr>
          <p:cNvCxnSpPr/>
          <p:nvPr/>
        </p:nvCxnSpPr>
        <p:spPr bwMode="auto">
          <a:xfrm>
            <a:off x="2520380" y="1962275"/>
            <a:ext cx="0" cy="5111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a:extLst>
              <a:ext uri="{FF2B5EF4-FFF2-40B4-BE49-F238E27FC236}">
                <a16:creationId xmlns:a16="http://schemas.microsoft.com/office/drawing/2014/main" id="{3720542A-C4EB-4F05-B938-0A035E185B16}"/>
              </a:ext>
            </a:extLst>
          </p:cNvPr>
          <p:cNvCxnSpPr/>
          <p:nvPr/>
        </p:nvCxnSpPr>
        <p:spPr bwMode="auto">
          <a:xfrm>
            <a:off x="7704956" y="1962275"/>
            <a:ext cx="0" cy="5111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6762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a:xfrm>
            <a:off x="1008212" y="562420"/>
            <a:ext cx="12746038" cy="637288"/>
          </a:xfrm>
        </p:spPr>
        <p:txBody>
          <a:bodyPr/>
          <a:lstStyle/>
          <a:p>
            <a:r>
              <a:rPr lang="de-DE" dirty="0"/>
              <a:t>Eigenschaften einer guten Datenvisualisierung</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5" name="Inhaltsplatzhalter 2">
            <a:extLst>
              <a:ext uri="{FF2B5EF4-FFF2-40B4-BE49-F238E27FC236}">
                <a16:creationId xmlns:a16="http://schemas.microsoft.com/office/drawing/2014/main" id="{B3922366-C851-4EC9-BF40-BD933C68961B}"/>
              </a:ext>
            </a:extLst>
          </p:cNvPr>
          <p:cNvSpPr txBox="1">
            <a:spLocks/>
          </p:cNvSpPr>
          <p:nvPr/>
        </p:nvSpPr>
        <p:spPr bwMode="auto">
          <a:xfrm>
            <a:off x="462208" y="1098178"/>
            <a:ext cx="8178852" cy="6883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Es wird empfohlen, nur kleinere Teile im Formatbereich zu ändern und die meiste Zeit am Standard zu bleiben. Dadurch wird sichergestellt, dass die Berichte im gesamten Unternehmen ähnlich aussehen.</a:t>
            </a:r>
          </a:p>
          <a:p>
            <a:pPr marL="342900" indent="-342900">
              <a:spcBef>
                <a:spcPts val="0"/>
              </a:spcBef>
              <a:spcAft>
                <a:spcPts val="1200"/>
              </a:spcAft>
              <a:buClr>
                <a:srgbClr val="003366"/>
              </a:buClr>
              <a:buFont typeface="+mj-lt"/>
              <a:buAutoNum type="arabicParenR"/>
            </a:pPr>
            <a:r>
              <a:rPr lang="de-DE" sz="1400" kern="0" dirty="0"/>
              <a:t>Wissen Sie, welche Frage Sie zu beantworten versuchen.</a:t>
            </a:r>
          </a:p>
          <a:p>
            <a:pPr marL="342900" indent="-342900">
              <a:spcBef>
                <a:spcPts val="0"/>
              </a:spcBef>
              <a:spcAft>
                <a:spcPts val="1200"/>
              </a:spcAft>
              <a:buClr>
                <a:srgbClr val="003366"/>
              </a:buClr>
              <a:buFont typeface="+mj-lt"/>
              <a:buAutoNum type="arabicParenR"/>
            </a:pPr>
            <a:r>
              <a:rPr lang="de-DE" sz="1400" kern="0" dirty="0"/>
              <a:t>Wählen Sie einen einfachen, informativen und klaren Titel.</a:t>
            </a:r>
          </a:p>
          <a:p>
            <a:pPr marL="342900" indent="-342900">
              <a:spcBef>
                <a:spcPts val="0"/>
              </a:spcBef>
              <a:spcAft>
                <a:spcPts val="1200"/>
              </a:spcAft>
              <a:buClr>
                <a:srgbClr val="003366"/>
              </a:buClr>
              <a:buFont typeface="+mj-lt"/>
              <a:buAutoNum type="arabicParenR"/>
            </a:pPr>
            <a:r>
              <a:rPr lang="de-DE" sz="1400" kern="0" dirty="0"/>
              <a:t>Machen Sie das Diagramm in 30 Sekunden oder weniger verständlich.</a:t>
            </a:r>
          </a:p>
          <a:p>
            <a:pPr marL="342900" indent="-342900">
              <a:spcBef>
                <a:spcPts val="0"/>
              </a:spcBef>
              <a:spcAft>
                <a:spcPts val="1200"/>
              </a:spcAft>
              <a:buClr>
                <a:srgbClr val="003366"/>
              </a:buClr>
              <a:buFont typeface="+mj-lt"/>
              <a:buAutoNum type="arabicParenR"/>
            </a:pPr>
            <a:r>
              <a:rPr lang="de-DE" sz="1400" kern="0" dirty="0"/>
              <a:t>Wählen Sie das für Ihre Analyse am besten geeignete Diagramm. Überlegen Sie sich Alternativen.</a:t>
            </a:r>
          </a:p>
          <a:p>
            <a:pPr marL="342900" indent="-342900">
              <a:spcBef>
                <a:spcPts val="0"/>
              </a:spcBef>
              <a:spcAft>
                <a:spcPts val="1200"/>
              </a:spcAft>
              <a:buClr>
                <a:srgbClr val="003366"/>
              </a:buClr>
              <a:buFont typeface="+mj-lt"/>
              <a:buAutoNum type="arabicParenR"/>
            </a:pPr>
            <a:r>
              <a:rPr lang="de-DE" sz="1400" kern="0" dirty="0"/>
              <a:t>Legen Sie die wichtigsten Daten auf Ihre X- und Y-Achse und weniger wichtige Daten in Farb- oder Formeigenschaften.</a:t>
            </a:r>
          </a:p>
          <a:p>
            <a:pPr marL="342900" indent="-342900">
              <a:spcBef>
                <a:spcPts val="0"/>
              </a:spcBef>
              <a:spcAft>
                <a:spcPts val="1200"/>
              </a:spcAft>
              <a:buClr>
                <a:srgbClr val="003366"/>
              </a:buClr>
              <a:buFont typeface="+mj-lt"/>
              <a:buAutoNum type="arabicParenR"/>
            </a:pPr>
            <a:r>
              <a:rPr lang="de-DE" sz="1400" kern="0" dirty="0"/>
              <a:t>Begrenzen Sie die Anzahl der Takte und Dimensionen in einer einzigen Ansicht.</a:t>
            </a:r>
          </a:p>
          <a:p>
            <a:pPr marL="342900" indent="-342900">
              <a:spcBef>
                <a:spcPts val="0"/>
              </a:spcBef>
              <a:spcAft>
                <a:spcPts val="1200"/>
              </a:spcAft>
              <a:buClr>
                <a:srgbClr val="003366"/>
              </a:buClr>
              <a:buFont typeface="+mj-lt"/>
              <a:buAutoNum type="arabicParenR"/>
            </a:pPr>
            <a:r>
              <a:rPr lang="de-DE" sz="1400" kern="0" dirty="0"/>
              <a:t>Beschränken Sie die Verwendung von Farben und Formen, damit Benutzer sie unterscheiden und Muster sehen können. Verwenden Sie Farben, die gut zusammenpassen.</a:t>
            </a:r>
          </a:p>
          <a:p>
            <a:pPr marL="342900" indent="-342900">
              <a:spcBef>
                <a:spcPts val="0"/>
              </a:spcBef>
              <a:spcAft>
                <a:spcPts val="1200"/>
              </a:spcAft>
              <a:buClr>
                <a:srgbClr val="003366"/>
              </a:buClr>
              <a:buFont typeface="+mj-lt"/>
              <a:buAutoNum type="arabicParenR"/>
            </a:pPr>
            <a:r>
              <a:rPr lang="de-DE" sz="1400" kern="0" dirty="0"/>
              <a:t>Geben Sie der Grafik genügend Platz, damit sie lesbar bleibt.</a:t>
            </a:r>
          </a:p>
          <a:p>
            <a:pPr marL="342900" indent="-342900">
              <a:spcBef>
                <a:spcPts val="0"/>
              </a:spcBef>
              <a:spcAft>
                <a:spcPts val="1200"/>
              </a:spcAft>
              <a:buClr>
                <a:srgbClr val="003366"/>
              </a:buClr>
              <a:buFont typeface="+mj-lt"/>
              <a:buAutoNum type="arabicParenR"/>
            </a:pPr>
            <a:r>
              <a:rPr lang="de-DE" sz="1400" kern="0" dirty="0"/>
              <a:t>Verwenden Sie Schriften konsequent.</a:t>
            </a:r>
          </a:p>
          <a:p>
            <a:pPr marL="342900" indent="-342900">
              <a:spcBef>
                <a:spcPts val="0"/>
              </a:spcBef>
              <a:spcAft>
                <a:spcPts val="1200"/>
              </a:spcAft>
              <a:buClr>
                <a:srgbClr val="003366"/>
              </a:buClr>
              <a:buFont typeface="+mj-lt"/>
              <a:buAutoNum type="arabicParenR"/>
            </a:pPr>
            <a:r>
              <a:rPr lang="de-DE" sz="1400" kern="0" dirty="0"/>
              <a:t>Stellen Sie sicher, dass die Filter nicht verwirrend sind und wenden Sie sie auf die </a:t>
            </a:r>
            <a:r>
              <a:rPr lang="de-DE" sz="1400" kern="0" dirty="0" err="1"/>
              <a:t>Visuals</a:t>
            </a:r>
            <a:r>
              <a:rPr lang="de-DE" sz="1400" kern="0" dirty="0"/>
              <a:t> an, die Sie möchten.</a:t>
            </a:r>
          </a:p>
          <a:p>
            <a:pPr marL="342900" indent="-342900">
              <a:spcBef>
                <a:spcPts val="0"/>
              </a:spcBef>
              <a:spcAft>
                <a:spcPts val="1200"/>
              </a:spcAft>
              <a:buClr>
                <a:srgbClr val="003366"/>
              </a:buClr>
              <a:buFont typeface="+mj-lt"/>
              <a:buAutoNum type="arabicParenR"/>
            </a:pPr>
            <a:r>
              <a:rPr lang="de-DE" sz="1400" kern="0" dirty="0"/>
              <a:t>Erstellen Sie ganzheitliche Dashboards</a:t>
            </a:r>
            <a:r>
              <a:rPr lang="en-US" sz="1400" kern="0" dirty="0"/>
              <a:t>. </a:t>
            </a:r>
          </a:p>
          <a:p>
            <a:pPr marL="619125" lvl="1" indent="-342900">
              <a:spcBef>
                <a:spcPts val="0"/>
              </a:spcBef>
              <a:spcAft>
                <a:spcPts val="1200"/>
              </a:spcAft>
              <a:buClr>
                <a:srgbClr val="003366"/>
              </a:buClr>
              <a:buFont typeface="+mj-lt"/>
              <a:buAutoNum type="arabicParenR"/>
            </a:pPr>
            <a:r>
              <a:rPr lang="de-DE" sz="1400" kern="0" dirty="0"/>
              <a:t>Stellen Sie sicher, dass die Zuschauer von Ihren Bildern geleitet werden und alle Bilder eine Geschichte erzählen.</a:t>
            </a:r>
          </a:p>
          <a:p>
            <a:pPr marL="619125" lvl="1" indent="-342900">
              <a:spcBef>
                <a:spcPts val="0"/>
              </a:spcBef>
              <a:spcAft>
                <a:spcPts val="1200"/>
              </a:spcAft>
              <a:buClr>
                <a:srgbClr val="003366"/>
              </a:buClr>
              <a:buFont typeface="+mj-lt"/>
              <a:buAutoNum type="arabicParenR"/>
            </a:pPr>
            <a:r>
              <a:rPr lang="de-DE" sz="1400" kern="0" dirty="0"/>
              <a:t>Setzen Sie die wichtigsten Bilder oben / oben links ein.</a:t>
            </a:r>
          </a:p>
          <a:p>
            <a:pPr marL="619125" lvl="1" indent="-342900">
              <a:spcBef>
                <a:spcPts val="0"/>
              </a:spcBef>
              <a:spcAft>
                <a:spcPts val="1200"/>
              </a:spcAft>
              <a:buClr>
                <a:srgbClr val="003366"/>
              </a:buClr>
              <a:buFont typeface="+mj-lt"/>
              <a:buAutoNum type="arabicParenR"/>
            </a:pPr>
            <a:r>
              <a:rPr lang="de-DE" sz="1400" kern="0" dirty="0"/>
              <a:t>Stellen Sie sicher, dass Sekundärteile die Ursache unterstützen und die Lesbarkeit nicht beeinträchtigen.</a:t>
            </a:r>
          </a:p>
          <a:p>
            <a:pPr marL="342900" indent="-342900">
              <a:spcBef>
                <a:spcPts val="0"/>
              </a:spcBef>
              <a:spcAft>
                <a:spcPts val="1200"/>
              </a:spcAft>
              <a:buClr>
                <a:srgbClr val="003366"/>
              </a:buClr>
              <a:buFont typeface="+mj-lt"/>
              <a:buAutoNum type="arabicParenR"/>
            </a:pPr>
            <a:endParaRPr lang="de-DE" sz="1400" kern="0" dirty="0"/>
          </a:p>
        </p:txBody>
      </p:sp>
      <p:pic>
        <p:nvPicPr>
          <p:cNvPr id="1026" name="Picture 2" descr="Ãhnliches Foto">
            <a:extLst>
              <a:ext uri="{FF2B5EF4-FFF2-40B4-BE49-F238E27FC236}">
                <a16:creationId xmlns:a16="http://schemas.microsoft.com/office/drawing/2014/main" id="{13D10842-3A92-4249-B58E-B326D3440B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9132" y="894373"/>
            <a:ext cx="4242792" cy="6379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286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Alle diese Balkendiagramme enthalten die gleichen Daten - aber welche Geschichte erzählen sie?</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6" name="Picture 5">
            <a:extLst>
              <a:ext uri="{FF2B5EF4-FFF2-40B4-BE49-F238E27FC236}">
                <a16:creationId xmlns:a16="http://schemas.microsoft.com/office/drawing/2014/main" id="{56A4E05F-95ED-4110-82B5-49D0B057756D}"/>
              </a:ext>
            </a:extLst>
          </p:cNvPr>
          <p:cNvPicPr>
            <a:picLocks noChangeAspect="1"/>
          </p:cNvPicPr>
          <p:nvPr/>
        </p:nvPicPr>
        <p:blipFill rotWithShape="1">
          <a:blip r:embed="rId2"/>
          <a:srcRect l="4065" t="18847" r="27309" b="8462"/>
          <a:stretch/>
        </p:blipFill>
        <p:spPr>
          <a:xfrm>
            <a:off x="1551232" y="1314202"/>
            <a:ext cx="11299336" cy="6378657"/>
          </a:xfrm>
          <a:prstGeom prst="rect">
            <a:avLst/>
          </a:prstGeom>
        </p:spPr>
      </p:pic>
    </p:spTree>
    <p:extLst>
      <p:ext uri="{BB962C8B-B14F-4D97-AF65-F5344CB8AC3E}">
        <p14:creationId xmlns:p14="http://schemas.microsoft.com/office/powerpoint/2010/main" val="3253066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0220" y="1623407"/>
            <a:ext cx="5328592" cy="4860000"/>
          </a:xfrm>
        </p:spPr>
        <p:txBody>
          <a:bodyPr/>
          <a:lstStyle/>
          <a:p>
            <a:pPr marL="0" indent="0">
              <a:lnSpc>
                <a:spcPct val="150000"/>
              </a:lnSpc>
              <a:spcBef>
                <a:spcPts val="0"/>
              </a:spcBef>
              <a:buNone/>
            </a:pPr>
            <a:r>
              <a:rPr lang="de-DE" sz="3200" dirty="0"/>
              <a:t>Erstellen Sie die Visualisierungen in jeder Folie und machen Sie sich mit den Optionen Felder, Formatierung und Analyse vertraut.</a:t>
            </a:r>
          </a:p>
        </p:txBody>
      </p:sp>
      <p:sp>
        <p:nvSpPr>
          <p:cNvPr id="4" name="Date Placehold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844" y="1623407"/>
            <a:ext cx="7301410" cy="4860000"/>
          </a:xfrm>
          <a:prstGeom prst="rect">
            <a:avLst/>
          </a:prstGeom>
        </p:spPr>
      </p:pic>
      <p:sp>
        <p:nvSpPr>
          <p:cNvPr id="6" name="Rechteck 5">
            <a:extLst>
              <a:ext uri="{FF2B5EF4-FFF2-40B4-BE49-F238E27FC236}">
                <a16:creationId xmlns:a16="http://schemas.microsoft.com/office/drawing/2014/main" id="{50FEF6A4-9E67-4795-88AD-FF02747FC212}"/>
              </a:ext>
            </a:extLst>
          </p:cNvPr>
          <p:cNvSpPr/>
          <p:nvPr/>
        </p:nvSpPr>
        <p:spPr bwMode="auto">
          <a:xfrm>
            <a:off x="0" y="0"/>
            <a:ext cx="864196" cy="8101013"/>
          </a:xfrm>
          <a:prstGeom prst="rect">
            <a:avLst/>
          </a:prstGeom>
          <a:solidFill>
            <a:srgbClr val="E54800"/>
          </a:solidFill>
          <a:ln w="317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6000" dirty="0">
                <a:solidFill>
                  <a:srgbClr val="FFFFFF"/>
                </a:solidFill>
                <a:latin typeface="+mn-lt"/>
              </a:rPr>
              <a:t>Übung</a:t>
            </a:r>
            <a:endParaRPr kumimoji="0" lang="de-DE" sz="6000" u="none" strike="noStrike" cap="none" normalizeH="0" baseline="0" dirty="0">
              <a:ln>
                <a:noFill/>
              </a:ln>
              <a:solidFill>
                <a:srgbClr val="FFFFFF"/>
              </a:solidFill>
              <a:effectLst/>
              <a:latin typeface="+mn-lt"/>
            </a:endParaRPr>
          </a:p>
        </p:txBody>
      </p:sp>
    </p:spTree>
    <p:extLst>
      <p:ext uri="{BB962C8B-B14F-4D97-AF65-F5344CB8AC3E}">
        <p14:creationId xmlns:p14="http://schemas.microsoft.com/office/powerpoint/2010/main" val="201526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p:nvPr/>
        </p:nvSpPr>
        <p:spPr bwMode="auto">
          <a:xfrm>
            <a:off x="1081192" y="1518352"/>
            <a:ext cx="11807980" cy="2340000"/>
          </a:xfrm>
          <a:prstGeom prst="rect">
            <a:avLst/>
          </a:prstGeom>
          <a:solidFill>
            <a:srgbClr val="D9D9D9"/>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TheSans LP5 Plain"/>
            </a:endParaRPr>
          </a:p>
        </p:txBody>
      </p:sp>
      <p:sp>
        <p:nvSpPr>
          <p:cNvPr id="15" name="Inhaltsplatzhalter 2"/>
          <p:cNvSpPr txBox="1">
            <a:spLocks/>
          </p:cNvSpPr>
          <p:nvPr/>
        </p:nvSpPr>
        <p:spPr bwMode="auto">
          <a:xfrm>
            <a:off x="1079500" y="1518352"/>
            <a:ext cx="11809672" cy="2340000"/>
          </a:xfrm>
          <a:prstGeom prst="rect">
            <a:avLst/>
          </a:prstGeom>
          <a:noFill/>
          <a:ln w="635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1200"/>
              </a:spcBef>
              <a:buClr>
                <a:srgbClr val="0060AD"/>
              </a:buClr>
              <a:buNone/>
            </a:pPr>
            <a:r>
              <a:rPr lang="en-US" sz="2800" kern="0" dirty="0">
                <a:solidFill>
                  <a:srgbClr val="003366"/>
                </a:solidFill>
                <a:latin typeface="+mj-lt"/>
              </a:rPr>
              <a:t>Trainer</a:t>
            </a:r>
            <a:endParaRPr lang="en-US" sz="2000" kern="0" dirty="0">
              <a:solidFill>
                <a:srgbClr val="003366"/>
              </a:solidFill>
              <a:latin typeface="+mj-lt"/>
            </a:endParaRPr>
          </a:p>
          <a:p>
            <a:pPr lvl="1">
              <a:lnSpc>
                <a:spcPct val="150000"/>
              </a:lnSpc>
              <a:spcBef>
                <a:spcPts val="0"/>
              </a:spcBef>
              <a:buClr>
                <a:srgbClr val="003366"/>
              </a:buClr>
              <a:buFont typeface="Wingdings" panose="05000000000000000000" pitchFamily="2" charset="2"/>
              <a:buChar char="§"/>
            </a:pPr>
            <a:r>
              <a:rPr lang="en-US" sz="1800" kern="0" dirty="0">
                <a:latin typeface="+mn-lt"/>
              </a:rPr>
              <a:t>Stefan Lautenschlager</a:t>
            </a:r>
          </a:p>
          <a:p>
            <a:pPr lvl="1">
              <a:lnSpc>
                <a:spcPct val="150000"/>
              </a:lnSpc>
              <a:spcBef>
                <a:spcPts val="0"/>
              </a:spcBef>
              <a:buClr>
                <a:srgbClr val="003366"/>
              </a:buClr>
              <a:buFont typeface="Wingdings" panose="05000000000000000000" pitchFamily="2" charset="2"/>
              <a:buChar char="§"/>
            </a:pPr>
            <a:r>
              <a:rPr lang="en-US" sz="1800" kern="0" dirty="0">
                <a:latin typeface="+mn-lt"/>
              </a:rPr>
              <a:t>KRONES Mitarbeiter </a:t>
            </a:r>
            <a:r>
              <a:rPr lang="de-DE" sz="1800" kern="0" dirty="0">
                <a:latin typeface="+mn-lt"/>
              </a:rPr>
              <a:t>seit</a:t>
            </a:r>
            <a:r>
              <a:rPr lang="en-US" sz="1800" kern="0" dirty="0">
                <a:latin typeface="+mn-lt"/>
              </a:rPr>
              <a:t> 2012</a:t>
            </a:r>
          </a:p>
          <a:p>
            <a:pPr lvl="1">
              <a:lnSpc>
                <a:spcPct val="150000"/>
              </a:lnSpc>
              <a:spcBef>
                <a:spcPts val="0"/>
              </a:spcBef>
              <a:buClr>
                <a:srgbClr val="003366"/>
              </a:buClr>
              <a:buFont typeface="Wingdings" panose="05000000000000000000" pitchFamily="2" charset="2"/>
              <a:buChar char="§"/>
            </a:pPr>
            <a:r>
              <a:rPr lang="en-US" sz="1800" kern="0" dirty="0">
                <a:latin typeface="+mn-lt"/>
              </a:rPr>
              <a:t>Informationsmanagement: Business Intelligence und Business Analytics</a:t>
            </a:r>
          </a:p>
        </p:txBody>
      </p:sp>
      <p:sp>
        <p:nvSpPr>
          <p:cNvPr id="2" name="Titel 1"/>
          <p:cNvSpPr>
            <a:spLocks noGrp="1"/>
          </p:cNvSpPr>
          <p:nvPr>
            <p:ph type="title"/>
          </p:nvPr>
        </p:nvSpPr>
        <p:spPr/>
        <p:txBody>
          <a:bodyPr/>
          <a:lstStyle/>
          <a:p>
            <a:r>
              <a:rPr lang="de-DE" dirty="0"/>
              <a:t>Präsentation des Trainers und der Teilnehmer</a:t>
            </a:r>
            <a:endParaRPr lang="en-US" dirty="0"/>
          </a:p>
        </p:txBody>
      </p:sp>
      <p:sp>
        <p:nvSpPr>
          <p:cNvPr id="4" name="Datumsplatzhalt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292" y="1698352"/>
            <a:ext cx="1989152" cy="1980000"/>
          </a:xfrm>
          <a:prstGeom prst="rect">
            <a:avLst/>
          </a:prstGeom>
          <a:ln w="63500">
            <a:noFill/>
          </a:ln>
        </p:spPr>
      </p:pic>
      <p:sp>
        <p:nvSpPr>
          <p:cNvPr id="16" name="Rectangle 4"/>
          <p:cNvSpPr/>
          <p:nvPr/>
        </p:nvSpPr>
        <p:spPr bwMode="auto">
          <a:xfrm>
            <a:off x="1081192" y="4338538"/>
            <a:ext cx="11807980" cy="2340000"/>
          </a:xfrm>
          <a:prstGeom prst="rect">
            <a:avLst/>
          </a:prstGeom>
          <a:solidFill>
            <a:srgbClr val="D9D9D9"/>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TheSans LP5 Plain"/>
            </a:endParaRPr>
          </a:p>
        </p:txBody>
      </p:sp>
      <p:sp>
        <p:nvSpPr>
          <p:cNvPr id="17" name="Inhaltsplatzhalter 2"/>
          <p:cNvSpPr txBox="1">
            <a:spLocks/>
          </p:cNvSpPr>
          <p:nvPr/>
        </p:nvSpPr>
        <p:spPr bwMode="auto">
          <a:xfrm>
            <a:off x="1079500" y="4338538"/>
            <a:ext cx="11809672" cy="2340000"/>
          </a:xfrm>
          <a:prstGeom prst="rect">
            <a:avLst/>
          </a:prstGeom>
          <a:noFill/>
          <a:ln w="635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1200"/>
              </a:spcBef>
              <a:buClr>
                <a:srgbClr val="0060AD"/>
              </a:buClr>
              <a:buNone/>
            </a:pPr>
            <a:r>
              <a:rPr lang="de-DE" sz="2800" kern="0" dirty="0">
                <a:solidFill>
                  <a:srgbClr val="003366"/>
                </a:solidFill>
                <a:latin typeface="+mj-lt"/>
              </a:rPr>
              <a:t>Teilnehmer</a:t>
            </a:r>
            <a:endParaRPr lang="de-DE" sz="2000" kern="0" dirty="0">
              <a:solidFill>
                <a:srgbClr val="003366"/>
              </a:solidFill>
              <a:latin typeface="+mj-lt"/>
            </a:endParaRPr>
          </a:p>
          <a:p>
            <a:pPr lvl="1">
              <a:lnSpc>
                <a:spcPct val="150000"/>
              </a:lnSpc>
              <a:spcBef>
                <a:spcPts val="0"/>
              </a:spcBef>
              <a:buClr>
                <a:srgbClr val="003366"/>
              </a:buClr>
              <a:buFont typeface="Wingdings" panose="05000000000000000000" pitchFamily="2" charset="2"/>
              <a:buChar char="§"/>
            </a:pPr>
            <a:r>
              <a:rPr lang="en-US" sz="1800" kern="0" dirty="0">
                <a:latin typeface="+mn-lt"/>
              </a:rPr>
              <a:t>Name…</a:t>
            </a:r>
          </a:p>
          <a:p>
            <a:pPr lvl="1">
              <a:lnSpc>
                <a:spcPct val="150000"/>
              </a:lnSpc>
              <a:spcBef>
                <a:spcPts val="0"/>
              </a:spcBef>
              <a:buClr>
                <a:srgbClr val="003366"/>
              </a:buClr>
              <a:buFont typeface="Wingdings" panose="05000000000000000000" pitchFamily="2" charset="2"/>
              <a:buChar char="§"/>
            </a:pPr>
            <a:r>
              <a:rPr lang="en-US" sz="1800" kern="0" dirty="0">
                <a:latin typeface="+mn-lt"/>
              </a:rPr>
              <a:t>KRONES Mitarbeiter </a:t>
            </a:r>
            <a:r>
              <a:rPr lang="en-US" sz="1800" kern="0" dirty="0" err="1">
                <a:latin typeface="+mn-lt"/>
              </a:rPr>
              <a:t>seit</a:t>
            </a:r>
            <a:r>
              <a:rPr lang="en-US" sz="1800" kern="0" dirty="0">
                <a:latin typeface="+mn-lt"/>
              </a:rPr>
              <a:t>…</a:t>
            </a:r>
          </a:p>
          <a:p>
            <a:pPr lvl="1">
              <a:lnSpc>
                <a:spcPct val="150000"/>
              </a:lnSpc>
              <a:spcBef>
                <a:spcPts val="0"/>
              </a:spcBef>
              <a:buClr>
                <a:srgbClr val="003366"/>
              </a:buClr>
              <a:buFont typeface="Wingdings" panose="05000000000000000000" pitchFamily="2" charset="2"/>
              <a:buChar char="§"/>
            </a:pPr>
            <a:r>
              <a:rPr lang="de-DE" sz="1800" kern="0" dirty="0">
                <a:latin typeface="+mn-lt"/>
              </a:rPr>
              <a:t>Abteilung</a:t>
            </a:r>
            <a:r>
              <a:rPr lang="en-US" sz="1800" kern="0" dirty="0">
                <a:latin typeface="+mn-lt"/>
              </a:rPr>
              <a:t> und </a:t>
            </a:r>
            <a:r>
              <a:rPr lang="en-US" sz="1800" kern="0" dirty="0" err="1">
                <a:latin typeface="+mn-lt"/>
              </a:rPr>
              <a:t>Verantwortung</a:t>
            </a:r>
            <a:r>
              <a:rPr lang="en-US" sz="1800" kern="0" dirty="0">
                <a:latin typeface="+mn-lt"/>
              </a:rPr>
              <a:t> …</a:t>
            </a:r>
          </a:p>
          <a:p>
            <a:pPr lvl="1">
              <a:lnSpc>
                <a:spcPct val="150000"/>
              </a:lnSpc>
              <a:spcBef>
                <a:spcPts val="0"/>
              </a:spcBef>
              <a:buClr>
                <a:srgbClr val="003366"/>
              </a:buClr>
              <a:buFont typeface="Wingdings" panose="05000000000000000000" pitchFamily="2" charset="2"/>
              <a:buChar char="§"/>
            </a:pPr>
            <a:r>
              <a:rPr lang="en-US" sz="1800" kern="0" dirty="0" err="1">
                <a:latin typeface="+mn-lt"/>
              </a:rPr>
              <a:t>Erwartungen</a:t>
            </a:r>
            <a:r>
              <a:rPr lang="en-US" sz="1800" kern="0" dirty="0">
                <a:latin typeface="+mn-lt"/>
              </a:rPr>
              <a:t> an dieses Training …</a:t>
            </a:r>
          </a:p>
        </p:txBody>
      </p:sp>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41260" y="4338538"/>
            <a:ext cx="1560885" cy="2340000"/>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28287" y="4338538"/>
            <a:ext cx="1560885" cy="2340000"/>
          </a:xfrm>
          <a:prstGeom prst="rect">
            <a:avLst/>
          </a:prstGeom>
        </p:spPr>
      </p:pic>
    </p:spTree>
    <p:extLst>
      <p:ext uri="{BB962C8B-B14F-4D97-AF65-F5344CB8AC3E}">
        <p14:creationId xmlns:p14="http://schemas.microsoft.com/office/powerpoint/2010/main" val="2263234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FF528C-2B8C-4F81-BEDB-929801E2C94B}"/>
              </a:ext>
            </a:extLst>
          </p:cNvPr>
          <p:cNvPicPr>
            <a:picLocks noChangeAspect="1"/>
          </p:cNvPicPr>
          <p:nvPr/>
        </p:nvPicPr>
        <p:blipFill rotWithShape="1">
          <a:blip r:embed="rId2"/>
          <a:srcRect l="6279" t="21962" r="29523" b="10540"/>
          <a:stretch/>
        </p:blipFill>
        <p:spPr>
          <a:xfrm>
            <a:off x="6144689" y="1898690"/>
            <a:ext cx="7680850" cy="4303924"/>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a:t>
            </a:r>
            <a:r>
              <a:rPr lang="en-US" dirty="0" err="1"/>
              <a:t>Stapelbares</a:t>
            </a:r>
            <a:r>
              <a:rPr lang="en-US" dirty="0"/>
              <a:t> </a:t>
            </a:r>
            <a:r>
              <a:rPr lang="en-US" dirty="0" err="1"/>
              <a:t>Säulendiagramm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p>
          <a:p>
            <a:pPr>
              <a:spcBef>
                <a:spcPts val="0"/>
              </a:spcBef>
              <a:spcAft>
                <a:spcPts val="1200"/>
              </a:spcAft>
              <a:buClr>
                <a:srgbClr val="003366"/>
              </a:buClr>
              <a:buFont typeface="Wingdings" panose="05000000000000000000" pitchFamily="2" charset="2"/>
              <a:buChar char="§"/>
            </a:pPr>
            <a:r>
              <a:rPr lang="de-DE" sz="1400" kern="0" dirty="0"/>
              <a:t>Achse: Kontinent</a:t>
            </a:r>
          </a:p>
          <a:p>
            <a:pPr>
              <a:spcBef>
                <a:spcPts val="0"/>
              </a:spcBef>
              <a:spcAft>
                <a:spcPts val="1200"/>
              </a:spcAft>
              <a:buClr>
                <a:srgbClr val="003366"/>
              </a:buClr>
              <a:buFont typeface="Wingdings" panose="05000000000000000000" pitchFamily="2" charset="2"/>
              <a:buChar char="§"/>
            </a:pPr>
            <a:r>
              <a:rPr lang="de-DE" sz="1400" kern="0" dirty="0"/>
              <a:t>Legende: Technologie</a:t>
            </a:r>
          </a:p>
          <a:p>
            <a:pPr>
              <a:spcBef>
                <a:spcPts val="0"/>
              </a:spcBef>
              <a:spcAft>
                <a:spcPts val="1200"/>
              </a:spcAft>
              <a:buClr>
                <a:srgbClr val="003366"/>
              </a:buClr>
              <a:buFont typeface="Wingdings" panose="05000000000000000000" pitchFamily="2" charset="2"/>
              <a:buChar char="§"/>
            </a:pPr>
            <a:r>
              <a:rPr lang="de-DE" sz="1400" kern="0" dirty="0"/>
              <a:t>Wert: Nettoumsatz</a:t>
            </a:r>
          </a:p>
          <a:p>
            <a:pPr>
              <a:spcBef>
                <a:spcPts val="0"/>
              </a:spcBef>
              <a:spcAft>
                <a:spcPts val="1200"/>
              </a:spcAft>
              <a:buClr>
                <a:srgbClr val="003366"/>
              </a:buClr>
              <a:buFont typeface="Wingdings" panose="05000000000000000000" pitchFamily="2" charset="2"/>
              <a:buChar char="§"/>
            </a:pPr>
            <a:r>
              <a:rPr lang="de-DE" sz="1400" kern="0" dirty="0"/>
              <a:t>Tooltip: Artikelmenge</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en-US" sz="1400" kern="0" dirty="0"/>
              <a:t>Filter:</a:t>
            </a:r>
          </a:p>
          <a:p>
            <a:pPr>
              <a:spcBef>
                <a:spcPts val="0"/>
              </a:spcBef>
              <a:spcAft>
                <a:spcPts val="1200"/>
              </a:spcAft>
              <a:buClr>
                <a:srgbClr val="003366"/>
              </a:buClr>
              <a:buFont typeface="Wingdings" panose="05000000000000000000" pitchFamily="2" charset="2"/>
              <a:buChar char="§"/>
            </a:pPr>
            <a:r>
              <a:rPr lang="de-DE" sz="1400" kern="0" dirty="0"/>
              <a:t>Kontinent ist nicht (leer)</a:t>
            </a:r>
          </a:p>
          <a:p>
            <a:pPr>
              <a:spcBef>
                <a:spcPts val="0"/>
              </a:spcBef>
              <a:spcAft>
                <a:spcPts val="1200"/>
              </a:spcAft>
              <a:buClr>
                <a:srgbClr val="003366"/>
              </a:buClr>
              <a:buFont typeface="Wingdings" panose="05000000000000000000" pitchFamily="2" charset="2"/>
              <a:buChar char="§"/>
            </a:pPr>
            <a:r>
              <a:rPr lang="de-DE" sz="1400" kern="0" dirty="0"/>
              <a:t>Die Technologie ist Förderband, Abfüllung, Inspektion, Etikettierung und Etikettierung.</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Datenbeschriftungen</a:t>
            </a:r>
          </a:p>
          <a:p>
            <a:pPr>
              <a:spcBef>
                <a:spcPts val="0"/>
              </a:spcBef>
              <a:spcAft>
                <a:spcPts val="1200"/>
              </a:spcAft>
              <a:buClr>
                <a:srgbClr val="003366"/>
              </a:buClr>
              <a:buFont typeface="Wingdings" panose="05000000000000000000" pitchFamily="2" charset="2"/>
              <a:buChar char="§"/>
            </a:pPr>
            <a:r>
              <a:rPr lang="de-DE" sz="1400" kern="0" dirty="0"/>
              <a:t>Achsentitel</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a:t>
            </a:r>
          </a:p>
          <a:p>
            <a:pPr>
              <a:spcBef>
                <a:spcPts val="0"/>
              </a:spcBef>
              <a:spcAft>
                <a:spcPts val="1200"/>
              </a:spcAft>
              <a:buClr>
                <a:srgbClr val="003366"/>
              </a:buClr>
              <a:buFont typeface="Wingdings" panose="05000000000000000000" pitchFamily="2" charset="2"/>
              <a:buChar char="§"/>
            </a:pPr>
            <a:r>
              <a:rPr lang="de-DE" sz="1400" kern="0" dirty="0"/>
              <a:t>Keine</a:t>
            </a:r>
          </a:p>
        </p:txBody>
      </p:sp>
    </p:spTree>
    <p:extLst>
      <p:ext uri="{BB962C8B-B14F-4D97-AF65-F5344CB8AC3E}">
        <p14:creationId xmlns:p14="http://schemas.microsoft.com/office/powerpoint/2010/main" val="2729476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01ACD1-924D-4615-8F70-402B4FDFFD74}"/>
              </a:ext>
            </a:extLst>
          </p:cNvPr>
          <p:cNvPicPr>
            <a:picLocks noChangeAspect="1"/>
          </p:cNvPicPr>
          <p:nvPr/>
        </p:nvPicPr>
        <p:blipFill rotWithShape="1">
          <a:blip r:embed="rId2"/>
          <a:srcRect l="6279" t="21962" r="29523" b="12616"/>
          <a:stretch/>
        </p:blipFill>
        <p:spPr>
          <a:xfrm>
            <a:off x="6144688" y="1909285"/>
            <a:ext cx="7885132" cy="4282442"/>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a:t>
            </a:r>
            <a:r>
              <a:rPr lang="en-US" dirty="0" err="1"/>
              <a:t>Stapelbares</a:t>
            </a:r>
            <a:r>
              <a:rPr lang="en-US" dirty="0"/>
              <a:t> </a:t>
            </a:r>
            <a:r>
              <a:rPr lang="en-US" dirty="0" err="1"/>
              <a:t>Säulendiagramm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Achse: Datumsquartal</a:t>
            </a:r>
          </a:p>
          <a:p>
            <a:pPr>
              <a:spcBef>
                <a:spcPts val="0"/>
              </a:spcBef>
              <a:spcAft>
                <a:spcPts val="1200"/>
              </a:spcAft>
              <a:buClr>
                <a:srgbClr val="003366"/>
              </a:buClr>
              <a:buFont typeface="Wingdings" panose="05000000000000000000" pitchFamily="2" charset="2"/>
              <a:buChar char="§"/>
            </a:pPr>
            <a:r>
              <a:rPr lang="de-DE" sz="1400" kern="0" dirty="0"/>
              <a:t>Legende: Kontinent</a:t>
            </a:r>
          </a:p>
          <a:p>
            <a:pPr>
              <a:spcBef>
                <a:spcPts val="0"/>
              </a:spcBef>
              <a:spcAft>
                <a:spcPts val="1200"/>
              </a:spcAft>
              <a:buClr>
                <a:srgbClr val="003366"/>
              </a:buClr>
              <a:buFont typeface="Wingdings" panose="05000000000000000000" pitchFamily="2" charset="2"/>
              <a:buChar char="§"/>
            </a:pPr>
            <a:r>
              <a:rPr lang="de-DE" sz="1400" kern="0" dirty="0"/>
              <a:t>Wert: Artikelmenge</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en-US" sz="1400" kern="0" dirty="0" err="1"/>
              <a:t>Kontinent</a:t>
            </a:r>
            <a:r>
              <a:rPr lang="en-US" sz="1400" kern="0" dirty="0"/>
              <a:t> </a:t>
            </a:r>
            <a:r>
              <a:rPr lang="en-US" sz="1400" kern="0" dirty="0" err="1"/>
              <a:t>ist</a:t>
            </a:r>
            <a:r>
              <a:rPr lang="en-US" sz="1400" kern="0" dirty="0"/>
              <a:t> </a:t>
            </a:r>
            <a:r>
              <a:rPr lang="en-US" sz="1400" kern="0" dirty="0" err="1"/>
              <a:t>Asien</a:t>
            </a:r>
            <a:r>
              <a:rPr lang="en-US" sz="1400" kern="0" dirty="0"/>
              <a:t>, Europa.</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Datenbeschriftungen</a:t>
            </a:r>
          </a:p>
          <a:p>
            <a:pPr>
              <a:spcBef>
                <a:spcPts val="0"/>
              </a:spcBef>
              <a:spcAft>
                <a:spcPts val="1200"/>
              </a:spcAft>
              <a:buClr>
                <a:srgbClr val="003366"/>
              </a:buClr>
              <a:buFont typeface="Wingdings" panose="05000000000000000000" pitchFamily="2" charset="2"/>
              <a:buChar char="§"/>
            </a:pPr>
            <a:r>
              <a:rPr lang="de-DE" sz="1400" kern="0" dirty="0"/>
              <a:t>Achsentitel</a:t>
            </a:r>
          </a:p>
          <a:p>
            <a:pPr>
              <a:spcBef>
                <a:spcPts val="0"/>
              </a:spcBef>
              <a:spcAft>
                <a:spcPts val="1200"/>
              </a:spcAft>
              <a:buClr>
                <a:srgbClr val="003366"/>
              </a:buClr>
              <a:buFont typeface="Wingdings" panose="05000000000000000000" pitchFamily="2" charset="2"/>
              <a:buChar char="§"/>
            </a:pPr>
            <a:r>
              <a:rPr lang="de-DE" sz="1400" kern="0" dirty="0"/>
              <a:t>Analyselinie in gelb und mit gelbem Etikett</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 :</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Durchschnittliche Linie</a:t>
            </a:r>
          </a:p>
        </p:txBody>
      </p:sp>
    </p:spTree>
    <p:extLst>
      <p:ext uri="{BB962C8B-B14F-4D97-AF65-F5344CB8AC3E}">
        <p14:creationId xmlns:p14="http://schemas.microsoft.com/office/powerpoint/2010/main" val="266456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EA73FB-CADD-442C-99CA-8FDA7E04FBE6}"/>
              </a:ext>
            </a:extLst>
          </p:cNvPr>
          <p:cNvPicPr>
            <a:picLocks noChangeAspect="1"/>
          </p:cNvPicPr>
          <p:nvPr/>
        </p:nvPicPr>
        <p:blipFill rotWithShape="1">
          <a:blip r:embed="rId2"/>
          <a:srcRect l="6279" t="19885" r="30076" b="11578"/>
          <a:stretch/>
        </p:blipFill>
        <p:spPr>
          <a:xfrm>
            <a:off x="6144688" y="1787816"/>
            <a:ext cx="7885132" cy="4525380"/>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- 100% </a:t>
            </a:r>
            <a:r>
              <a:rPr lang="en-US" dirty="0" err="1"/>
              <a:t>gestapeltes</a:t>
            </a:r>
            <a:r>
              <a:rPr lang="en-US" dirty="0"/>
              <a:t> </a:t>
            </a:r>
            <a:r>
              <a:rPr lang="en-US" dirty="0" err="1"/>
              <a:t>Balkendiagramm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Achse: Kontinent, Land (Aufriss)</a:t>
            </a:r>
          </a:p>
          <a:p>
            <a:pPr>
              <a:spcBef>
                <a:spcPts val="0"/>
              </a:spcBef>
              <a:spcAft>
                <a:spcPts val="1200"/>
              </a:spcAft>
              <a:buClr>
                <a:srgbClr val="003366"/>
              </a:buClr>
              <a:buFont typeface="Wingdings" panose="05000000000000000000" pitchFamily="2" charset="2"/>
              <a:buChar char="§"/>
            </a:pPr>
            <a:r>
              <a:rPr lang="de-DE" sz="1400" kern="0" dirty="0"/>
              <a:t>Legende: Technologie</a:t>
            </a:r>
          </a:p>
          <a:p>
            <a:pPr>
              <a:spcBef>
                <a:spcPts val="0"/>
              </a:spcBef>
              <a:spcAft>
                <a:spcPts val="1200"/>
              </a:spcAft>
              <a:buClr>
                <a:srgbClr val="003366"/>
              </a:buClr>
              <a:buFont typeface="Wingdings" panose="05000000000000000000" pitchFamily="2" charset="2"/>
              <a:buChar char="§"/>
            </a:pPr>
            <a:r>
              <a:rPr lang="de-DE" sz="1400" kern="0" dirty="0"/>
              <a:t>Wert: Nettoumsatz</a:t>
            </a:r>
          </a:p>
          <a:p>
            <a:pPr>
              <a:spcBef>
                <a:spcPts val="0"/>
              </a:spcBef>
              <a:spcAft>
                <a:spcPts val="1200"/>
              </a:spcAft>
              <a:buClr>
                <a:srgbClr val="003366"/>
              </a:buClr>
              <a:buFont typeface="Wingdings" panose="05000000000000000000" pitchFamily="2" charset="2"/>
              <a:buChar char="§"/>
            </a:pPr>
            <a:r>
              <a:rPr lang="de-DE" sz="1400" kern="0" dirty="0"/>
              <a:t>Tooltip: Artikelmenge</a:t>
            </a:r>
          </a:p>
          <a:p>
            <a:pPr marL="342900" indent="-342900">
              <a:spcBef>
                <a:spcPts val="0"/>
              </a:spcBef>
              <a:spcAft>
                <a:spcPts val="1200"/>
              </a:spcAft>
              <a:buClr>
                <a:srgbClr val="003366"/>
              </a:buClr>
              <a:buFont typeface="+mj-lt"/>
              <a:buAutoNum type="arabicParen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de-DE" sz="1400" kern="0" dirty="0"/>
              <a:t>Kontinent ist nicht (leer)</a:t>
            </a:r>
          </a:p>
          <a:p>
            <a:pPr>
              <a:spcBef>
                <a:spcPts val="0"/>
              </a:spcBef>
              <a:spcAft>
                <a:spcPts val="1200"/>
              </a:spcAft>
              <a:buClr>
                <a:srgbClr val="003366"/>
              </a:buClr>
              <a:buFont typeface="Wingdings" panose="05000000000000000000" pitchFamily="2" charset="2"/>
              <a:buChar char="§"/>
            </a:pPr>
            <a:r>
              <a:rPr lang="de-DE" sz="1400" kern="0" dirty="0"/>
              <a:t>Die Technologie ist Förderband, Abfüllung, Inspektion, Etikettierung und Etikettierung.</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Datenbeschriftungen</a:t>
            </a:r>
          </a:p>
          <a:p>
            <a:pPr>
              <a:spcBef>
                <a:spcPts val="0"/>
              </a:spcBef>
              <a:spcAft>
                <a:spcPts val="1200"/>
              </a:spcAft>
              <a:buClr>
                <a:srgbClr val="003366"/>
              </a:buClr>
              <a:buFont typeface="Wingdings" panose="05000000000000000000" pitchFamily="2" charset="2"/>
              <a:buChar char="§"/>
            </a:pPr>
            <a:r>
              <a:rPr lang="de-DE" sz="1400" kern="0" dirty="0"/>
              <a:t>Achsentitel</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keine</a:t>
            </a:r>
          </a:p>
        </p:txBody>
      </p:sp>
    </p:spTree>
    <p:extLst>
      <p:ext uri="{BB962C8B-B14F-4D97-AF65-F5344CB8AC3E}">
        <p14:creationId xmlns:p14="http://schemas.microsoft.com/office/powerpoint/2010/main" val="3927438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51DE1-E530-4C96-B6DA-AEB5CD5A1A84}"/>
              </a:ext>
            </a:extLst>
          </p:cNvPr>
          <p:cNvPicPr>
            <a:picLocks noChangeAspect="1"/>
          </p:cNvPicPr>
          <p:nvPr/>
        </p:nvPicPr>
        <p:blipFill rotWithShape="1">
          <a:blip r:embed="rId2"/>
          <a:srcRect l="6279" t="21962" r="30076" b="11578"/>
          <a:stretch/>
        </p:blipFill>
        <p:spPr>
          <a:xfrm>
            <a:off x="6144688" y="1856382"/>
            <a:ext cx="7885132" cy="4388247"/>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a:t>
            </a:r>
            <a:r>
              <a:rPr lang="en-US" dirty="0" err="1"/>
              <a:t>Liniendiagramm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Achse: Datum</a:t>
            </a:r>
          </a:p>
          <a:p>
            <a:pPr>
              <a:spcBef>
                <a:spcPts val="0"/>
              </a:spcBef>
              <a:spcAft>
                <a:spcPts val="1200"/>
              </a:spcAft>
              <a:buClr>
                <a:srgbClr val="003366"/>
              </a:buClr>
              <a:buFont typeface="Wingdings" panose="05000000000000000000" pitchFamily="2" charset="2"/>
              <a:buChar char="§"/>
            </a:pPr>
            <a:r>
              <a:rPr lang="de-DE" sz="1400" kern="0" dirty="0"/>
              <a:t>Legende: Kontinent</a:t>
            </a:r>
          </a:p>
          <a:p>
            <a:pPr>
              <a:spcBef>
                <a:spcPts val="0"/>
              </a:spcBef>
              <a:spcAft>
                <a:spcPts val="1200"/>
              </a:spcAft>
              <a:buClr>
                <a:srgbClr val="003366"/>
              </a:buClr>
              <a:buFont typeface="Wingdings" panose="05000000000000000000" pitchFamily="2" charset="2"/>
              <a:buChar char="§"/>
            </a:pPr>
            <a:r>
              <a:rPr lang="de-DE" sz="1400" kern="0" dirty="0"/>
              <a:t>Wert: Nettoumsatz</a:t>
            </a:r>
          </a:p>
          <a:p>
            <a:pPr>
              <a:spcBef>
                <a:spcPts val="0"/>
              </a:spcBef>
              <a:spcAft>
                <a:spcPts val="1200"/>
              </a:spcAft>
              <a:buClr>
                <a:srgbClr val="003366"/>
              </a:buClr>
              <a:buFont typeface="Wingdings" panose="05000000000000000000" pitchFamily="2" charset="2"/>
              <a:buChar char="§"/>
            </a:pPr>
            <a:r>
              <a:rPr lang="de-DE" sz="1400" kern="0" dirty="0"/>
              <a:t>Tooltip: Datum</a:t>
            </a:r>
          </a:p>
          <a:p>
            <a:pPr marL="342900" indent="-342900">
              <a:spcBef>
                <a:spcPts val="0"/>
              </a:spcBef>
              <a:spcAft>
                <a:spcPts val="1200"/>
              </a:spcAft>
              <a:buClr>
                <a:srgbClr val="003366"/>
              </a:buClr>
              <a:buFont typeface="+mj-lt"/>
              <a:buAutoNum type="arabicParen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en-US" sz="1400" kern="0" dirty="0" err="1"/>
              <a:t>Kontinent</a:t>
            </a:r>
            <a:r>
              <a:rPr lang="en-US" sz="1400" kern="0" dirty="0"/>
              <a:t> </a:t>
            </a:r>
            <a:r>
              <a:rPr lang="en-US" sz="1400" kern="0" dirty="0" err="1"/>
              <a:t>ist</a:t>
            </a:r>
            <a:r>
              <a:rPr lang="en-US" sz="1400" kern="0" dirty="0"/>
              <a:t> </a:t>
            </a:r>
            <a:r>
              <a:rPr lang="en-US" sz="1400" kern="0" dirty="0" err="1"/>
              <a:t>Australien</a:t>
            </a:r>
            <a:r>
              <a:rPr lang="en-US" sz="1400" kern="0" dirty="0"/>
              <a:t>, </a:t>
            </a:r>
            <a:r>
              <a:rPr lang="en-US" sz="1400" kern="0" dirty="0" err="1"/>
              <a:t>Nordamerika</a:t>
            </a:r>
            <a:r>
              <a:rPr lang="en-US" sz="1400" kern="0" dirty="0"/>
              <a:t>.</a:t>
            </a:r>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Kontrastreiche Farben</a:t>
            </a:r>
          </a:p>
          <a:p>
            <a:pPr>
              <a:spcBef>
                <a:spcPts val="0"/>
              </a:spcBef>
              <a:spcAft>
                <a:spcPts val="1200"/>
              </a:spcAft>
              <a:buClr>
                <a:srgbClr val="003366"/>
              </a:buClr>
              <a:buFont typeface="Wingdings" panose="05000000000000000000" pitchFamily="2" charset="2"/>
              <a:buChar char="§"/>
            </a:pPr>
            <a:r>
              <a:rPr lang="de-DE" sz="1400" kern="0" dirty="0"/>
              <a:t>Datenbeschriftungen</a:t>
            </a:r>
          </a:p>
          <a:p>
            <a:pPr>
              <a:spcBef>
                <a:spcPts val="0"/>
              </a:spcBef>
              <a:spcAft>
                <a:spcPts val="1200"/>
              </a:spcAft>
              <a:buClr>
                <a:srgbClr val="003366"/>
              </a:buClr>
              <a:buFont typeface="Wingdings" panose="05000000000000000000" pitchFamily="2" charset="2"/>
              <a:buChar char="§"/>
            </a:pPr>
            <a:r>
              <a:rPr lang="de-DE" sz="1400" kern="0" dirty="0"/>
              <a:t>Etikettendichte 60%.</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Trendlinie</a:t>
            </a:r>
          </a:p>
        </p:txBody>
      </p:sp>
      <p:sp>
        <p:nvSpPr>
          <p:cNvPr id="7" name="Oval 6">
            <a:extLst>
              <a:ext uri="{FF2B5EF4-FFF2-40B4-BE49-F238E27FC236}">
                <a16:creationId xmlns:a16="http://schemas.microsoft.com/office/drawing/2014/main" id="{026F7D80-EB38-42E7-8913-1A96D898AABA}"/>
              </a:ext>
            </a:extLst>
          </p:cNvPr>
          <p:cNvSpPr/>
          <p:nvPr/>
        </p:nvSpPr>
        <p:spPr bwMode="auto">
          <a:xfrm>
            <a:off x="7272908" y="5058619"/>
            <a:ext cx="720080" cy="720080"/>
          </a:xfrm>
          <a:prstGeom prst="ellipse">
            <a:avLst/>
          </a:prstGeom>
          <a:noFill/>
          <a:ln w="28575">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0" name="Inhaltsplatzhalter 2">
            <a:extLst>
              <a:ext uri="{FF2B5EF4-FFF2-40B4-BE49-F238E27FC236}">
                <a16:creationId xmlns:a16="http://schemas.microsoft.com/office/drawing/2014/main" id="{3EC967A0-2168-4586-BF98-4CE499813B43}"/>
              </a:ext>
            </a:extLst>
          </p:cNvPr>
          <p:cNvSpPr txBox="1">
            <a:spLocks/>
          </p:cNvSpPr>
          <p:nvPr/>
        </p:nvSpPr>
        <p:spPr bwMode="auto">
          <a:xfrm>
            <a:off x="6052345" y="6040765"/>
            <a:ext cx="3161205" cy="407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This </a:t>
            </a:r>
            <a:r>
              <a:rPr lang="de-DE" sz="1400" kern="0" dirty="0" err="1"/>
              <a:t>could</a:t>
            </a:r>
            <a:r>
              <a:rPr lang="de-DE" sz="1400" kern="0" dirty="0"/>
              <a:t> </a:t>
            </a:r>
            <a:r>
              <a:rPr lang="de-DE" sz="1400" kern="0" dirty="0" err="1"/>
              <a:t>lead</a:t>
            </a:r>
            <a:r>
              <a:rPr lang="de-DE" sz="1400" kern="0" dirty="0"/>
              <a:t> </a:t>
            </a:r>
            <a:r>
              <a:rPr lang="de-DE" sz="1400" kern="0" dirty="0" err="1"/>
              <a:t>to</a:t>
            </a:r>
            <a:r>
              <a:rPr lang="de-DE" sz="1400" kern="0" dirty="0"/>
              <a:t> </a:t>
            </a:r>
            <a:r>
              <a:rPr lang="de-DE" sz="1400" kern="0" dirty="0" err="1"/>
              <a:t>misinterpretations</a:t>
            </a:r>
            <a:r>
              <a:rPr lang="de-DE" sz="1400" kern="0" dirty="0"/>
              <a:t>.</a:t>
            </a:r>
            <a:endParaRPr lang="en-US" sz="400" kern="0" dirty="0"/>
          </a:p>
        </p:txBody>
      </p:sp>
    </p:spTree>
    <p:extLst>
      <p:ext uri="{BB962C8B-B14F-4D97-AF65-F5344CB8AC3E}">
        <p14:creationId xmlns:p14="http://schemas.microsoft.com/office/powerpoint/2010/main" val="340443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45D6-D002-493D-9B08-2E11FDD6E266}"/>
              </a:ext>
            </a:extLst>
          </p:cNvPr>
          <p:cNvPicPr>
            <a:picLocks noChangeAspect="1"/>
          </p:cNvPicPr>
          <p:nvPr/>
        </p:nvPicPr>
        <p:blipFill rotWithShape="1">
          <a:blip r:embed="rId2"/>
          <a:srcRect l="6279" t="21962" r="30076" b="11578"/>
          <a:stretch/>
        </p:blipFill>
        <p:spPr>
          <a:xfrm>
            <a:off x="6144687" y="1199708"/>
            <a:ext cx="7885133" cy="4388247"/>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a:t>
            </a:r>
            <a:r>
              <a:rPr lang="en-US" dirty="0" err="1"/>
              <a:t>Liniendiagramm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Achse: Datum Monat </a:t>
            </a:r>
            <a:r>
              <a:rPr lang="de-DE" sz="1400" kern="0" dirty="0" err="1"/>
              <a:t>Monat</a:t>
            </a:r>
            <a:endParaRPr lang="de-DE" sz="1400" kern="0" dirty="0"/>
          </a:p>
          <a:p>
            <a:pPr>
              <a:spcBef>
                <a:spcPts val="0"/>
              </a:spcBef>
              <a:spcAft>
                <a:spcPts val="1200"/>
              </a:spcAft>
              <a:buClr>
                <a:srgbClr val="003366"/>
              </a:buClr>
              <a:buFont typeface="Wingdings" panose="05000000000000000000" pitchFamily="2" charset="2"/>
              <a:buChar char="§"/>
            </a:pPr>
            <a:r>
              <a:rPr lang="de-DE" sz="1400" kern="0" dirty="0"/>
              <a:t>Legende: Kontinent</a:t>
            </a:r>
          </a:p>
          <a:p>
            <a:pPr>
              <a:spcBef>
                <a:spcPts val="0"/>
              </a:spcBef>
              <a:spcAft>
                <a:spcPts val="1200"/>
              </a:spcAft>
              <a:buClr>
                <a:srgbClr val="003366"/>
              </a:buClr>
              <a:buFont typeface="Wingdings" panose="05000000000000000000" pitchFamily="2" charset="2"/>
              <a:buChar char="§"/>
            </a:pPr>
            <a:r>
              <a:rPr lang="de-DE" sz="1400" kern="0" dirty="0"/>
              <a:t>Wert: Nettoumsatz</a:t>
            </a:r>
          </a:p>
          <a:p>
            <a:pPr marL="342900" indent="-342900">
              <a:spcBef>
                <a:spcPts val="0"/>
              </a:spcBef>
              <a:spcAft>
                <a:spcPts val="1200"/>
              </a:spcAft>
              <a:buClr>
                <a:srgbClr val="003366"/>
              </a:buClr>
              <a:buFont typeface="+mj-lt"/>
              <a:buAutoNum type="arabicParen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en-US" sz="1400" kern="0" dirty="0" err="1"/>
              <a:t>Kontinent</a:t>
            </a:r>
            <a:r>
              <a:rPr lang="en-US" sz="1400" kern="0" dirty="0"/>
              <a:t> </a:t>
            </a:r>
            <a:r>
              <a:rPr lang="en-US" sz="1400" kern="0" dirty="0" err="1"/>
              <a:t>ist</a:t>
            </a:r>
            <a:r>
              <a:rPr lang="en-US" sz="1400" kern="0" dirty="0"/>
              <a:t> </a:t>
            </a:r>
            <a:r>
              <a:rPr lang="en-US" sz="1400" kern="0" dirty="0" err="1"/>
              <a:t>Nordamerika</a:t>
            </a:r>
            <a:r>
              <a:rPr lang="en-US" sz="1400" kern="0" dirty="0"/>
              <a:t>, </a:t>
            </a:r>
            <a:r>
              <a:rPr lang="en-US" sz="1400" kern="0" dirty="0" err="1"/>
              <a:t>Südamerika</a:t>
            </a:r>
            <a:endParaRPr lang="en-US" sz="1400" kern="0" dirty="0"/>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Kontrastreiche Farben</a:t>
            </a:r>
          </a:p>
          <a:p>
            <a:pPr>
              <a:spcBef>
                <a:spcPts val="0"/>
              </a:spcBef>
              <a:spcAft>
                <a:spcPts val="1200"/>
              </a:spcAft>
              <a:buClr>
                <a:srgbClr val="003366"/>
              </a:buClr>
              <a:buFont typeface="Wingdings" panose="05000000000000000000" pitchFamily="2" charset="2"/>
              <a:buChar char="§"/>
            </a:pPr>
            <a:r>
              <a:rPr lang="de-DE" sz="1400" kern="0" dirty="0"/>
              <a:t>Datenbeschriftungen</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keine</a:t>
            </a:r>
          </a:p>
        </p:txBody>
      </p:sp>
      <p:pic>
        <p:nvPicPr>
          <p:cNvPr id="6" name="Picture 5">
            <a:extLst>
              <a:ext uri="{FF2B5EF4-FFF2-40B4-BE49-F238E27FC236}">
                <a16:creationId xmlns:a16="http://schemas.microsoft.com/office/drawing/2014/main" id="{8048527F-A0CE-437E-A823-F01A6E16B37B}"/>
              </a:ext>
            </a:extLst>
          </p:cNvPr>
          <p:cNvPicPr>
            <a:picLocks noChangeAspect="1"/>
          </p:cNvPicPr>
          <p:nvPr/>
        </p:nvPicPr>
        <p:blipFill rotWithShape="1">
          <a:blip r:embed="rId3"/>
          <a:srcRect l="6279" t="21962" r="29523" b="11578"/>
          <a:stretch/>
        </p:blipFill>
        <p:spPr>
          <a:xfrm>
            <a:off x="6144686" y="5587955"/>
            <a:ext cx="4224565" cy="2330794"/>
          </a:xfrm>
          <a:prstGeom prst="rect">
            <a:avLst/>
          </a:prstGeom>
        </p:spPr>
      </p:pic>
      <p:sp>
        <p:nvSpPr>
          <p:cNvPr id="10" name="Inhaltsplatzhalter 2">
            <a:extLst>
              <a:ext uri="{FF2B5EF4-FFF2-40B4-BE49-F238E27FC236}">
                <a16:creationId xmlns:a16="http://schemas.microsoft.com/office/drawing/2014/main" id="{650E748E-8939-4F99-A9A7-6238F5E17A41}"/>
              </a:ext>
            </a:extLst>
          </p:cNvPr>
          <p:cNvSpPr txBox="1">
            <a:spLocks/>
          </p:cNvSpPr>
          <p:nvPr/>
        </p:nvSpPr>
        <p:spPr bwMode="auto">
          <a:xfrm>
            <a:off x="10369251" y="5587955"/>
            <a:ext cx="3161205" cy="407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Does it tell another story than the line chart?</a:t>
            </a:r>
            <a:endParaRPr lang="en-US" sz="400" kern="0" dirty="0"/>
          </a:p>
        </p:txBody>
      </p:sp>
    </p:spTree>
    <p:extLst>
      <p:ext uri="{BB962C8B-B14F-4D97-AF65-F5344CB8AC3E}">
        <p14:creationId xmlns:p14="http://schemas.microsoft.com/office/powerpoint/2010/main" val="3827147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Datenvisualisierung - Gestapelte Flächen- und Kreisdiagramme</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Achse: Datumsquartal</a:t>
            </a:r>
          </a:p>
          <a:p>
            <a:pPr>
              <a:spcBef>
                <a:spcPts val="0"/>
              </a:spcBef>
              <a:spcAft>
                <a:spcPts val="1200"/>
              </a:spcAft>
              <a:buClr>
                <a:srgbClr val="003366"/>
              </a:buClr>
              <a:buFont typeface="Wingdings" panose="05000000000000000000" pitchFamily="2" charset="2"/>
              <a:buChar char="§"/>
            </a:pPr>
            <a:r>
              <a:rPr lang="de-DE" sz="1400" kern="0" dirty="0"/>
              <a:t>Legende: Land</a:t>
            </a:r>
          </a:p>
          <a:p>
            <a:pPr>
              <a:spcBef>
                <a:spcPts val="0"/>
              </a:spcBef>
              <a:spcAft>
                <a:spcPts val="1200"/>
              </a:spcAft>
              <a:buClr>
                <a:srgbClr val="003366"/>
              </a:buClr>
              <a:buFont typeface="Wingdings" panose="05000000000000000000" pitchFamily="2" charset="2"/>
              <a:buChar char="§"/>
            </a:pPr>
            <a:r>
              <a:rPr lang="de-DE" sz="1400" kern="0" dirty="0"/>
              <a:t>Wert: Nettoumsatz</a:t>
            </a:r>
          </a:p>
          <a:p>
            <a:pPr marL="342900" indent="-342900">
              <a:spcBef>
                <a:spcPts val="0"/>
              </a:spcBef>
              <a:spcAft>
                <a:spcPts val="1200"/>
              </a:spcAft>
              <a:buClr>
                <a:srgbClr val="003366"/>
              </a:buClr>
              <a:buFont typeface="+mj-lt"/>
              <a:buAutoNum type="arabicParen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de-DE" sz="1400" kern="0" dirty="0" err="1"/>
              <a:t>Umsatz_Region</a:t>
            </a:r>
            <a:r>
              <a:rPr lang="de-DE" sz="1400" kern="0" dirty="0"/>
              <a:t> ist Mitteleuropa</a:t>
            </a:r>
          </a:p>
          <a:p>
            <a:pPr>
              <a:spcBef>
                <a:spcPts val="0"/>
              </a:spcBef>
              <a:spcAft>
                <a:spcPts val="1200"/>
              </a:spcAft>
              <a:buClr>
                <a:srgbClr val="003366"/>
              </a:buClr>
              <a:buFont typeface="Wingdings" panose="05000000000000000000" pitchFamily="2" charset="2"/>
              <a:buChar char="§"/>
            </a:pPr>
            <a:r>
              <a:rPr lang="de-DE" sz="1400" kern="0" dirty="0"/>
              <a:t>Spezifische Quartale für Kreisdiagramme</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Datenbeschriftungen</a:t>
            </a:r>
          </a:p>
          <a:p>
            <a:pPr>
              <a:spcBef>
                <a:spcPts val="0"/>
              </a:spcBef>
              <a:spcAft>
                <a:spcPts val="1200"/>
              </a:spcAft>
              <a:buClr>
                <a:srgbClr val="003366"/>
              </a:buClr>
              <a:buFont typeface="Wingdings" panose="05000000000000000000" pitchFamily="2" charset="2"/>
              <a:buChar char="§"/>
            </a:pPr>
            <a:r>
              <a:rPr lang="de-DE" sz="1400" kern="0" dirty="0"/>
              <a:t>Legende auf Kreisdiagrammen löschen</a:t>
            </a:r>
          </a:p>
          <a:p>
            <a:pPr>
              <a:spcBef>
                <a:spcPts val="0"/>
              </a:spcBef>
              <a:spcAft>
                <a:spcPts val="1200"/>
              </a:spcAft>
              <a:buClr>
                <a:srgbClr val="003366"/>
              </a:buClr>
              <a:buFont typeface="Wingdings" panose="05000000000000000000" pitchFamily="2" charset="2"/>
              <a:buChar char="§"/>
            </a:pPr>
            <a:r>
              <a:rPr lang="de-DE" sz="1400" kern="0" dirty="0"/>
              <a:t>Titel in Kreisdiagrammen ändern</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keine</a:t>
            </a:r>
          </a:p>
        </p:txBody>
      </p:sp>
      <p:pic>
        <p:nvPicPr>
          <p:cNvPr id="12" name="Picture 11">
            <a:extLst>
              <a:ext uri="{FF2B5EF4-FFF2-40B4-BE49-F238E27FC236}">
                <a16:creationId xmlns:a16="http://schemas.microsoft.com/office/drawing/2014/main" id="{90CAFCCD-CB8C-4154-85D6-7843E88816DB}"/>
              </a:ext>
            </a:extLst>
          </p:cNvPr>
          <p:cNvPicPr>
            <a:picLocks noChangeAspect="1"/>
          </p:cNvPicPr>
          <p:nvPr/>
        </p:nvPicPr>
        <p:blipFill rotWithShape="1">
          <a:blip r:embed="rId2"/>
          <a:srcRect l="4619" t="19885" r="27863" b="9423"/>
          <a:stretch/>
        </p:blipFill>
        <p:spPr>
          <a:xfrm>
            <a:off x="5040561" y="1918182"/>
            <a:ext cx="8784977" cy="4901936"/>
          </a:xfrm>
          <a:prstGeom prst="rect">
            <a:avLst/>
          </a:prstGeom>
        </p:spPr>
      </p:pic>
    </p:spTree>
    <p:extLst>
      <p:ext uri="{BB962C8B-B14F-4D97-AF65-F5344CB8AC3E}">
        <p14:creationId xmlns:p14="http://schemas.microsoft.com/office/powerpoint/2010/main" val="81128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89155A-F6F7-49F0-A61E-722D79072011}"/>
              </a:ext>
            </a:extLst>
          </p:cNvPr>
          <p:cNvPicPr>
            <a:picLocks noChangeAspect="1"/>
          </p:cNvPicPr>
          <p:nvPr/>
        </p:nvPicPr>
        <p:blipFill>
          <a:blip r:embed="rId2"/>
          <a:stretch>
            <a:fillRect/>
          </a:stretch>
        </p:blipFill>
        <p:spPr>
          <a:xfrm>
            <a:off x="6144688" y="1852084"/>
            <a:ext cx="7885132" cy="4337952"/>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a:t>Data Visualization – Line and Stacked Column Chart</a:t>
            </a:r>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Gemeinsame Achse: Kontinent</a:t>
            </a:r>
          </a:p>
          <a:p>
            <a:pPr>
              <a:spcBef>
                <a:spcPts val="0"/>
              </a:spcBef>
              <a:spcAft>
                <a:spcPts val="1200"/>
              </a:spcAft>
              <a:buClr>
                <a:srgbClr val="003366"/>
              </a:buClr>
              <a:buFont typeface="Wingdings" panose="05000000000000000000" pitchFamily="2" charset="2"/>
              <a:buChar char="§"/>
            </a:pPr>
            <a:r>
              <a:rPr lang="de-DE" sz="1400" kern="0" dirty="0"/>
              <a:t>Säulenreihen: Cluster-Bevölkerung</a:t>
            </a:r>
          </a:p>
          <a:p>
            <a:pPr>
              <a:spcBef>
                <a:spcPts val="0"/>
              </a:spcBef>
              <a:spcAft>
                <a:spcPts val="1200"/>
              </a:spcAft>
              <a:buClr>
                <a:srgbClr val="003366"/>
              </a:buClr>
              <a:buFont typeface="Wingdings" panose="05000000000000000000" pitchFamily="2" charset="2"/>
              <a:buChar char="§"/>
            </a:pPr>
            <a:r>
              <a:rPr lang="de-DE" sz="1400" kern="0" dirty="0"/>
              <a:t>Spaltenwerte: Nettoumsatz</a:t>
            </a:r>
          </a:p>
          <a:p>
            <a:pPr>
              <a:spcBef>
                <a:spcPts val="0"/>
              </a:spcBef>
              <a:spcAft>
                <a:spcPts val="1200"/>
              </a:spcAft>
              <a:buClr>
                <a:srgbClr val="003366"/>
              </a:buClr>
              <a:buFont typeface="Wingdings" panose="05000000000000000000" pitchFamily="2" charset="2"/>
              <a:buChar char="§"/>
            </a:pPr>
            <a:r>
              <a:rPr lang="de-DE" sz="1400" kern="0" dirty="0"/>
              <a:t>Zeilenwerte: Durchschnittlicher Nettoumsatz</a:t>
            </a:r>
          </a:p>
          <a:p>
            <a:pPr>
              <a:spcBef>
                <a:spcPts val="0"/>
              </a:spcBef>
              <a:spcAft>
                <a:spcPts val="1200"/>
              </a:spcAft>
              <a:buClr>
                <a:srgbClr val="003366"/>
              </a:buClr>
              <a:buFont typeface="Wingdings" panose="05000000000000000000" pitchFamily="2" charset="2"/>
              <a:buChar cha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en-US" sz="1400" kern="0" dirty="0" err="1"/>
              <a:t>Kontinent</a:t>
            </a:r>
            <a:r>
              <a:rPr lang="en-US" sz="1400" kern="0" dirty="0"/>
              <a:t> </a:t>
            </a:r>
            <a:r>
              <a:rPr lang="en-US" sz="1400" kern="0" dirty="0" err="1"/>
              <a:t>ist</a:t>
            </a:r>
            <a:r>
              <a:rPr lang="en-US" sz="1400" kern="0" dirty="0"/>
              <a:t> </a:t>
            </a:r>
            <a:r>
              <a:rPr lang="en-US" sz="1400" kern="0" dirty="0" err="1"/>
              <a:t>nicht</a:t>
            </a:r>
            <a:r>
              <a:rPr lang="en-US" sz="1400" kern="0" dirty="0"/>
              <a:t> (leer)</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Datenbeschriftungen</a:t>
            </a:r>
          </a:p>
          <a:p>
            <a:pPr>
              <a:spcBef>
                <a:spcPts val="0"/>
              </a:spcBef>
              <a:spcAft>
                <a:spcPts val="1200"/>
              </a:spcAft>
              <a:buClr>
                <a:srgbClr val="003366"/>
              </a:buClr>
              <a:buFont typeface="Wingdings" panose="05000000000000000000" pitchFamily="2" charset="2"/>
              <a:buChar char="§"/>
            </a:pPr>
            <a:r>
              <a:rPr lang="de-DE" sz="1400" kern="0" dirty="0"/>
              <a:t>Farben</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keine</a:t>
            </a:r>
          </a:p>
        </p:txBody>
      </p:sp>
    </p:spTree>
    <p:extLst>
      <p:ext uri="{BB962C8B-B14F-4D97-AF65-F5344CB8AC3E}">
        <p14:creationId xmlns:p14="http://schemas.microsoft.com/office/powerpoint/2010/main" val="629901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084EFF-E9DD-42D8-A10B-67E312003764}"/>
              </a:ext>
            </a:extLst>
          </p:cNvPr>
          <p:cNvPicPr>
            <a:picLocks noChangeAspect="1"/>
          </p:cNvPicPr>
          <p:nvPr/>
        </p:nvPicPr>
        <p:blipFill rotWithShape="1">
          <a:blip r:embed="rId2"/>
          <a:srcRect l="6279" t="21962" r="31183" b="11578"/>
          <a:stretch/>
        </p:blipFill>
        <p:spPr>
          <a:xfrm>
            <a:off x="6144689" y="1787815"/>
            <a:ext cx="7885132" cy="4465915"/>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a:t>
            </a:r>
            <a:r>
              <a:rPr lang="en-US" dirty="0" err="1"/>
              <a:t>Multifunktionsleistendiagramm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Achse: Datum Monat </a:t>
            </a:r>
            <a:r>
              <a:rPr lang="de-DE" sz="1400" kern="0" dirty="0" err="1"/>
              <a:t>Monat</a:t>
            </a:r>
            <a:endParaRPr lang="de-DE" sz="1400" kern="0" dirty="0"/>
          </a:p>
          <a:p>
            <a:pPr>
              <a:spcBef>
                <a:spcPts val="0"/>
              </a:spcBef>
              <a:spcAft>
                <a:spcPts val="1200"/>
              </a:spcAft>
              <a:buClr>
                <a:srgbClr val="003366"/>
              </a:buClr>
              <a:buFont typeface="Wingdings" panose="05000000000000000000" pitchFamily="2" charset="2"/>
              <a:buChar char="§"/>
            </a:pPr>
            <a:r>
              <a:rPr lang="de-DE" sz="1400" kern="0" dirty="0"/>
              <a:t>Legende: Vertriebsregion</a:t>
            </a:r>
          </a:p>
          <a:p>
            <a:pPr>
              <a:spcBef>
                <a:spcPts val="0"/>
              </a:spcBef>
              <a:spcAft>
                <a:spcPts val="1200"/>
              </a:spcAft>
              <a:buClr>
                <a:srgbClr val="003366"/>
              </a:buClr>
              <a:buFont typeface="Wingdings" panose="05000000000000000000" pitchFamily="2" charset="2"/>
              <a:buChar char="§"/>
            </a:pPr>
            <a:r>
              <a:rPr lang="de-DE" sz="1400" kern="0" dirty="0"/>
              <a:t>Wert: Nettoumsatz</a:t>
            </a:r>
          </a:p>
          <a:p>
            <a:pPr marL="342900" indent="-342900">
              <a:spcBef>
                <a:spcPts val="0"/>
              </a:spcBef>
              <a:spcAft>
                <a:spcPts val="1200"/>
              </a:spcAft>
              <a:buClr>
                <a:srgbClr val="003366"/>
              </a:buClr>
              <a:buFont typeface="+mj-lt"/>
              <a:buAutoNum type="arabicParen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de-DE" sz="1400" kern="0" dirty="0"/>
              <a:t>Kontinent ist Asien/Pazifik, China, Mittlerer Osten/Afrika.</a:t>
            </a:r>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Datenbeschriftungen</a:t>
            </a:r>
          </a:p>
          <a:p>
            <a:pPr>
              <a:spcBef>
                <a:spcPts val="0"/>
              </a:spcBef>
              <a:spcAft>
                <a:spcPts val="1200"/>
              </a:spcAft>
              <a:buClr>
                <a:srgbClr val="003366"/>
              </a:buClr>
              <a:buFont typeface="Wingdings" panose="05000000000000000000" pitchFamily="2" charset="2"/>
              <a:buChar char="§"/>
            </a:pPr>
            <a:r>
              <a:rPr lang="de-DE" sz="1400" kern="0" dirty="0"/>
              <a:t>Farben</a:t>
            </a:r>
          </a:p>
          <a:p>
            <a:pPr>
              <a:spcBef>
                <a:spcPts val="0"/>
              </a:spcBef>
              <a:spcAft>
                <a:spcPts val="1200"/>
              </a:spcAft>
              <a:buClr>
                <a:srgbClr val="003366"/>
              </a:buClr>
              <a:buFont typeface="Wingdings" panose="05000000000000000000" pitchFamily="2" charset="2"/>
              <a:buChar char="§"/>
            </a:pPr>
            <a:endParaRPr lang="de-DE" sz="1400" kern="0" dirty="0"/>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keine</a:t>
            </a:r>
          </a:p>
        </p:txBody>
      </p:sp>
    </p:spTree>
    <p:extLst>
      <p:ext uri="{BB962C8B-B14F-4D97-AF65-F5344CB8AC3E}">
        <p14:creationId xmlns:p14="http://schemas.microsoft.com/office/powerpoint/2010/main" val="2937954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37B1C8-BF44-40DC-8B17-80D2F3ACF505}"/>
              </a:ext>
            </a:extLst>
          </p:cNvPr>
          <p:cNvPicPr>
            <a:picLocks noChangeAspect="1"/>
          </p:cNvPicPr>
          <p:nvPr/>
        </p:nvPicPr>
        <p:blipFill>
          <a:blip r:embed="rId2"/>
          <a:stretch>
            <a:fillRect/>
          </a:stretch>
        </p:blipFill>
        <p:spPr>
          <a:xfrm>
            <a:off x="6144688" y="1854190"/>
            <a:ext cx="7885132" cy="4392631"/>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a:t>
            </a:r>
            <a:r>
              <a:rPr lang="en-US" dirty="0" err="1"/>
              <a:t>Streudiagramm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Details: Land</a:t>
            </a:r>
          </a:p>
          <a:p>
            <a:pPr>
              <a:spcBef>
                <a:spcPts val="0"/>
              </a:spcBef>
              <a:spcAft>
                <a:spcPts val="1200"/>
              </a:spcAft>
              <a:buClr>
                <a:srgbClr val="003366"/>
              </a:buClr>
              <a:buFont typeface="Wingdings" panose="05000000000000000000" pitchFamily="2" charset="2"/>
              <a:buChar char="§"/>
            </a:pPr>
            <a:r>
              <a:rPr lang="de-DE" sz="1400" kern="0" dirty="0"/>
              <a:t>Legende: Über_100m</a:t>
            </a:r>
          </a:p>
          <a:p>
            <a:pPr>
              <a:spcBef>
                <a:spcPts val="0"/>
              </a:spcBef>
              <a:spcAft>
                <a:spcPts val="1200"/>
              </a:spcAft>
              <a:buClr>
                <a:srgbClr val="003366"/>
              </a:buClr>
              <a:buFont typeface="Wingdings" panose="05000000000000000000" pitchFamily="2" charset="2"/>
              <a:buChar char="§"/>
            </a:pPr>
            <a:r>
              <a:rPr lang="de-DE" sz="1400" kern="0" dirty="0"/>
              <a:t>X-Achse: Bevölkerung</a:t>
            </a:r>
          </a:p>
          <a:p>
            <a:pPr>
              <a:spcBef>
                <a:spcPts val="0"/>
              </a:spcBef>
              <a:spcAft>
                <a:spcPts val="1200"/>
              </a:spcAft>
              <a:buClr>
                <a:srgbClr val="003366"/>
              </a:buClr>
              <a:buFont typeface="Wingdings" panose="05000000000000000000" pitchFamily="2" charset="2"/>
              <a:buChar char="§"/>
            </a:pPr>
            <a:r>
              <a:rPr lang="de-DE" sz="1400" kern="0" dirty="0"/>
              <a:t>Y-Achse: Nettoumsatz</a:t>
            </a:r>
          </a:p>
          <a:p>
            <a:pPr>
              <a:spcBef>
                <a:spcPts val="0"/>
              </a:spcBef>
              <a:spcAft>
                <a:spcPts val="1200"/>
              </a:spcAft>
              <a:buClr>
                <a:srgbClr val="003366"/>
              </a:buClr>
              <a:buFont typeface="Wingdings" panose="05000000000000000000" pitchFamily="2" charset="2"/>
              <a:buChar cha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de-DE" sz="1400" kern="0" dirty="0"/>
              <a:t>Die Bevölkerung ist weniger als 1.000.000.000.</a:t>
            </a:r>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Achsenbeschriftungen</a:t>
            </a:r>
          </a:p>
          <a:p>
            <a:pPr>
              <a:spcBef>
                <a:spcPts val="0"/>
              </a:spcBef>
              <a:spcAft>
                <a:spcPts val="1200"/>
              </a:spcAft>
              <a:buClr>
                <a:srgbClr val="003366"/>
              </a:buClr>
              <a:buFont typeface="Wingdings" panose="05000000000000000000" pitchFamily="2" charset="2"/>
              <a:buChar char="§"/>
            </a:pPr>
            <a:r>
              <a:rPr lang="de-DE" sz="1400" kern="0" dirty="0"/>
              <a:t>Farben</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Verhältnislinie (rot)</a:t>
            </a:r>
          </a:p>
          <a:p>
            <a:pPr>
              <a:spcBef>
                <a:spcPts val="0"/>
              </a:spcBef>
              <a:spcAft>
                <a:spcPts val="1200"/>
              </a:spcAft>
              <a:buClr>
                <a:srgbClr val="003366"/>
              </a:buClr>
              <a:buFont typeface="Wingdings" panose="05000000000000000000" pitchFamily="2" charset="2"/>
              <a:buChar char="§"/>
            </a:pPr>
            <a:r>
              <a:rPr lang="de-DE" sz="1400" kern="0" dirty="0"/>
              <a:t>Trendlinien (Kombinierte Serie = Aus)</a:t>
            </a:r>
          </a:p>
        </p:txBody>
      </p:sp>
    </p:spTree>
    <p:extLst>
      <p:ext uri="{BB962C8B-B14F-4D97-AF65-F5344CB8AC3E}">
        <p14:creationId xmlns:p14="http://schemas.microsoft.com/office/powerpoint/2010/main" val="23016345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FCE36A-00A1-4E35-A46C-11707F75580C}"/>
              </a:ext>
            </a:extLst>
          </p:cNvPr>
          <p:cNvPicPr>
            <a:picLocks noChangeAspect="1"/>
          </p:cNvPicPr>
          <p:nvPr/>
        </p:nvPicPr>
        <p:blipFill>
          <a:blip r:embed="rId2"/>
          <a:stretch>
            <a:fillRect/>
          </a:stretch>
        </p:blipFill>
        <p:spPr>
          <a:xfrm>
            <a:off x="6144688" y="2059176"/>
            <a:ext cx="7885132" cy="3982659"/>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Kuchen- und </a:t>
            </a:r>
            <a:r>
              <a:rPr lang="en-US" dirty="0" err="1"/>
              <a:t>Donutdiagramme</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Legende: </a:t>
            </a:r>
            <a:r>
              <a:rPr lang="de-DE" sz="1400" kern="0" dirty="0" err="1"/>
              <a:t>Umsatz_Region</a:t>
            </a:r>
            <a:endParaRPr lang="de-DE" sz="1400" kern="0" dirty="0"/>
          </a:p>
          <a:p>
            <a:pPr>
              <a:spcBef>
                <a:spcPts val="0"/>
              </a:spcBef>
              <a:spcAft>
                <a:spcPts val="1200"/>
              </a:spcAft>
              <a:buClr>
                <a:srgbClr val="003366"/>
              </a:buClr>
              <a:buFont typeface="Wingdings" panose="05000000000000000000" pitchFamily="2" charset="2"/>
              <a:buChar char="§"/>
            </a:pPr>
            <a:r>
              <a:rPr lang="de-DE" sz="1400" kern="0" dirty="0"/>
              <a:t>Wertkreisdiagramm: Bevölkerung</a:t>
            </a:r>
          </a:p>
          <a:p>
            <a:pPr>
              <a:spcBef>
                <a:spcPts val="0"/>
              </a:spcBef>
              <a:spcAft>
                <a:spcPts val="1200"/>
              </a:spcAft>
              <a:buClr>
                <a:srgbClr val="003366"/>
              </a:buClr>
              <a:buFont typeface="Wingdings" panose="05000000000000000000" pitchFamily="2" charset="2"/>
              <a:buChar char="§"/>
            </a:pPr>
            <a:r>
              <a:rPr lang="de-DE" sz="1400" kern="0" dirty="0"/>
              <a:t>Wert Donut Diagramm: Nettoumsatz</a:t>
            </a:r>
          </a:p>
          <a:p>
            <a:pPr>
              <a:spcBef>
                <a:spcPts val="0"/>
              </a:spcBef>
              <a:spcAft>
                <a:spcPts val="1200"/>
              </a:spcAft>
              <a:buClr>
                <a:srgbClr val="003366"/>
              </a:buClr>
              <a:buFont typeface="Wingdings" panose="05000000000000000000" pitchFamily="2" charset="2"/>
              <a:buChar cha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de-DE" sz="1400" kern="0" dirty="0" err="1"/>
              <a:t>Verkauf_Region</a:t>
            </a:r>
            <a:r>
              <a:rPr lang="de-DE" sz="1400" kern="0" dirty="0"/>
              <a:t> ist nicht N/A</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Detailbeschriftungen</a:t>
            </a:r>
          </a:p>
          <a:p>
            <a:pPr>
              <a:spcBef>
                <a:spcPts val="0"/>
              </a:spcBef>
              <a:spcAft>
                <a:spcPts val="1200"/>
              </a:spcAft>
              <a:buClr>
                <a:srgbClr val="003366"/>
              </a:buClr>
              <a:buFont typeface="Wingdings" panose="05000000000000000000" pitchFamily="2" charset="2"/>
              <a:buChar char="§"/>
            </a:pPr>
            <a:r>
              <a:rPr lang="de-DE" sz="1400" kern="0" dirty="0"/>
              <a:t>Farben</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keine</a:t>
            </a:r>
          </a:p>
        </p:txBody>
      </p:sp>
    </p:spTree>
    <p:extLst>
      <p:ext uri="{BB962C8B-B14F-4D97-AF65-F5344CB8AC3E}">
        <p14:creationId xmlns:p14="http://schemas.microsoft.com/office/powerpoint/2010/main" val="1011809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bwMode="auto">
          <a:xfrm>
            <a:off x="11521480" y="6939025"/>
            <a:ext cx="2880320" cy="1152128"/>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2" name="Titel 1"/>
          <p:cNvSpPr>
            <a:spLocks noGrp="1"/>
          </p:cNvSpPr>
          <p:nvPr>
            <p:ph type="title"/>
          </p:nvPr>
        </p:nvSpPr>
        <p:spPr/>
        <p:txBody>
          <a:bodyPr/>
          <a:lstStyle/>
          <a:p>
            <a:r>
              <a:rPr lang="de-DE" dirty="0"/>
              <a:t>Ziele und Struktur des Trainings</a:t>
            </a:r>
          </a:p>
        </p:txBody>
      </p:sp>
      <p:sp>
        <p:nvSpPr>
          <p:cNvPr id="4" name="Datumsplatzhalt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grpSp>
        <p:nvGrpSpPr>
          <p:cNvPr id="7" name="Gruppieren 6"/>
          <p:cNvGrpSpPr/>
          <p:nvPr/>
        </p:nvGrpSpPr>
        <p:grpSpPr>
          <a:xfrm>
            <a:off x="1067432" y="1518352"/>
            <a:ext cx="6133468" cy="5916529"/>
            <a:chOff x="1067432" y="1518352"/>
            <a:chExt cx="5917444" cy="5701597"/>
          </a:xfrm>
        </p:grpSpPr>
        <p:sp>
          <p:nvSpPr>
            <p:cNvPr id="11" name="Rectangle 4"/>
            <p:cNvSpPr/>
            <p:nvPr/>
          </p:nvSpPr>
          <p:spPr bwMode="auto">
            <a:xfrm>
              <a:off x="1081946" y="2058352"/>
              <a:ext cx="5760000" cy="4800467"/>
            </a:xfrm>
            <a:prstGeom prst="rect">
              <a:avLst/>
            </a:prstGeom>
            <a:solidFill>
              <a:srgbClr val="D9D9D9"/>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TheSans LP5 Plain"/>
              </a:endParaRPr>
            </a:p>
          </p:txBody>
        </p:sp>
        <p:sp>
          <p:nvSpPr>
            <p:cNvPr id="12" name="Inhaltsplatzhalter 2"/>
            <p:cNvSpPr txBox="1">
              <a:spLocks/>
            </p:cNvSpPr>
            <p:nvPr/>
          </p:nvSpPr>
          <p:spPr bwMode="auto">
            <a:xfrm>
              <a:off x="1067432" y="2058352"/>
              <a:ext cx="5917444" cy="516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9525">
                <a:lnSpc>
                  <a:spcPct val="150000"/>
                </a:lnSpc>
                <a:spcBef>
                  <a:spcPts val="0"/>
                </a:spcBef>
                <a:buClr>
                  <a:srgbClr val="003366"/>
                </a:buClr>
                <a:buNone/>
              </a:pPr>
              <a:r>
                <a:rPr lang="en-US" sz="1800" kern="0" dirty="0" err="1">
                  <a:latin typeface="+mj-lt"/>
                </a:rPr>
                <a:t>Teilnehmer</a:t>
              </a:r>
              <a:r>
                <a:rPr lang="en-US" sz="1800" kern="0" dirty="0">
                  <a:latin typeface="+mj-lt"/>
                </a:rPr>
                <a:t> </a:t>
              </a:r>
              <a:r>
                <a:rPr lang="de-DE" sz="1800" kern="0" dirty="0">
                  <a:latin typeface="+mj-lt"/>
                </a:rPr>
                <a:t>werden</a:t>
              </a:r>
              <a:r>
                <a:rPr lang="en-US" sz="1800" kern="0" dirty="0">
                  <a:latin typeface="+mj-lt"/>
                </a:rPr>
                <a:t> </a:t>
              </a:r>
              <a:r>
                <a:rPr lang="en-US" sz="1800" kern="0" dirty="0" err="1">
                  <a:latin typeface="+mj-lt"/>
                </a:rPr>
                <a:t>darüber</a:t>
              </a:r>
              <a:r>
                <a:rPr lang="en-US" sz="1800" kern="0" dirty="0">
                  <a:latin typeface="+mj-lt"/>
                </a:rPr>
                <a:t> </a:t>
              </a:r>
              <a:r>
                <a:rPr lang="en-US" sz="1800" kern="0" dirty="0" err="1">
                  <a:latin typeface="+mj-lt"/>
                </a:rPr>
                <a:t>informiert</a:t>
              </a:r>
              <a:r>
                <a:rPr lang="en-US" sz="1800" kern="0" dirty="0">
                  <a:latin typeface="+mj-lt"/>
                </a:rPr>
                <a:t>:</a:t>
              </a:r>
            </a:p>
            <a:p>
              <a:pPr lvl="1">
                <a:lnSpc>
                  <a:spcPct val="150000"/>
                </a:lnSpc>
                <a:spcBef>
                  <a:spcPts val="0"/>
                </a:spcBef>
                <a:buClr>
                  <a:srgbClr val="003366"/>
                </a:buClr>
                <a:buFont typeface="Wingdings" panose="05000000000000000000" pitchFamily="2" charset="2"/>
                <a:buChar char="§"/>
              </a:pPr>
              <a:r>
                <a:rPr lang="de-DE" sz="1800" kern="0" dirty="0">
                  <a:latin typeface="+mj-lt"/>
                </a:rPr>
                <a:t>Was Power BI ist und wie es aufgebaut ist</a:t>
              </a:r>
            </a:p>
            <a:p>
              <a:pPr lvl="1">
                <a:lnSpc>
                  <a:spcPct val="150000"/>
                </a:lnSpc>
                <a:spcBef>
                  <a:spcPts val="0"/>
                </a:spcBef>
                <a:buClr>
                  <a:srgbClr val="003366"/>
                </a:buClr>
                <a:buFont typeface="Wingdings" panose="05000000000000000000" pitchFamily="2" charset="2"/>
                <a:buChar char="§"/>
              </a:pPr>
              <a:r>
                <a:rPr lang="de-DE" sz="1800" kern="0" dirty="0">
                  <a:latin typeface="+mj-lt"/>
                </a:rPr>
                <a:t>Was unterscheidet Power BI von SSRS und Excel?</a:t>
              </a:r>
            </a:p>
            <a:p>
              <a:pPr lvl="1">
                <a:lnSpc>
                  <a:spcPct val="150000"/>
                </a:lnSpc>
                <a:spcBef>
                  <a:spcPts val="0"/>
                </a:spcBef>
                <a:buClr>
                  <a:srgbClr val="003366"/>
                </a:buClr>
                <a:buFont typeface="Wingdings" panose="05000000000000000000" pitchFamily="2" charset="2"/>
                <a:buChar char="§"/>
              </a:pPr>
              <a:r>
                <a:rPr lang="de-DE" sz="1800" kern="0" dirty="0">
                  <a:latin typeface="+mj-lt"/>
                </a:rPr>
                <a:t>Wie Power BI bei Krones eingesetzt wird</a:t>
              </a:r>
            </a:p>
            <a:p>
              <a:pPr lvl="1">
                <a:lnSpc>
                  <a:spcPct val="150000"/>
                </a:lnSpc>
                <a:spcBef>
                  <a:spcPts val="0"/>
                </a:spcBef>
                <a:buClr>
                  <a:srgbClr val="003366"/>
                </a:buClr>
                <a:buFont typeface="Wingdings" panose="05000000000000000000" pitchFamily="2" charset="2"/>
                <a:buChar char="§"/>
              </a:pPr>
              <a:r>
                <a:rPr lang="de-DE" sz="1800" kern="0" dirty="0">
                  <a:latin typeface="+mj-lt"/>
                </a:rPr>
                <a:t>Power BI-bezogene Prozesse bei Krones</a:t>
              </a:r>
            </a:p>
            <a:p>
              <a:pPr lvl="1">
                <a:lnSpc>
                  <a:spcPct val="150000"/>
                </a:lnSpc>
                <a:spcBef>
                  <a:spcPts val="0"/>
                </a:spcBef>
                <a:buClr>
                  <a:srgbClr val="003366"/>
                </a:buClr>
                <a:buFont typeface="Wingdings" panose="05000000000000000000" pitchFamily="2" charset="2"/>
                <a:buChar char="§"/>
              </a:pPr>
              <a:r>
                <a:rPr lang="de-DE" sz="1800" kern="0" dirty="0">
                  <a:latin typeface="+mj-lt"/>
                </a:rPr>
                <a:t>So greifen Sie mit Power BI auf verschiedene Datenquellen zu</a:t>
              </a:r>
            </a:p>
            <a:p>
              <a:pPr lvl="1">
                <a:lnSpc>
                  <a:spcPct val="150000"/>
                </a:lnSpc>
                <a:spcBef>
                  <a:spcPts val="0"/>
                </a:spcBef>
                <a:buClr>
                  <a:srgbClr val="003366"/>
                </a:buClr>
                <a:buFont typeface="Wingdings" panose="05000000000000000000" pitchFamily="2" charset="2"/>
                <a:buChar char="§"/>
              </a:pPr>
              <a:r>
                <a:rPr lang="de-DE" sz="1800" kern="0" dirty="0">
                  <a:latin typeface="+mj-lt"/>
                </a:rPr>
                <a:t>Wie man Daten in Power BI modelliert</a:t>
              </a:r>
            </a:p>
            <a:p>
              <a:pPr lvl="1">
                <a:lnSpc>
                  <a:spcPct val="150000"/>
                </a:lnSpc>
                <a:spcBef>
                  <a:spcPts val="0"/>
                </a:spcBef>
                <a:buClr>
                  <a:srgbClr val="003366"/>
                </a:buClr>
                <a:buFont typeface="Wingdings" panose="05000000000000000000" pitchFamily="2" charset="2"/>
                <a:buChar char="§"/>
              </a:pPr>
              <a:r>
                <a:rPr lang="de-DE" sz="1800" kern="0" dirty="0">
                  <a:latin typeface="+mj-lt"/>
                </a:rPr>
                <a:t>Wie man Daten in Power BI visualisiert</a:t>
              </a:r>
            </a:p>
            <a:p>
              <a:pPr lvl="1">
                <a:lnSpc>
                  <a:spcPct val="150000"/>
                </a:lnSpc>
                <a:spcBef>
                  <a:spcPts val="0"/>
                </a:spcBef>
                <a:buClr>
                  <a:srgbClr val="003366"/>
                </a:buClr>
                <a:buFont typeface="Wingdings" panose="05000000000000000000" pitchFamily="2" charset="2"/>
                <a:buChar char="§"/>
              </a:pPr>
              <a:r>
                <a:rPr lang="de-DE" sz="1800" kern="0" dirty="0">
                  <a:latin typeface="+mj-lt"/>
                </a:rPr>
                <a:t>Wie man Dashboards erstellt</a:t>
              </a:r>
            </a:p>
            <a:p>
              <a:pPr lvl="1">
                <a:lnSpc>
                  <a:spcPct val="150000"/>
                </a:lnSpc>
                <a:spcBef>
                  <a:spcPts val="0"/>
                </a:spcBef>
                <a:buClr>
                  <a:srgbClr val="003366"/>
                </a:buClr>
                <a:buFont typeface="Wingdings" panose="05000000000000000000" pitchFamily="2" charset="2"/>
                <a:buChar char="§"/>
              </a:pPr>
              <a:r>
                <a:rPr lang="de-DE" sz="1800" kern="0" dirty="0">
                  <a:latin typeface="+mj-lt"/>
                </a:rPr>
                <a:t>Wie man Berichte und Dashboards gemeinsam nutzt</a:t>
              </a:r>
            </a:p>
            <a:p>
              <a:pPr lvl="1">
                <a:lnSpc>
                  <a:spcPct val="150000"/>
                </a:lnSpc>
                <a:spcBef>
                  <a:spcPts val="0"/>
                </a:spcBef>
                <a:buClr>
                  <a:srgbClr val="003366"/>
                </a:buClr>
                <a:buFont typeface="Wingdings" panose="05000000000000000000" pitchFamily="2" charset="2"/>
                <a:buChar char="§"/>
              </a:pPr>
              <a:r>
                <a:rPr lang="de-DE" sz="1800" kern="0" dirty="0">
                  <a:latin typeface="+mj-lt"/>
                </a:rPr>
                <a:t>So verwenden Sie die Power BI Mobile App Übersetzt mit www.DeepL.com/Translator</a:t>
              </a:r>
              <a:endParaRPr lang="en-US" sz="1800" kern="0" dirty="0">
                <a:latin typeface="+mj-lt"/>
              </a:endParaRPr>
            </a:p>
          </p:txBody>
        </p:sp>
        <p:sp>
          <p:nvSpPr>
            <p:cNvPr id="13" name="Inhaltsplatzhalter 2"/>
            <p:cNvSpPr txBox="1">
              <a:spLocks/>
            </p:cNvSpPr>
            <p:nvPr/>
          </p:nvSpPr>
          <p:spPr bwMode="auto">
            <a:xfrm>
              <a:off x="1079500" y="1518352"/>
              <a:ext cx="1440000" cy="540000"/>
            </a:xfrm>
            <a:prstGeom prst="rect">
              <a:avLst/>
            </a:prstGeom>
            <a:solidFill>
              <a:srgbClr val="003366"/>
            </a:solidFill>
            <a:ln>
              <a:noFill/>
            </a:ln>
            <a:effectLst/>
          </p:spPr>
          <p:txBody>
            <a:bodyPr vert="horz" wrap="square" lIns="128583" tIns="64291" rIns="128583" bIns="64291" numCol="1" anchor="ctr"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en-US" sz="2000" b="1" kern="0" dirty="0" err="1">
                  <a:solidFill>
                    <a:schemeClr val="bg1"/>
                  </a:solidFill>
                  <a:latin typeface="+mj-lt"/>
                </a:rPr>
                <a:t>Ziele</a:t>
              </a:r>
              <a:endParaRPr lang="en-US" sz="2000" b="1" kern="0" dirty="0">
                <a:solidFill>
                  <a:schemeClr val="bg1"/>
                </a:solidFill>
                <a:latin typeface="+mj-lt"/>
              </a:endParaRPr>
            </a:p>
          </p:txBody>
        </p:sp>
      </p:grpSp>
      <p:grpSp>
        <p:nvGrpSpPr>
          <p:cNvPr id="8" name="Gruppieren 7"/>
          <p:cNvGrpSpPr/>
          <p:nvPr/>
        </p:nvGrpSpPr>
        <p:grpSpPr>
          <a:xfrm>
            <a:off x="7560000" y="1518352"/>
            <a:ext cx="5760000" cy="2460146"/>
            <a:chOff x="7560000" y="1518352"/>
            <a:chExt cx="5760000" cy="2460146"/>
          </a:xfrm>
        </p:grpSpPr>
        <p:sp>
          <p:nvSpPr>
            <p:cNvPr id="18" name="Rectangle 10"/>
            <p:cNvSpPr/>
            <p:nvPr/>
          </p:nvSpPr>
          <p:spPr bwMode="auto">
            <a:xfrm>
              <a:off x="7560000" y="2058352"/>
              <a:ext cx="5760000" cy="1920146"/>
            </a:xfrm>
            <a:prstGeom prst="rect">
              <a:avLst/>
            </a:prstGeom>
            <a:solidFill>
              <a:srgbClr val="D9D9D9"/>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TheSans LP5 Plain"/>
              </a:endParaRPr>
            </a:p>
          </p:txBody>
        </p:sp>
        <p:sp>
          <p:nvSpPr>
            <p:cNvPr id="19" name="Inhaltsplatzhalter 2"/>
            <p:cNvSpPr txBox="1">
              <a:spLocks/>
            </p:cNvSpPr>
            <p:nvPr/>
          </p:nvSpPr>
          <p:spPr bwMode="auto">
            <a:xfrm>
              <a:off x="7560000" y="2058352"/>
              <a:ext cx="5760000" cy="1920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lvl="1">
                <a:lnSpc>
                  <a:spcPct val="150000"/>
                </a:lnSpc>
                <a:spcBef>
                  <a:spcPts val="0"/>
                </a:spcBef>
                <a:buClr>
                  <a:srgbClr val="003366"/>
                </a:buClr>
                <a:buFont typeface="Wingdings" panose="05000000000000000000" pitchFamily="2" charset="2"/>
                <a:buChar char="§"/>
              </a:pPr>
              <a:r>
                <a:rPr lang="de-DE" sz="1800" kern="0" dirty="0">
                  <a:latin typeface="+mj-lt"/>
                </a:rPr>
                <a:t>6,5 Stunden Netto-Trainingszeit</a:t>
              </a:r>
            </a:p>
            <a:p>
              <a:pPr lvl="1">
                <a:lnSpc>
                  <a:spcPct val="150000"/>
                </a:lnSpc>
                <a:spcBef>
                  <a:spcPts val="0"/>
                </a:spcBef>
                <a:buClr>
                  <a:srgbClr val="003366"/>
                </a:buClr>
                <a:buFont typeface="Wingdings" panose="05000000000000000000" pitchFamily="2" charset="2"/>
                <a:buChar char="§"/>
              </a:pPr>
              <a:r>
                <a:rPr lang="de-DE" sz="1800" kern="0" dirty="0">
                  <a:latin typeface="+mj-lt"/>
                </a:rPr>
                <a:t>25% Theorie und Diskussion</a:t>
              </a:r>
            </a:p>
            <a:p>
              <a:pPr lvl="1">
                <a:lnSpc>
                  <a:spcPct val="150000"/>
                </a:lnSpc>
                <a:spcBef>
                  <a:spcPts val="0"/>
                </a:spcBef>
                <a:buClr>
                  <a:srgbClr val="003366"/>
                </a:buClr>
                <a:buFont typeface="Wingdings" panose="05000000000000000000" pitchFamily="2" charset="2"/>
                <a:buChar char="§"/>
              </a:pPr>
              <a:r>
                <a:rPr lang="de-DE" sz="1800" kern="0" dirty="0">
                  <a:latin typeface="+mj-lt"/>
                </a:rPr>
                <a:t>75% praktische Übungen</a:t>
              </a:r>
            </a:p>
            <a:p>
              <a:pPr lvl="1">
                <a:lnSpc>
                  <a:spcPct val="150000"/>
                </a:lnSpc>
                <a:spcBef>
                  <a:spcPts val="0"/>
                </a:spcBef>
                <a:buClr>
                  <a:srgbClr val="003366"/>
                </a:buClr>
                <a:buFont typeface="Wingdings" panose="05000000000000000000" pitchFamily="2" charset="2"/>
                <a:buChar char="§"/>
              </a:pPr>
              <a:r>
                <a:rPr lang="de-DE" sz="1800" kern="0" dirty="0">
                  <a:latin typeface="+mj-lt"/>
                </a:rPr>
                <a:t>Aktive Teilnahme erwünscht</a:t>
              </a:r>
            </a:p>
            <a:p>
              <a:pPr lvl="1">
                <a:lnSpc>
                  <a:spcPct val="150000"/>
                </a:lnSpc>
                <a:spcBef>
                  <a:spcPts val="0"/>
                </a:spcBef>
                <a:spcAft>
                  <a:spcPts val="1200"/>
                </a:spcAft>
                <a:buClr>
                  <a:srgbClr val="003366"/>
                </a:buClr>
                <a:buFont typeface="Wingdings" panose="05000000000000000000" pitchFamily="2" charset="2"/>
                <a:buChar char="§"/>
              </a:pPr>
              <a:endParaRPr lang="en-US" sz="1800" kern="0" dirty="0">
                <a:latin typeface="+mj-lt"/>
              </a:endParaRPr>
            </a:p>
          </p:txBody>
        </p:sp>
        <p:sp>
          <p:nvSpPr>
            <p:cNvPr id="20" name="Inhaltsplatzhalter 2"/>
            <p:cNvSpPr txBox="1">
              <a:spLocks/>
            </p:cNvSpPr>
            <p:nvPr/>
          </p:nvSpPr>
          <p:spPr bwMode="auto">
            <a:xfrm>
              <a:off x="7560000" y="1518352"/>
              <a:ext cx="1625600" cy="542924"/>
            </a:xfrm>
            <a:prstGeom prst="rect">
              <a:avLst/>
            </a:prstGeom>
            <a:solidFill>
              <a:srgbClr val="003366"/>
            </a:solidFill>
            <a:ln>
              <a:noFill/>
            </a:ln>
            <a:effectLst/>
          </p:spPr>
          <p:txBody>
            <a:bodyPr vert="horz" wrap="square" lIns="128583" tIns="64291" rIns="128583" bIns="64291" numCol="1" anchor="ctr"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en-US" sz="2000" b="1" kern="0" dirty="0" err="1">
                  <a:solidFill>
                    <a:schemeClr val="bg1"/>
                  </a:solidFill>
                  <a:latin typeface="+mj-lt"/>
                </a:rPr>
                <a:t>Strukture</a:t>
              </a:r>
              <a:endParaRPr lang="en-US" sz="2000" b="1" kern="0" dirty="0">
                <a:solidFill>
                  <a:schemeClr val="bg1"/>
                </a:solidFill>
                <a:latin typeface="+mj-lt"/>
              </a:endParaRPr>
            </a:p>
          </p:txBody>
        </p:sp>
      </p:grpSp>
      <p:pic>
        <p:nvPicPr>
          <p:cNvPr id="10" name="Picture 9">
            <a:extLst>
              <a:ext uri="{FF2B5EF4-FFF2-40B4-BE49-F238E27FC236}">
                <a16:creationId xmlns:a16="http://schemas.microsoft.com/office/drawing/2014/main" id="{47A3C228-787E-4BB9-840C-781E29E15BD1}"/>
              </a:ext>
            </a:extLst>
          </p:cNvPr>
          <p:cNvPicPr>
            <a:picLocks noChangeAspect="1"/>
          </p:cNvPicPr>
          <p:nvPr/>
        </p:nvPicPr>
        <p:blipFill rotWithShape="1">
          <a:blip r:embed="rId3">
            <a:extLst>
              <a:ext uri="{28A0092B-C50C-407E-A947-70E740481C1C}">
                <a14:useLocalDpi xmlns:a14="http://schemas.microsoft.com/office/drawing/2010/main" val="0"/>
              </a:ext>
            </a:extLst>
          </a:blip>
          <a:srcRect l="2519" t="7873"/>
          <a:stretch/>
        </p:blipFill>
        <p:spPr>
          <a:xfrm>
            <a:off x="7559871" y="4273184"/>
            <a:ext cx="5759983" cy="3406564"/>
          </a:xfrm>
          <a:prstGeom prst="rect">
            <a:avLst/>
          </a:prstGeom>
        </p:spPr>
      </p:pic>
    </p:spTree>
    <p:extLst>
      <p:ext uri="{BB962C8B-B14F-4D97-AF65-F5344CB8AC3E}">
        <p14:creationId xmlns:p14="http://schemas.microsoft.com/office/powerpoint/2010/main" val="378194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912676-12A7-4F62-A556-8D600BFF9793}"/>
              </a:ext>
            </a:extLst>
          </p:cNvPr>
          <p:cNvPicPr>
            <a:picLocks noChangeAspect="1"/>
          </p:cNvPicPr>
          <p:nvPr/>
        </p:nvPicPr>
        <p:blipFill>
          <a:blip r:embed="rId2"/>
          <a:stretch>
            <a:fillRect/>
          </a:stretch>
        </p:blipFill>
        <p:spPr>
          <a:xfrm>
            <a:off x="6143269" y="1830419"/>
            <a:ext cx="7886551" cy="4440173"/>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a:t>
            </a:r>
            <a:r>
              <a:rPr lang="en-US" dirty="0" err="1"/>
              <a:t>Baumstrukturdiagramm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en-US" sz="1400" kern="0" dirty="0"/>
              <a:t>Gruppe: Land</a:t>
            </a:r>
          </a:p>
          <a:p>
            <a:pPr>
              <a:spcBef>
                <a:spcPts val="0"/>
              </a:spcBef>
              <a:spcAft>
                <a:spcPts val="1200"/>
              </a:spcAft>
              <a:buClr>
                <a:srgbClr val="003366"/>
              </a:buClr>
              <a:buFont typeface="Wingdings" panose="05000000000000000000" pitchFamily="2" charset="2"/>
              <a:buChar char="§"/>
            </a:pPr>
            <a:r>
              <a:rPr lang="en-US" sz="1400" kern="0" dirty="0" err="1"/>
              <a:t>Werte</a:t>
            </a:r>
            <a:r>
              <a:rPr lang="en-US" sz="1400" kern="0" dirty="0"/>
              <a:t>: </a:t>
            </a:r>
            <a:r>
              <a:rPr lang="en-US" sz="1400" kern="0" dirty="0" err="1"/>
              <a:t>Nettoumsatz</a:t>
            </a:r>
            <a:endParaRPr lang="en-US" sz="1400" kern="0" dirty="0"/>
          </a:p>
          <a:p>
            <a:pPr>
              <a:spcBef>
                <a:spcPts val="0"/>
              </a:spcBef>
              <a:spcAft>
                <a:spcPts val="1200"/>
              </a:spcAft>
              <a:buClr>
                <a:srgbClr val="003366"/>
              </a:buClr>
              <a:buFont typeface="Wingdings" panose="05000000000000000000" pitchFamily="2" charset="2"/>
              <a:buChar cha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de-DE" sz="1400" kern="0" dirty="0"/>
              <a:t>Länder Top 10 nach Nettoumsatz</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Datenbeschriftungen</a:t>
            </a:r>
          </a:p>
          <a:p>
            <a:pPr>
              <a:spcBef>
                <a:spcPts val="0"/>
              </a:spcBef>
              <a:spcAft>
                <a:spcPts val="1200"/>
              </a:spcAft>
              <a:buClr>
                <a:srgbClr val="003366"/>
              </a:buClr>
              <a:buFont typeface="Wingdings" panose="05000000000000000000" pitchFamily="2" charset="2"/>
              <a:buChar char="§"/>
            </a:pPr>
            <a:r>
              <a:rPr lang="de-DE" sz="1400" kern="0" dirty="0"/>
              <a:t>Titel</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keine</a:t>
            </a:r>
          </a:p>
        </p:txBody>
      </p:sp>
    </p:spTree>
    <p:extLst>
      <p:ext uri="{BB962C8B-B14F-4D97-AF65-F5344CB8AC3E}">
        <p14:creationId xmlns:p14="http://schemas.microsoft.com/office/powerpoint/2010/main" val="23929510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58E47E-7D83-4713-9A9D-616AF9544D08}"/>
              </a:ext>
            </a:extLst>
          </p:cNvPr>
          <p:cNvPicPr>
            <a:picLocks noChangeAspect="1"/>
          </p:cNvPicPr>
          <p:nvPr/>
        </p:nvPicPr>
        <p:blipFill>
          <a:blip r:embed="rId2"/>
          <a:stretch>
            <a:fillRect/>
          </a:stretch>
        </p:blipFill>
        <p:spPr>
          <a:xfrm>
            <a:off x="6144688" y="1821283"/>
            <a:ext cx="7921050" cy="4458446"/>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a:t>
            </a:r>
            <a:r>
              <a:rPr lang="en-US" dirty="0" err="1"/>
              <a:t>Blasenkartendiagramm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Ort: Ländercode</a:t>
            </a:r>
          </a:p>
          <a:p>
            <a:pPr>
              <a:spcBef>
                <a:spcPts val="0"/>
              </a:spcBef>
              <a:spcAft>
                <a:spcPts val="1200"/>
              </a:spcAft>
              <a:buClr>
                <a:srgbClr val="003366"/>
              </a:buClr>
              <a:buFont typeface="Wingdings" panose="05000000000000000000" pitchFamily="2" charset="2"/>
              <a:buChar char="§"/>
            </a:pPr>
            <a:r>
              <a:rPr lang="de-DE" sz="1400" kern="0" dirty="0"/>
              <a:t>Legende: Kontinent</a:t>
            </a:r>
          </a:p>
          <a:p>
            <a:pPr>
              <a:spcBef>
                <a:spcPts val="0"/>
              </a:spcBef>
              <a:spcAft>
                <a:spcPts val="1200"/>
              </a:spcAft>
              <a:buClr>
                <a:srgbClr val="003366"/>
              </a:buClr>
              <a:buFont typeface="Wingdings" panose="05000000000000000000" pitchFamily="2" charset="2"/>
              <a:buChar char="§"/>
            </a:pPr>
            <a:r>
              <a:rPr lang="de-DE" sz="1400" kern="0" dirty="0"/>
              <a:t>Größe: Nettoumsatz</a:t>
            </a:r>
          </a:p>
          <a:p>
            <a:pPr>
              <a:spcBef>
                <a:spcPts val="0"/>
              </a:spcBef>
              <a:spcAft>
                <a:spcPts val="1200"/>
              </a:spcAft>
              <a:buClr>
                <a:srgbClr val="003366"/>
              </a:buClr>
              <a:buFont typeface="Wingdings" panose="05000000000000000000" pitchFamily="2" charset="2"/>
              <a:buChar cha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de-DE" sz="1400" kern="0" dirty="0"/>
              <a:t>Die 20 wichtigsten Länder nach Nettoumsatz</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Farben</a:t>
            </a:r>
          </a:p>
          <a:p>
            <a:pPr>
              <a:spcBef>
                <a:spcPts val="0"/>
              </a:spcBef>
              <a:spcAft>
                <a:spcPts val="1200"/>
              </a:spcAft>
              <a:buClr>
                <a:srgbClr val="003366"/>
              </a:buClr>
              <a:buFont typeface="Wingdings" panose="05000000000000000000" pitchFamily="2" charset="2"/>
              <a:buChar char="§"/>
            </a:pPr>
            <a:r>
              <a:rPr lang="de-DE" sz="1400" kern="0" dirty="0"/>
              <a:t>Titel</a:t>
            </a:r>
          </a:p>
          <a:p>
            <a:pPr>
              <a:spcBef>
                <a:spcPts val="0"/>
              </a:spcBef>
              <a:spcAft>
                <a:spcPts val="1200"/>
              </a:spcAft>
              <a:buClr>
                <a:srgbClr val="003366"/>
              </a:buClr>
              <a:buFont typeface="Wingdings" panose="05000000000000000000" pitchFamily="2" charset="2"/>
              <a:buChar char="§"/>
            </a:pPr>
            <a:r>
              <a:rPr lang="de-DE" sz="1400" kern="0" dirty="0"/>
              <a:t>Kartenstil: Graustufen</a:t>
            </a:r>
          </a:p>
          <a:p>
            <a:pPr>
              <a:spcBef>
                <a:spcPts val="0"/>
              </a:spcBef>
              <a:spcAft>
                <a:spcPts val="1200"/>
              </a:spcAft>
              <a:buClr>
                <a:srgbClr val="003366"/>
              </a:buClr>
              <a:buFont typeface="Wingdings" panose="05000000000000000000" pitchFamily="2" charset="2"/>
              <a:buChar char="§"/>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keine</a:t>
            </a:r>
          </a:p>
        </p:txBody>
      </p:sp>
    </p:spTree>
    <p:extLst>
      <p:ext uri="{BB962C8B-B14F-4D97-AF65-F5344CB8AC3E}">
        <p14:creationId xmlns:p14="http://schemas.microsoft.com/office/powerpoint/2010/main" val="2533937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81271F-A37A-46FE-9CCC-4FB4B1D0404D}"/>
              </a:ext>
            </a:extLst>
          </p:cNvPr>
          <p:cNvPicPr>
            <a:picLocks noChangeAspect="1"/>
          </p:cNvPicPr>
          <p:nvPr/>
        </p:nvPicPr>
        <p:blipFill>
          <a:blip r:embed="rId2"/>
          <a:stretch>
            <a:fillRect/>
          </a:stretch>
        </p:blipFill>
        <p:spPr>
          <a:xfrm>
            <a:off x="6144687" y="1846900"/>
            <a:ext cx="7921051" cy="4413811"/>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a:t>
            </a:r>
            <a:r>
              <a:rPr lang="en-US" dirty="0" err="1"/>
              <a:t>Ausgefülltes</a:t>
            </a:r>
            <a:r>
              <a:rPr lang="en-US" dirty="0"/>
              <a:t> </a:t>
            </a:r>
            <a:r>
              <a:rPr lang="en-US" dirty="0" err="1"/>
              <a:t>Kartendiagramm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Ort: Ländercode</a:t>
            </a:r>
          </a:p>
          <a:p>
            <a:pPr>
              <a:spcBef>
                <a:spcPts val="0"/>
              </a:spcBef>
              <a:spcAft>
                <a:spcPts val="1200"/>
              </a:spcAft>
              <a:buClr>
                <a:srgbClr val="003366"/>
              </a:buClr>
              <a:buFont typeface="Wingdings" panose="05000000000000000000" pitchFamily="2" charset="2"/>
              <a:buChar char="§"/>
            </a:pPr>
            <a:r>
              <a:rPr lang="de-DE" sz="1400" kern="0" dirty="0"/>
              <a:t>Legende: </a:t>
            </a:r>
            <a:r>
              <a:rPr lang="de-DE" sz="1400" kern="0" dirty="0" err="1"/>
              <a:t>Vertrieb_Region</a:t>
            </a:r>
            <a:endParaRPr lang="de-DE" sz="1400" kern="0" dirty="0"/>
          </a:p>
          <a:p>
            <a:pPr>
              <a:spcBef>
                <a:spcPts val="0"/>
              </a:spcBef>
              <a:spcAft>
                <a:spcPts val="1200"/>
              </a:spcAft>
              <a:buClr>
                <a:srgbClr val="003366"/>
              </a:buClr>
              <a:buFont typeface="Wingdings" panose="05000000000000000000" pitchFamily="2" charset="2"/>
              <a:buChar char="§"/>
            </a:pPr>
            <a:r>
              <a:rPr lang="de-DE" sz="1400" kern="0" dirty="0"/>
              <a:t>Größe: Nettoumsatz</a:t>
            </a:r>
          </a:p>
          <a:p>
            <a:pPr>
              <a:spcBef>
                <a:spcPts val="0"/>
              </a:spcBef>
              <a:spcAft>
                <a:spcPts val="1200"/>
              </a:spcAft>
              <a:buClr>
                <a:srgbClr val="003366"/>
              </a:buClr>
              <a:buFont typeface="Wingdings" panose="05000000000000000000" pitchFamily="2" charset="2"/>
              <a:buChar cha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de-DE" sz="1400" kern="0" dirty="0"/>
              <a:t>Die 20 wichtigsten Länder nach Nettoumsatz</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Formatieren:</a:t>
            </a:r>
          </a:p>
          <a:p>
            <a:pPr>
              <a:spcBef>
                <a:spcPts val="0"/>
              </a:spcBef>
              <a:spcAft>
                <a:spcPts val="1200"/>
              </a:spcAft>
              <a:buClr>
                <a:srgbClr val="003366"/>
              </a:buClr>
              <a:buFont typeface="Wingdings" panose="05000000000000000000" pitchFamily="2" charset="2"/>
              <a:buChar char="§"/>
            </a:pPr>
            <a:r>
              <a:rPr lang="de-DE" sz="1400" kern="0" dirty="0"/>
              <a:t>Farben</a:t>
            </a:r>
          </a:p>
          <a:p>
            <a:pPr>
              <a:spcBef>
                <a:spcPts val="0"/>
              </a:spcBef>
              <a:spcAft>
                <a:spcPts val="1200"/>
              </a:spcAft>
              <a:buClr>
                <a:srgbClr val="003366"/>
              </a:buClr>
              <a:buFont typeface="Wingdings" panose="05000000000000000000" pitchFamily="2" charset="2"/>
              <a:buChar char="§"/>
            </a:pPr>
            <a:r>
              <a:rPr lang="de-DE" sz="1400" kern="0" dirty="0"/>
              <a:t>Titel</a:t>
            </a:r>
          </a:p>
          <a:p>
            <a:pPr>
              <a:spcBef>
                <a:spcPts val="0"/>
              </a:spcBef>
              <a:spcAft>
                <a:spcPts val="1200"/>
              </a:spcAft>
              <a:buClr>
                <a:srgbClr val="003366"/>
              </a:buClr>
              <a:buFont typeface="Wingdings" panose="05000000000000000000" pitchFamily="2" charset="2"/>
              <a:buChar char="§"/>
            </a:pPr>
            <a:r>
              <a:rPr lang="de-DE" sz="1400" kern="0" dirty="0"/>
              <a:t>Kartenstil: Straße</a:t>
            </a:r>
          </a:p>
          <a:p>
            <a:pPr>
              <a:spcBef>
                <a:spcPts val="0"/>
              </a:spcBef>
              <a:spcAft>
                <a:spcPts val="1200"/>
              </a:spcAft>
              <a:buClr>
                <a:srgbClr val="003366"/>
              </a:buClr>
              <a:buFont typeface="Wingdings" panose="05000000000000000000" pitchFamily="2" charset="2"/>
              <a:buChar char="§"/>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keine</a:t>
            </a:r>
          </a:p>
        </p:txBody>
      </p:sp>
    </p:spTree>
    <p:extLst>
      <p:ext uri="{BB962C8B-B14F-4D97-AF65-F5344CB8AC3E}">
        <p14:creationId xmlns:p14="http://schemas.microsoft.com/office/powerpoint/2010/main" val="21100085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5F7AEAF-039E-4B78-BA3C-ED8675259051}"/>
              </a:ext>
            </a:extLst>
          </p:cNvPr>
          <p:cNvPicPr>
            <a:picLocks noChangeAspect="1"/>
          </p:cNvPicPr>
          <p:nvPr/>
        </p:nvPicPr>
        <p:blipFill>
          <a:blip r:embed="rId2"/>
          <a:stretch>
            <a:fillRect/>
          </a:stretch>
        </p:blipFill>
        <p:spPr>
          <a:xfrm>
            <a:off x="6144688" y="1518352"/>
            <a:ext cx="7885133" cy="4427936"/>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Datenvisualisierung - Tabellen, Schneidemaschinen, Karten und Messgeräte</a:t>
            </a:r>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8" name="Inhaltsplatzhalter 2">
            <a:extLst>
              <a:ext uri="{FF2B5EF4-FFF2-40B4-BE49-F238E27FC236}">
                <a16:creationId xmlns:a16="http://schemas.microsoft.com/office/drawing/2014/main" id="{D75B28C1-D47F-4146-9F05-A175231CB46F}"/>
              </a:ext>
            </a:extLst>
          </p:cNvPr>
          <p:cNvSpPr txBox="1">
            <a:spLocks/>
          </p:cNvSpPr>
          <p:nvPr/>
        </p:nvSpPr>
        <p:spPr bwMode="auto">
          <a:xfrm>
            <a:off x="259019" y="1518352"/>
            <a:ext cx="5885669"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err="1"/>
              <a:t>Visualisierungen</a:t>
            </a:r>
            <a:r>
              <a:rPr lang="en-US" sz="1400" kern="0" dirty="0"/>
              <a:t>:</a:t>
            </a:r>
            <a:endParaRPr lang="en-US" sz="400" kern="0" dirty="0"/>
          </a:p>
          <a:p>
            <a:pPr>
              <a:spcBef>
                <a:spcPts val="0"/>
              </a:spcBef>
              <a:spcAft>
                <a:spcPts val="1200"/>
              </a:spcAft>
              <a:buClr>
                <a:srgbClr val="003366"/>
              </a:buClr>
              <a:buFont typeface="Wingdings" panose="05000000000000000000" pitchFamily="2" charset="2"/>
              <a:buChar char="§"/>
            </a:pPr>
            <a:r>
              <a:rPr lang="de-DE" sz="1400" kern="0" dirty="0"/>
              <a:t>Schneidemaschine: </a:t>
            </a:r>
            <a:r>
              <a:rPr lang="de-DE" sz="1400" kern="0" dirty="0" err="1"/>
              <a:t>Vertrieb_Region</a:t>
            </a:r>
            <a:endParaRPr lang="de-DE" sz="1400" kern="0" dirty="0"/>
          </a:p>
          <a:p>
            <a:pPr>
              <a:spcBef>
                <a:spcPts val="0"/>
              </a:spcBef>
              <a:spcAft>
                <a:spcPts val="1200"/>
              </a:spcAft>
              <a:buClr>
                <a:srgbClr val="003366"/>
              </a:buClr>
              <a:buFont typeface="Wingdings" panose="05000000000000000000" pitchFamily="2" charset="2"/>
              <a:buChar char="§"/>
            </a:pPr>
            <a:r>
              <a:rPr lang="de-DE" sz="1400" kern="0" dirty="0"/>
              <a:t>Tabelle: Nettoumsatz &amp; Artikelmenge nach Technologiebereichen &amp; Ländern</a:t>
            </a:r>
          </a:p>
          <a:p>
            <a:pPr>
              <a:spcBef>
                <a:spcPts val="0"/>
              </a:spcBef>
              <a:spcAft>
                <a:spcPts val="1200"/>
              </a:spcAft>
              <a:buClr>
                <a:srgbClr val="003366"/>
              </a:buClr>
              <a:buFont typeface="Wingdings" panose="05000000000000000000" pitchFamily="2" charset="2"/>
              <a:buChar char="§"/>
            </a:pPr>
            <a:r>
              <a:rPr lang="de-DE" sz="1400" kern="0" dirty="0"/>
              <a:t>Karte: Bevölkerung &amp; Nettoumsatz</a:t>
            </a:r>
          </a:p>
          <a:p>
            <a:pPr>
              <a:spcBef>
                <a:spcPts val="0"/>
              </a:spcBef>
              <a:spcAft>
                <a:spcPts val="1200"/>
              </a:spcAft>
              <a:buClr>
                <a:srgbClr val="003366"/>
              </a:buClr>
              <a:buFont typeface="Wingdings" panose="05000000000000000000" pitchFamily="2" charset="2"/>
              <a:buChar char="§"/>
            </a:pPr>
            <a:r>
              <a:rPr lang="de-DE" sz="1400" kern="0" dirty="0"/>
              <a:t>Manometer: Nettoumsatz &amp; neue Kennzahl (Ziel = 1.500.000.000.000)</a:t>
            </a:r>
          </a:p>
          <a:p>
            <a:pPr>
              <a:spcBef>
                <a:spcPts val="0"/>
              </a:spcBef>
              <a:spcAft>
                <a:spcPts val="1200"/>
              </a:spcAft>
              <a:buClr>
                <a:srgbClr val="003366"/>
              </a:buClr>
              <a:buFont typeface="Wingdings" panose="05000000000000000000" pitchFamily="2" charset="2"/>
              <a:buChar char="§"/>
            </a:pPr>
            <a:r>
              <a:rPr lang="de-DE" sz="1400" kern="0" dirty="0"/>
              <a:t>Mehrreihige Karte: Cluster Bevölkerung &amp; Nettoumsatz[%]</a:t>
            </a:r>
          </a:p>
          <a:p>
            <a:pPr>
              <a:spcBef>
                <a:spcPts val="0"/>
              </a:spcBef>
              <a:spcAft>
                <a:spcPts val="1200"/>
              </a:spcAft>
              <a:buClr>
                <a:srgbClr val="003366"/>
              </a:buClr>
              <a:buFont typeface="Wingdings" panose="05000000000000000000" pitchFamily="2" charset="2"/>
              <a:buChar cha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de-DE" sz="1400" kern="0" dirty="0"/>
              <a:t>Seitenebene: </a:t>
            </a:r>
            <a:r>
              <a:rPr lang="de-DE" sz="1400" kern="0" dirty="0" err="1"/>
              <a:t>Rales_Region</a:t>
            </a:r>
            <a:r>
              <a:rPr lang="de-DE" sz="1400" kern="0" dirty="0"/>
              <a:t> ist nicht (leer) oder N/A.</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Interaktionen:</a:t>
            </a:r>
          </a:p>
          <a:p>
            <a:pPr>
              <a:spcBef>
                <a:spcPts val="0"/>
              </a:spcBef>
              <a:spcAft>
                <a:spcPts val="1200"/>
              </a:spcAft>
              <a:buClr>
                <a:srgbClr val="003366"/>
              </a:buClr>
              <a:buFont typeface="Wingdings" panose="05000000000000000000" pitchFamily="2" charset="2"/>
              <a:buChar char="§"/>
            </a:pPr>
            <a:r>
              <a:rPr lang="de-DE" sz="1400" kern="0" dirty="0"/>
              <a:t>Manometer &amp; Mehrreihenkarte interagieren nicht mit dem Tisch.</a:t>
            </a:r>
          </a:p>
          <a:p>
            <a:pPr>
              <a:spcBef>
                <a:spcPts val="0"/>
              </a:spcBef>
              <a:spcAft>
                <a:spcPts val="1200"/>
              </a:spcAft>
              <a:buClr>
                <a:srgbClr val="003366"/>
              </a:buClr>
              <a:buFont typeface="Wingdings" panose="05000000000000000000" pitchFamily="2" charset="2"/>
              <a:buChar char="§"/>
            </a:pPr>
            <a:r>
              <a:rPr lang="de-DE" sz="1400" kern="0" dirty="0"/>
              <a:t>Das Messgerät reagiert nicht mit dem </a:t>
            </a:r>
            <a:r>
              <a:rPr lang="de-DE" sz="1400" kern="0" dirty="0" err="1"/>
              <a:t>Slicer</a:t>
            </a:r>
            <a:r>
              <a:rPr lang="de-DE" sz="1400" kern="0" dirty="0"/>
              <a:t>.</a:t>
            </a:r>
          </a:p>
          <a:p>
            <a:pPr marL="0" indent="0">
              <a:spcBef>
                <a:spcPts val="0"/>
              </a:spcBef>
              <a:spcAft>
                <a:spcPts val="1200"/>
              </a:spcAft>
              <a:buClr>
                <a:srgbClr val="003366"/>
              </a:buClr>
              <a:buNone/>
            </a:pPr>
            <a:endParaRPr lang="de-DE" sz="1400" kern="0" dirty="0"/>
          </a:p>
          <a:p>
            <a:pPr marL="0" indent="0">
              <a:spcBef>
                <a:spcPts val="0"/>
              </a:spcBef>
              <a:spcAft>
                <a:spcPts val="1200"/>
              </a:spcAft>
              <a:buClr>
                <a:srgbClr val="003366"/>
              </a:buClr>
              <a:buNone/>
            </a:pPr>
            <a:r>
              <a:rPr lang="de-DE" sz="1400" kern="0" dirty="0"/>
              <a:t>Analyse:</a:t>
            </a:r>
            <a:endParaRPr lang="en-US" sz="1400" kern="0" dirty="0"/>
          </a:p>
          <a:p>
            <a:pPr>
              <a:spcBef>
                <a:spcPts val="0"/>
              </a:spcBef>
              <a:spcAft>
                <a:spcPts val="1200"/>
              </a:spcAft>
              <a:buClr>
                <a:srgbClr val="003366"/>
              </a:buClr>
              <a:buFont typeface="Wingdings" panose="05000000000000000000" pitchFamily="2" charset="2"/>
              <a:buChar char="§"/>
            </a:pPr>
            <a:r>
              <a:rPr lang="de-DE" sz="1400" kern="0" dirty="0"/>
              <a:t>keine</a:t>
            </a:r>
          </a:p>
        </p:txBody>
      </p:sp>
      <p:pic>
        <p:nvPicPr>
          <p:cNvPr id="10" name="Picture 9">
            <a:extLst>
              <a:ext uri="{FF2B5EF4-FFF2-40B4-BE49-F238E27FC236}">
                <a16:creationId xmlns:a16="http://schemas.microsoft.com/office/drawing/2014/main" id="{1A1F9C87-1FD1-4320-9916-6E81BA0D3A32}"/>
              </a:ext>
            </a:extLst>
          </p:cNvPr>
          <p:cNvPicPr>
            <a:picLocks noChangeAspect="1"/>
          </p:cNvPicPr>
          <p:nvPr/>
        </p:nvPicPr>
        <p:blipFill>
          <a:blip r:embed="rId3"/>
          <a:stretch>
            <a:fillRect/>
          </a:stretch>
        </p:blipFill>
        <p:spPr>
          <a:xfrm>
            <a:off x="6144688" y="6253354"/>
            <a:ext cx="3660568" cy="1019677"/>
          </a:xfrm>
          <a:prstGeom prst="rect">
            <a:avLst/>
          </a:prstGeom>
        </p:spPr>
      </p:pic>
      <p:pic>
        <p:nvPicPr>
          <p:cNvPr id="12" name="Picture 11">
            <a:extLst>
              <a:ext uri="{FF2B5EF4-FFF2-40B4-BE49-F238E27FC236}">
                <a16:creationId xmlns:a16="http://schemas.microsoft.com/office/drawing/2014/main" id="{59348FEE-89D0-4F9E-84E5-8F4C847846C3}"/>
              </a:ext>
            </a:extLst>
          </p:cNvPr>
          <p:cNvPicPr>
            <a:picLocks noChangeAspect="1"/>
          </p:cNvPicPr>
          <p:nvPr/>
        </p:nvPicPr>
        <p:blipFill>
          <a:blip r:embed="rId4"/>
          <a:stretch>
            <a:fillRect/>
          </a:stretch>
        </p:blipFill>
        <p:spPr>
          <a:xfrm>
            <a:off x="10369253" y="6253354"/>
            <a:ext cx="3660568" cy="1635573"/>
          </a:xfrm>
          <a:prstGeom prst="rect">
            <a:avLst/>
          </a:prstGeom>
        </p:spPr>
      </p:pic>
      <p:sp>
        <p:nvSpPr>
          <p:cNvPr id="13" name="Inhaltsplatzhalter 2">
            <a:extLst>
              <a:ext uri="{FF2B5EF4-FFF2-40B4-BE49-F238E27FC236}">
                <a16:creationId xmlns:a16="http://schemas.microsoft.com/office/drawing/2014/main" id="{DF335AA6-417A-420B-B205-3F06BE7520D2}"/>
              </a:ext>
            </a:extLst>
          </p:cNvPr>
          <p:cNvSpPr txBox="1">
            <a:spLocks/>
          </p:cNvSpPr>
          <p:nvPr/>
        </p:nvSpPr>
        <p:spPr bwMode="auto">
          <a:xfrm>
            <a:off x="6144687" y="7278849"/>
            <a:ext cx="3660568" cy="70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en-US" sz="1400" kern="0" dirty="0"/>
              <a:t>Select any visual, click on ‘Edit interactions’ and chose if another visual should be cross-filtered or not.</a:t>
            </a:r>
            <a:endParaRPr lang="en-US" sz="400" kern="0" dirty="0"/>
          </a:p>
        </p:txBody>
      </p:sp>
      <p:cxnSp>
        <p:nvCxnSpPr>
          <p:cNvPr id="15" name="Straight Connector 14">
            <a:extLst>
              <a:ext uri="{FF2B5EF4-FFF2-40B4-BE49-F238E27FC236}">
                <a16:creationId xmlns:a16="http://schemas.microsoft.com/office/drawing/2014/main" id="{14084373-6E6C-48B6-A460-30C7AFC3A8B7}"/>
              </a:ext>
            </a:extLst>
          </p:cNvPr>
          <p:cNvCxnSpPr/>
          <p:nvPr/>
        </p:nvCxnSpPr>
        <p:spPr bwMode="auto">
          <a:xfrm>
            <a:off x="6144687" y="6066730"/>
            <a:ext cx="788513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feld 15">
            <a:extLst>
              <a:ext uri="{FF2B5EF4-FFF2-40B4-BE49-F238E27FC236}">
                <a16:creationId xmlns:a16="http://schemas.microsoft.com/office/drawing/2014/main" id="{8008DA4A-9523-45D8-98BF-C792C3ED04A4}"/>
              </a:ext>
            </a:extLst>
          </p:cNvPr>
          <p:cNvSpPr txBox="1"/>
          <p:nvPr/>
        </p:nvSpPr>
        <p:spPr>
          <a:xfrm>
            <a:off x="1152228" y="7548900"/>
            <a:ext cx="7632848" cy="432000"/>
          </a:xfrm>
          <a:prstGeom prst="rect">
            <a:avLst/>
          </a:prstGeom>
          <a:noFill/>
        </p:spPr>
        <p:txBody>
          <a:bodyPr wrap="square" rtlCol="0" anchor="ctr">
            <a:noAutofit/>
          </a:bodyPr>
          <a:lstStyle/>
          <a:p>
            <a:r>
              <a:rPr lang="de-DE" sz="1600" dirty="0">
                <a:latin typeface="Calibri" panose="020F0502020204030204" pitchFamily="34" charset="0"/>
              </a:rPr>
              <a:t>Mehr Info </a:t>
            </a:r>
            <a:r>
              <a:rPr lang="de-DE" sz="1600" dirty="0">
                <a:latin typeface="Calibri" panose="020F0502020204030204" pitchFamily="34" charset="0"/>
                <a:hlinkClick r:id="rId5"/>
              </a:rPr>
              <a:t>here</a:t>
            </a:r>
            <a:r>
              <a:rPr lang="de-DE" sz="1600" dirty="0">
                <a:latin typeface="Calibri" panose="020F0502020204030204" pitchFamily="34" charset="0"/>
              </a:rPr>
              <a:t>.</a:t>
            </a:r>
          </a:p>
        </p:txBody>
      </p:sp>
    </p:spTree>
    <p:extLst>
      <p:ext uri="{BB962C8B-B14F-4D97-AF65-F5344CB8AC3E}">
        <p14:creationId xmlns:p14="http://schemas.microsoft.com/office/powerpoint/2010/main" val="4094995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F3FA55-7887-4D00-8F6C-17D05573AC34}"/>
              </a:ext>
            </a:extLst>
          </p:cNvPr>
          <p:cNvPicPr>
            <a:picLocks noChangeAspect="1"/>
          </p:cNvPicPr>
          <p:nvPr/>
        </p:nvPicPr>
        <p:blipFill>
          <a:blip r:embed="rId2"/>
          <a:stretch>
            <a:fillRect/>
          </a:stretch>
        </p:blipFill>
        <p:spPr>
          <a:xfrm>
            <a:off x="7200899" y="4474591"/>
            <a:ext cx="3577975" cy="3128792"/>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Datenvisualisierung</a:t>
            </a:r>
            <a:r>
              <a:rPr lang="en-US" dirty="0"/>
              <a:t> - </a:t>
            </a:r>
            <a:r>
              <a:rPr lang="en-US" dirty="0" err="1"/>
              <a:t>Benutzerdefinierte</a:t>
            </a:r>
            <a:r>
              <a:rPr lang="en-US" dirty="0"/>
              <a:t> </a:t>
            </a:r>
            <a:r>
              <a:rPr lang="en-US" dirty="0" err="1"/>
              <a:t>Visualisierungen</a:t>
            </a:r>
            <a:r>
              <a:rPr lang="en-US" dirty="0"/>
              <a:t>: </a:t>
            </a:r>
            <a:r>
              <a:rPr lang="en-US" dirty="0" err="1"/>
              <a:t>Radarkarte</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14" name="Picture 13">
            <a:extLst>
              <a:ext uri="{FF2B5EF4-FFF2-40B4-BE49-F238E27FC236}">
                <a16:creationId xmlns:a16="http://schemas.microsoft.com/office/drawing/2014/main" id="{0E9B5708-E3AA-4093-B309-CE71EA971504}"/>
              </a:ext>
            </a:extLst>
          </p:cNvPr>
          <p:cNvPicPr>
            <a:picLocks noChangeAspect="1"/>
          </p:cNvPicPr>
          <p:nvPr/>
        </p:nvPicPr>
        <p:blipFill>
          <a:blip r:embed="rId3"/>
          <a:stretch>
            <a:fillRect/>
          </a:stretch>
        </p:blipFill>
        <p:spPr>
          <a:xfrm>
            <a:off x="7200900" y="1524577"/>
            <a:ext cx="3577976" cy="2868226"/>
          </a:xfrm>
          <a:prstGeom prst="rect">
            <a:avLst/>
          </a:prstGeom>
        </p:spPr>
      </p:pic>
      <p:sp>
        <p:nvSpPr>
          <p:cNvPr id="18" name="Inhaltsplatzhalter 2">
            <a:extLst>
              <a:ext uri="{FF2B5EF4-FFF2-40B4-BE49-F238E27FC236}">
                <a16:creationId xmlns:a16="http://schemas.microsoft.com/office/drawing/2014/main" id="{4CE9ACE9-71DD-473F-B7F2-C76763393E2E}"/>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Entwickler haben die Möglichkeit, eigene Visualisierung zu erstellen und zu veröffentlichen. Benutzer von Power BI Desktop haben dann die Möglichkeit, diese Visualisierung zu importieren und in ihren eigenen Berichten zu verwenden.</a:t>
            </a:r>
          </a:p>
          <a:p>
            <a:pPr marL="342900" indent="-342900">
              <a:spcBef>
                <a:spcPts val="0"/>
              </a:spcBef>
              <a:spcAft>
                <a:spcPts val="1200"/>
              </a:spcAft>
              <a:buClr>
                <a:srgbClr val="003366"/>
              </a:buClr>
              <a:buFont typeface="+mj-lt"/>
              <a:buAutoNum type="arabicParenR"/>
            </a:pPr>
            <a:r>
              <a:rPr lang="de-DE" sz="1400" kern="0" dirty="0"/>
              <a:t>Klicken Sie auf das '....' im Abschnitt Visualisierung auf der Registerkarte Bericht. Wählen Sie 'Vom Marktplatz importieren‘.</a:t>
            </a:r>
          </a:p>
          <a:p>
            <a:pPr marL="342900" indent="-342900">
              <a:spcBef>
                <a:spcPts val="0"/>
              </a:spcBef>
              <a:spcAft>
                <a:spcPts val="1200"/>
              </a:spcAft>
              <a:buClr>
                <a:srgbClr val="003366"/>
              </a:buClr>
              <a:buFont typeface="+mj-lt"/>
              <a:buAutoNum type="arabicParenR"/>
            </a:pPr>
            <a:r>
              <a:rPr lang="de-DE" sz="1400" kern="0" dirty="0"/>
              <a:t>Suchen Sie das visuelle 'Radar Chart' und klicken Sie auf 'Add'. Sie sehen das Symbol für die Radargrafik im Bereich Visualisieren.</a:t>
            </a:r>
          </a:p>
          <a:p>
            <a:pPr marL="342900" indent="-342900">
              <a:spcBef>
                <a:spcPts val="0"/>
              </a:spcBef>
              <a:spcAft>
                <a:spcPts val="1200"/>
              </a:spcAft>
              <a:buClr>
                <a:srgbClr val="003366"/>
              </a:buClr>
              <a:buFont typeface="+mj-lt"/>
              <a:buAutoNum type="arabicParenR"/>
            </a:pPr>
            <a:r>
              <a:rPr lang="de-DE" sz="1400" kern="0" dirty="0"/>
              <a:t>Importieren Sie die Daten aus'Radar_Chart.xlsx'.</a:t>
            </a:r>
          </a:p>
          <a:p>
            <a:pPr marL="342900" indent="-342900">
              <a:spcBef>
                <a:spcPts val="0"/>
              </a:spcBef>
              <a:spcAft>
                <a:spcPts val="1200"/>
              </a:spcAft>
              <a:buClr>
                <a:srgbClr val="003366"/>
              </a:buClr>
              <a:buFont typeface="+mj-lt"/>
              <a:buAutoNum type="arabicParenR"/>
            </a:pPr>
            <a:r>
              <a:rPr lang="de-DE" sz="1400" kern="0" dirty="0"/>
              <a:t>Erstellen Sie die folgende Radargrafik:</a:t>
            </a:r>
          </a:p>
          <a:p>
            <a:pPr marL="342900" indent="-342900">
              <a:spcBef>
                <a:spcPts val="0"/>
              </a:spcBef>
              <a:spcAft>
                <a:spcPts val="1200"/>
              </a:spcAft>
              <a:buClr>
                <a:srgbClr val="003366"/>
              </a:buClr>
              <a:buFont typeface="+mj-lt"/>
              <a:buAutoNum type="arabicParenR"/>
            </a:pPr>
            <a:endParaRPr lang="de-DE" sz="1400" kern="0" dirty="0"/>
          </a:p>
          <a:p>
            <a:pPr marL="0" indent="0">
              <a:spcBef>
                <a:spcPts val="0"/>
              </a:spcBef>
              <a:spcAft>
                <a:spcPts val="1200"/>
              </a:spcAft>
              <a:buClr>
                <a:srgbClr val="003366"/>
              </a:buClr>
              <a:buNone/>
            </a:pPr>
            <a:r>
              <a:rPr lang="en-US" sz="1400" kern="0" dirty="0"/>
              <a:t>Felder:</a:t>
            </a:r>
            <a:endParaRPr lang="en-US" sz="400" kern="0" dirty="0"/>
          </a:p>
          <a:p>
            <a:pPr>
              <a:spcBef>
                <a:spcPts val="0"/>
              </a:spcBef>
              <a:spcAft>
                <a:spcPts val="1200"/>
              </a:spcAft>
              <a:buClr>
                <a:srgbClr val="003366"/>
              </a:buClr>
              <a:buFont typeface="Wingdings" panose="05000000000000000000" pitchFamily="2" charset="2"/>
              <a:buChar char="§"/>
            </a:pPr>
            <a:r>
              <a:rPr lang="en-US" sz="1400" kern="0" dirty="0" err="1"/>
              <a:t>Kategorie</a:t>
            </a:r>
            <a:r>
              <a:rPr lang="en-US" sz="1400" kern="0" dirty="0"/>
              <a:t>: Land</a:t>
            </a:r>
          </a:p>
          <a:p>
            <a:pPr>
              <a:spcBef>
                <a:spcPts val="0"/>
              </a:spcBef>
              <a:spcAft>
                <a:spcPts val="1200"/>
              </a:spcAft>
              <a:buClr>
                <a:srgbClr val="003366"/>
              </a:buClr>
              <a:buFont typeface="Wingdings" panose="05000000000000000000" pitchFamily="2" charset="2"/>
              <a:buChar char="§"/>
            </a:pPr>
            <a:r>
              <a:rPr lang="en-US" sz="1400" kern="0" dirty="0"/>
              <a:t>Y-</a:t>
            </a:r>
            <a:r>
              <a:rPr lang="en-US" sz="1400" kern="0" dirty="0" err="1"/>
              <a:t>Achse</a:t>
            </a:r>
            <a:r>
              <a:rPr lang="en-US" sz="1400" kern="0" dirty="0"/>
              <a:t>: HDI, Urban </a:t>
            </a:r>
            <a:r>
              <a:rPr lang="en-US" sz="1400" kern="0" dirty="0" err="1"/>
              <a:t>Urban</a:t>
            </a:r>
            <a:endParaRPr lang="en-US" sz="1400" kern="0" dirty="0"/>
          </a:p>
          <a:p>
            <a:pPr>
              <a:spcBef>
                <a:spcPts val="0"/>
              </a:spcBef>
              <a:spcAft>
                <a:spcPts val="1200"/>
              </a:spcAft>
              <a:buClr>
                <a:srgbClr val="003366"/>
              </a:buClr>
              <a:buFont typeface="Wingdings" panose="05000000000000000000" pitchFamily="2" charset="2"/>
              <a:buChar char="§"/>
            </a:pPr>
            <a:endParaRPr lang="de-DE" sz="1400" kern="0" dirty="0"/>
          </a:p>
          <a:p>
            <a:pPr marL="0" indent="0">
              <a:spcBef>
                <a:spcPts val="0"/>
              </a:spcBef>
              <a:spcAft>
                <a:spcPts val="1200"/>
              </a:spcAft>
              <a:buClr>
                <a:srgbClr val="003366"/>
              </a:buClr>
              <a:buNone/>
            </a:pPr>
            <a:r>
              <a:rPr lang="en-US" sz="1400" kern="0" dirty="0"/>
              <a:t>Filters:</a:t>
            </a:r>
          </a:p>
          <a:p>
            <a:pPr>
              <a:spcBef>
                <a:spcPts val="0"/>
              </a:spcBef>
              <a:spcAft>
                <a:spcPts val="1200"/>
              </a:spcAft>
              <a:buClr>
                <a:srgbClr val="003366"/>
              </a:buClr>
              <a:buFont typeface="Wingdings" panose="05000000000000000000" pitchFamily="2" charset="2"/>
              <a:buChar char="§"/>
            </a:pPr>
            <a:r>
              <a:rPr lang="de-DE" sz="1400" kern="0" dirty="0"/>
              <a:t>Land[</a:t>
            </a:r>
            <a:r>
              <a:rPr lang="de-DE" sz="1400" kern="0" dirty="0" err="1"/>
              <a:t>Land_Code</a:t>
            </a:r>
            <a:r>
              <a:rPr lang="de-DE" sz="1400" kern="0" dirty="0"/>
              <a:t>] Top 5 nach Nettoumsatz</a:t>
            </a:r>
          </a:p>
          <a:p>
            <a:pPr marL="0" indent="0">
              <a:spcBef>
                <a:spcPts val="0"/>
              </a:spcBef>
              <a:spcAft>
                <a:spcPts val="1200"/>
              </a:spcAft>
              <a:buClr>
                <a:srgbClr val="003366"/>
              </a:buClr>
              <a:buNone/>
            </a:pPr>
            <a:endParaRPr lang="en-US" sz="1400" kern="0" dirty="0"/>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pic>
        <p:nvPicPr>
          <p:cNvPr id="3" name="Picture 2">
            <a:extLst>
              <a:ext uri="{FF2B5EF4-FFF2-40B4-BE49-F238E27FC236}">
                <a16:creationId xmlns:a16="http://schemas.microsoft.com/office/drawing/2014/main" id="{9DFF6E2B-1125-4397-A6BD-882AB404A6AB}"/>
              </a:ext>
            </a:extLst>
          </p:cNvPr>
          <p:cNvPicPr>
            <a:picLocks noChangeAspect="1"/>
          </p:cNvPicPr>
          <p:nvPr/>
        </p:nvPicPr>
        <p:blipFill>
          <a:blip r:embed="rId4"/>
          <a:stretch>
            <a:fillRect/>
          </a:stretch>
        </p:blipFill>
        <p:spPr>
          <a:xfrm>
            <a:off x="10945316" y="1518352"/>
            <a:ext cx="1648055" cy="1400370"/>
          </a:xfrm>
          <a:prstGeom prst="rect">
            <a:avLst/>
          </a:prstGeom>
        </p:spPr>
      </p:pic>
      <p:sp>
        <p:nvSpPr>
          <p:cNvPr id="8" name="Rectangle 7">
            <a:extLst>
              <a:ext uri="{FF2B5EF4-FFF2-40B4-BE49-F238E27FC236}">
                <a16:creationId xmlns:a16="http://schemas.microsoft.com/office/drawing/2014/main" id="{EFEC5B73-AB7B-40A0-879F-DF1DB80DD10F}"/>
              </a:ext>
            </a:extLst>
          </p:cNvPr>
          <p:cNvSpPr/>
          <p:nvPr/>
        </p:nvSpPr>
        <p:spPr bwMode="auto">
          <a:xfrm>
            <a:off x="12276337" y="2466330"/>
            <a:ext cx="317034" cy="21602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2703317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500" y="2286000"/>
            <a:ext cx="6408738" cy="2085181"/>
          </a:xfrm>
        </p:spPr>
        <p:txBody>
          <a:bodyPr/>
          <a:lstStyle/>
          <a:p>
            <a:pPr marL="0" indent="0">
              <a:spcBef>
                <a:spcPts val="0"/>
              </a:spcBef>
              <a:buNone/>
            </a:pPr>
            <a:r>
              <a:rPr lang="en-US" sz="2400" dirty="0" err="1">
                <a:solidFill>
                  <a:schemeClr val="bg1">
                    <a:lumMod val="50000"/>
                  </a:schemeClr>
                </a:solidFill>
              </a:rPr>
              <a:t>Einführung</a:t>
            </a:r>
            <a:endParaRPr lang="en-US" sz="4000" dirty="0">
              <a:solidFill>
                <a:schemeClr val="bg1">
                  <a:lumMod val="50000"/>
                </a:schemeClr>
              </a:solidFill>
            </a:endParaRPr>
          </a:p>
          <a:p>
            <a:pPr marL="0" indent="0">
              <a:lnSpc>
                <a:spcPct val="150000"/>
              </a:lnSpc>
              <a:spcBef>
                <a:spcPts val="0"/>
              </a:spcBef>
              <a:buNone/>
            </a:pPr>
            <a:r>
              <a:rPr lang="en-US" sz="2400" dirty="0" err="1">
                <a:solidFill>
                  <a:schemeClr val="bg1">
                    <a:lumMod val="50000"/>
                  </a:schemeClr>
                </a:solidFill>
              </a:rPr>
              <a:t>Grundlagen</a:t>
            </a:r>
            <a:endParaRPr lang="en-US" sz="2400" dirty="0">
              <a:solidFill>
                <a:schemeClr val="bg1">
                  <a:lumMod val="50000"/>
                </a:schemeClr>
              </a:solidFill>
            </a:endParaRPr>
          </a:p>
          <a:p>
            <a:pPr marL="0" indent="0">
              <a:lnSpc>
                <a:spcPct val="150000"/>
              </a:lnSpc>
              <a:spcBef>
                <a:spcPts val="0"/>
              </a:spcBef>
              <a:buNone/>
            </a:pPr>
            <a:r>
              <a:rPr lang="en-US" sz="2400" dirty="0">
                <a:solidFill>
                  <a:schemeClr val="bg1">
                    <a:lumMod val="50000"/>
                  </a:schemeClr>
                </a:solidFill>
              </a:rPr>
              <a:t>Power BI Desktop</a:t>
            </a:r>
          </a:p>
          <a:p>
            <a:pPr marL="0" indent="0">
              <a:lnSpc>
                <a:spcPct val="150000"/>
              </a:lnSpc>
              <a:spcBef>
                <a:spcPts val="0"/>
              </a:spcBef>
              <a:buNone/>
            </a:pPr>
            <a:r>
              <a:rPr lang="de-DE" sz="3200" dirty="0">
                <a:solidFill>
                  <a:srgbClr val="003366"/>
                </a:solidFill>
              </a:rPr>
              <a:t>P</a:t>
            </a:r>
            <a:r>
              <a:rPr lang="en-US" sz="3200" dirty="0" err="1">
                <a:solidFill>
                  <a:srgbClr val="003366"/>
                </a:solidFill>
              </a:rPr>
              <a:t>ower</a:t>
            </a:r>
            <a:r>
              <a:rPr lang="en-US" sz="3200" dirty="0">
                <a:solidFill>
                  <a:srgbClr val="003366"/>
                </a:solidFill>
              </a:rPr>
              <a:t> BI Service</a:t>
            </a:r>
          </a:p>
          <a:p>
            <a:pPr marL="0" indent="0">
              <a:lnSpc>
                <a:spcPct val="150000"/>
              </a:lnSpc>
              <a:spcBef>
                <a:spcPts val="0"/>
              </a:spcBef>
              <a:buNone/>
            </a:pPr>
            <a:r>
              <a:rPr lang="de-DE" sz="2400" dirty="0">
                <a:solidFill>
                  <a:schemeClr val="bg1">
                    <a:lumMod val="50000"/>
                  </a:schemeClr>
                </a:solidFill>
              </a:rPr>
              <a:t>Power BI Mobile App</a:t>
            </a:r>
          </a:p>
          <a:p>
            <a:pPr marL="0" indent="0">
              <a:lnSpc>
                <a:spcPct val="150000"/>
              </a:lnSpc>
              <a:spcBef>
                <a:spcPts val="0"/>
              </a:spcBef>
              <a:buNone/>
            </a:pPr>
            <a:r>
              <a:rPr lang="de-DE" sz="2400" dirty="0">
                <a:solidFill>
                  <a:schemeClr val="bg1">
                    <a:lumMod val="50000"/>
                  </a:schemeClr>
                </a:solidFill>
              </a:rPr>
              <a:t>Zusammenfassung</a:t>
            </a:r>
          </a:p>
          <a:p>
            <a:pPr marL="0" indent="0">
              <a:lnSpc>
                <a:spcPct val="150000"/>
              </a:lnSpc>
              <a:spcBef>
                <a:spcPts val="0"/>
              </a:spcBef>
              <a:buNone/>
            </a:pPr>
            <a:r>
              <a:rPr lang="de-DE" sz="2400" dirty="0">
                <a:solidFill>
                  <a:schemeClr val="bg1">
                    <a:lumMod val="50000"/>
                  </a:schemeClr>
                </a:solidFill>
              </a:rPr>
              <a:t>Bringen Sie Ihre eigenen Daten mit</a:t>
            </a:r>
          </a:p>
          <a:p>
            <a:pPr marL="0" indent="0">
              <a:lnSpc>
                <a:spcPct val="150000"/>
              </a:lnSpc>
              <a:spcBef>
                <a:spcPts val="0"/>
              </a:spcBef>
              <a:buNone/>
            </a:pPr>
            <a:endParaRPr lang="en-US" sz="2400" dirty="0">
              <a:solidFill>
                <a:schemeClr val="bg1">
                  <a:lumMod val="50000"/>
                </a:schemeClr>
              </a:solidFill>
            </a:endParaRPr>
          </a:p>
        </p:txBody>
      </p:sp>
      <p:sp>
        <p:nvSpPr>
          <p:cNvPr id="4" name="Date Placehold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sp>
        <p:nvSpPr>
          <p:cNvPr id="6" name="Inhaltsplatzhalter 2"/>
          <p:cNvSpPr txBox="1">
            <a:spLocks/>
          </p:cNvSpPr>
          <p:nvPr/>
        </p:nvSpPr>
        <p:spPr bwMode="auto">
          <a:xfrm>
            <a:off x="0" y="1349125"/>
            <a:ext cx="1440000" cy="540000"/>
          </a:xfrm>
          <a:prstGeom prst="rect">
            <a:avLst/>
          </a:prstGeom>
          <a:solidFill>
            <a:srgbClr val="003366"/>
          </a:solidFill>
          <a:ln>
            <a:noFill/>
          </a:ln>
          <a:effectLst/>
        </p:spPr>
        <p:txBody>
          <a:bodyPr vert="horz" wrap="square" lIns="128583" tIns="64291" rIns="128583" bIns="64291" numCol="1" anchor="ctr"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de-DE" sz="2000" b="1" kern="0" dirty="0">
                <a:solidFill>
                  <a:schemeClr val="bg1"/>
                </a:solidFill>
                <a:latin typeface="+mj-lt"/>
              </a:rPr>
              <a:t>Agenda</a:t>
            </a:r>
          </a:p>
        </p:txBody>
      </p:sp>
      <p:pic>
        <p:nvPicPr>
          <p:cNvPr id="10" name="Grafik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528711">
            <a:off x="6426704" y="-274504"/>
            <a:ext cx="7274603" cy="8246092"/>
          </a:xfrm>
          <a:prstGeom prst="rect">
            <a:avLst/>
          </a:prstGeom>
        </p:spPr>
      </p:pic>
    </p:spTree>
    <p:extLst>
      <p:ext uri="{BB962C8B-B14F-4D97-AF65-F5344CB8AC3E}">
        <p14:creationId xmlns:p14="http://schemas.microsoft.com/office/powerpoint/2010/main" val="3269682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B726F-057E-45FB-95A9-A765976FE594}"/>
              </a:ext>
            </a:extLst>
          </p:cNvPr>
          <p:cNvSpPr>
            <a:spLocks noGrp="1"/>
          </p:cNvSpPr>
          <p:nvPr>
            <p:ph type="title"/>
          </p:nvPr>
        </p:nvSpPr>
        <p:spPr>
          <a:xfrm>
            <a:off x="6007646" y="265041"/>
            <a:ext cx="2376984" cy="500111"/>
          </a:xfrm>
        </p:spPr>
        <p:txBody>
          <a:bodyPr/>
          <a:lstStyle/>
          <a:p>
            <a:r>
              <a:rPr lang="en-GB" dirty="0"/>
              <a:t>Was </a:t>
            </a:r>
            <a:r>
              <a:rPr lang="en-GB" dirty="0" err="1"/>
              <a:t>ist</a:t>
            </a:r>
            <a:r>
              <a:rPr lang="en-GB" dirty="0"/>
              <a:t> Power BI?</a:t>
            </a:r>
          </a:p>
        </p:txBody>
      </p:sp>
      <p:sp>
        <p:nvSpPr>
          <p:cNvPr id="5" name="Datumsplatzhalter 4">
            <a:extLst>
              <a:ext uri="{FF2B5EF4-FFF2-40B4-BE49-F238E27FC236}">
                <a16:creationId xmlns:a16="http://schemas.microsoft.com/office/drawing/2014/main" id="{B97FEA8E-2C6D-41B8-99DF-4335BAEACE11}"/>
              </a:ext>
            </a:extLst>
          </p:cNvPr>
          <p:cNvSpPr>
            <a:spLocks noGrp="1"/>
          </p:cNvSpPr>
          <p:nvPr>
            <p:ph type="dt" sz="half" idx="10"/>
          </p:nvPr>
        </p:nvSpPr>
        <p:spPr/>
        <p:txBody>
          <a:bodyPr/>
          <a:lstStyle/>
          <a:p>
            <a:pPr>
              <a:defRPr/>
            </a:pPr>
            <a:fld id="{39C8607C-3B46-4018-8540-E19FA97BE2E0}" type="datetime1">
              <a:rPr lang="de-DE" altLang="en-US" smtClean="0"/>
              <a:pPr>
                <a:defRPr/>
              </a:pPr>
              <a:t>11.06.2022</a:t>
            </a:fld>
            <a:endParaRPr lang="de-DE" altLang="en-US" dirty="0"/>
          </a:p>
        </p:txBody>
      </p:sp>
      <p:sp>
        <p:nvSpPr>
          <p:cNvPr id="17" name="Textfeld 16">
            <a:extLst>
              <a:ext uri="{FF2B5EF4-FFF2-40B4-BE49-F238E27FC236}">
                <a16:creationId xmlns:a16="http://schemas.microsoft.com/office/drawing/2014/main" id="{673CB059-9A8A-4CBF-95AF-6E85387C6CB4}"/>
              </a:ext>
            </a:extLst>
          </p:cNvPr>
          <p:cNvSpPr txBox="1"/>
          <p:nvPr/>
        </p:nvSpPr>
        <p:spPr>
          <a:xfrm>
            <a:off x="566738" y="882154"/>
            <a:ext cx="4114800" cy="359822"/>
          </a:xfrm>
          <a:prstGeom prst="rect">
            <a:avLst/>
          </a:prstGeom>
          <a:noFill/>
        </p:spPr>
        <p:txBody>
          <a:bodyPr wrap="square" rtlCol="0">
            <a:noAutofit/>
          </a:bodyPr>
          <a:lstStyle/>
          <a:p>
            <a:pPr algn="ctr"/>
            <a:r>
              <a:rPr lang="en-GB" sz="1800" b="1" dirty="0" err="1">
                <a:solidFill>
                  <a:srgbClr val="003366"/>
                </a:solidFill>
                <a:latin typeface="Calibri" panose="020F0502020204030204" pitchFamily="34" charset="0"/>
              </a:rPr>
              <a:t>Erstellen</a:t>
            </a:r>
            <a:endParaRPr lang="en-GB" sz="1800" b="1" dirty="0">
              <a:solidFill>
                <a:srgbClr val="003366"/>
              </a:solidFill>
              <a:latin typeface="Calibri" panose="020F0502020204030204" pitchFamily="34" charset="0"/>
            </a:endParaRPr>
          </a:p>
        </p:txBody>
      </p:sp>
      <p:sp>
        <p:nvSpPr>
          <p:cNvPr id="33" name="Textfeld 16">
            <a:extLst>
              <a:ext uri="{FF2B5EF4-FFF2-40B4-BE49-F238E27FC236}">
                <a16:creationId xmlns:a16="http://schemas.microsoft.com/office/drawing/2014/main" id="{8F586393-D38D-455C-B96A-FEE50232A90A}"/>
              </a:ext>
            </a:extLst>
          </p:cNvPr>
          <p:cNvSpPr txBox="1"/>
          <p:nvPr/>
        </p:nvSpPr>
        <p:spPr>
          <a:xfrm>
            <a:off x="5155262" y="882154"/>
            <a:ext cx="4114800" cy="359822"/>
          </a:xfrm>
          <a:prstGeom prst="rect">
            <a:avLst/>
          </a:prstGeom>
          <a:noFill/>
        </p:spPr>
        <p:txBody>
          <a:bodyPr wrap="square" rtlCol="0">
            <a:noAutofit/>
          </a:bodyPr>
          <a:lstStyle/>
          <a:p>
            <a:pPr algn="ctr"/>
            <a:r>
              <a:rPr lang="en-GB" sz="1800" b="1" dirty="0" err="1">
                <a:solidFill>
                  <a:srgbClr val="003366"/>
                </a:solidFill>
                <a:latin typeface="Calibri" panose="020F0502020204030204" pitchFamily="34" charset="0"/>
              </a:rPr>
              <a:t>Zusammenarbeit</a:t>
            </a:r>
            <a:r>
              <a:rPr lang="en-GB" sz="1800" b="1" dirty="0">
                <a:solidFill>
                  <a:srgbClr val="003366"/>
                </a:solidFill>
                <a:latin typeface="Calibri" panose="020F0502020204030204" pitchFamily="34" charset="0"/>
              </a:rPr>
              <a:t> und </a:t>
            </a:r>
            <a:r>
              <a:rPr lang="en-GB" sz="1800" b="1" dirty="0" err="1">
                <a:solidFill>
                  <a:srgbClr val="003366"/>
                </a:solidFill>
                <a:latin typeface="Calibri" panose="020F0502020204030204" pitchFamily="34" charset="0"/>
              </a:rPr>
              <a:t>Austausch</a:t>
            </a:r>
            <a:endParaRPr lang="en-GB" sz="1800" b="1" dirty="0">
              <a:solidFill>
                <a:srgbClr val="003366"/>
              </a:solidFill>
              <a:latin typeface="Calibri" panose="020F0502020204030204" pitchFamily="34" charset="0"/>
            </a:endParaRPr>
          </a:p>
        </p:txBody>
      </p:sp>
      <p:sp>
        <p:nvSpPr>
          <p:cNvPr id="34" name="Textfeld 16">
            <a:extLst>
              <a:ext uri="{FF2B5EF4-FFF2-40B4-BE49-F238E27FC236}">
                <a16:creationId xmlns:a16="http://schemas.microsoft.com/office/drawing/2014/main" id="{2D815EFC-2D19-4D90-9DC8-7C0DD31B7165}"/>
              </a:ext>
            </a:extLst>
          </p:cNvPr>
          <p:cNvSpPr txBox="1"/>
          <p:nvPr/>
        </p:nvSpPr>
        <p:spPr>
          <a:xfrm>
            <a:off x="9865196" y="882154"/>
            <a:ext cx="4114800" cy="359822"/>
          </a:xfrm>
          <a:prstGeom prst="rect">
            <a:avLst/>
          </a:prstGeom>
          <a:noFill/>
        </p:spPr>
        <p:txBody>
          <a:bodyPr wrap="square" rtlCol="0">
            <a:noAutofit/>
          </a:bodyPr>
          <a:lstStyle/>
          <a:p>
            <a:pPr algn="ctr"/>
            <a:r>
              <a:rPr lang="de-DE" sz="1800" b="1" dirty="0">
                <a:solidFill>
                  <a:srgbClr val="003366"/>
                </a:solidFill>
                <a:latin typeface="Calibri" panose="020F0502020204030204" pitchFamily="34" charset="0"/>
              </a:rPr>
              <a:t>Greifen Sie von überall auf Einblicke zu</a:t>
            </a:r>
          </a:p>
        </p:txBody>
      </p:sp>
      <p:pic>
        <p:nvPicPr>
          <p:cNvPr id="4" name="Picture 3">
            <a:extLst>
              <a:ext uri="{FF2B5EF4-FFF2-40B4-BE49-F238E27FC236}">
                <a16:creationId xmlns:a16="http://schemas.microsoft.com/office/drawing/2014/main" id="{76A5A3BB-1E90-44C4-81A1-A7EFE9F1729C}"/>
              </a:ext>
            </a:extLst>
          </p:cNvPr>
          <p:cNvPicPr>
            <a:picLocks noChangeAspect="1"/>
          </p:cNvPicPr>
          <p:nvPr/>
        </p:nvPicPr>
        <p:blipFill>
          <a:blip r:embed="rId2"/>
          <a:stretch>
            <a:fillRect/>
          </a:stretch>
        </p:blipFill>
        <p:spPr>
          <a:xfrm>
            <a:off x="5584676" y="1358978"/>
            <a:ext cx="3200400" cy="1946442"/>
          </a:xfrm>
          <a:prstGeom prst="rect">
            <a:avLst/>
          </a:prstGeom>
        </p:spPr>
      </p:pic>
      <p:pic>
        <p:nvPicPr>
          <p:cNvPr id="13" name="Picture 12">
            <a:extLst>
              <a:ext uri="{FF2B5EF4-FFF2-40B4-BE49-F238E27FC236}">
                <a16:creationId xmlns:a16="http://schemas.microsoft.com/office/drawing/2014/main" id="{C487E837-C03A-4253-B0BB-17EE9E4C5ADC}"/>
              </a:ext>
            </a:extLst>
          </p:cNvPr>
          <p:cNvPicPr>
            <a:picLocks noChangeAspect="1"/>
          </p:cNvPicPr>
          <p:nvPr/>
        </p:nvPicPr>
        <p:blipFill>
          <a:blip r:embed="rId3"/>
          <a:stretch>
            <a:fillRect/>
          </a:stretch>
        </p:blipFill>
        <p:spPr>
          <a:xfrm>
            <a:off x="977966" y="1358978"/>
            <a:ext cx="3200400" cy="2248381"/>
          </a:xfrm>
          <a:prstGeom prst="rect">
            <a:avLst/>
          </a:prstGeom>
        </p:spPr>
      </p:pic>
      <p:pic>
        <p:nvPicPr>
          <p:cNvPr id="20" name="Picture 19">
            <a:extLst>
              <a:ext uri="{FF2B5EF4-FFF2-40B4-BE49-F238E27FC236}">
                <a16:creationId xmlns:a16="http://schemas.microsoft.com/office/drawing/2014/main" id="{676D6CB1-B609-4A46-994F-D0BD93023BF1}"/>
              </a:ext>
            </a:extLst>
          </p:cNvPr>
          <p:cNvPicPr>
            <a:picLocks noChangeAspect="1"/>
          </p:cNvPicPr>
          <p:nvPr/>
        </p:nvPicPr>
        <p:blipFill>
          <a:blip r:embed="rId4"/>
          <a:stretch>
            <a:fillRect/>
          </a:stretch>
        </p:blipFill>
        <p:spPr>
          <a:xfrm>
            <a:off x="10200985" y="1381175"/>
            <a:ext cx="3200400" cy="2258510"/>
          </a:xfrm>
          <a:prstGeom prst="rect">
            <a:avLst/>
          </a:prstGeom>
        </p:spPr>
      </p:pic>
      <p:sp>
        <p:nvSpPr>
          <p:cNvPr id="36" name="Inhaltsplatzhalter 2">
            <a:extLst>
              <a:ext uri="{FF2B5EF4-FFF2-40B4-BE49-F238E27FC236}">
                <a16:creationId xmlns:a16="http://schemas.microsoft.com/office/drawing/2014/main" id="{D09B440B-BA5A-4312-A18A-3E555BFC7797}"/>
              </a:ext>
            </a:extLst>
          </p:cNvPr>
          <p:cNvSpPr txBox="1">
            <a:spLocks/>
          </p:cNvSpPr>
          <p:nvPr/>
        </p:nvSpPr>
        <p:spPr bwMode="auto">
          <a:xfrm>
            <a:off x="694985" y="3847802"/>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Mit Power BI Desktop können Sie innerhalb weniger Minuten von Daten zu Erkenntnissen gelangen.</a:t>
            </a:r>
          </a:p>
          <a:p>
            <a:pPr algn="just">
              <a:spcBef>
                <a:spcPts val="0"/>
              </a:spcBef>
              <a:spcAft>
                <a:spcPts val="1200"/>
              </a:spcAft>
              <a:buClr>
                <a:srgbClr val="0060AD"/>
              </a:buClr>
              <a:buFont typeface="Arial" panose="020B0604020202020204" pitchFamily="34" charset="0"/>
              <a:buChar char="•"/>
            </a:pPr>
            <a:r>
              <a:rPr lang="de-DE" sz="1600" kern="0" dirty="0"/>
              <a:t>Verbinden Sie sich mit Hunderten von Datenquellen.</a:t>
            </a:r>
          </a:p>
          <a:p>
            <a:pPr algn="just">
              <a:spcBef>
                <a:spcPts val="0"/>
              </a:spcBef>
              <a:spcAft>
                <a:spcPts val="1200"/>
              </a:spcAft>
              <a:buClr>
                <a:srgbClr val="0060AD"/>
              </a:buClr>
              <a:buFont typeface="Arial" panose="020B0604020202020204" pitchFamily="34" charset="0"/>
              <a:buChar char="•"/>
            </a:pPr>
            <a:r>
              <a:rPr lang="de-DE" sz="1600" kern="0" dirty="0"/>
              <a:t>Vereinfachung der Datenaufnahme, -transformation, -integration und Anreicherung.</a:t>
            </a:r>
          </a:p>
          <a:p>
            <a:pPr algn="just">
              <a:spcBef>
                <a:spcPts val="0"/>
              </a:spcBef>
              <a:spcAft>
                <a:spcPts val="1200"/>
              </a:spcAft>
              <a:buClr>
                <a:srgbClr val="0060AD"/>
              </a:buClr>
              <a:buFont typeface="Arial" panose="020B0604020202020204" pitchFamily="34" charset="0"/>
              <a:buChar char="•"/>
            </a:pPr>
            <a:r>
              <a:rPr lang="de-DE" sz="1600" kern="0" dirty="0"/>
              <a:t>Erstellen Sie Berichte und Dashboards mit Hilfe von integrierten Visualisierungen..</a:t>
            </a:r>
            <a:endParaRPr lang="en-US" sz="1600" kern="0" dirty="0"/>
          </a:p>
        </p:txBody>
      </p:sp>
      <p:sp>
        <p:nvSpPr>
          <p:cNvPr id="37" name="Inhaltsplatzhalter 2">
            <a:extLst>
              <a:ext uri="{FF2B5EF4-FFF2-40B4-BE49-F238E27FC236}">
                <a16:creationId xmlns:a16="http://schemas.microsoft.com/office/drawing/2014/main" id="{B13F1B17-891C-4BC2-945E-34FD9ED2A1FF}"/>
              </a:ext>
            </a:extLst>
          </p:cNvPr>
          <p:cNvSpPr txBox="1">
            <a:spLocks/>
          </p:cNvSpPr>
          <p:nvPr/>
        </p:nvSpPr>
        <p:spPr bwMode="auto">
          <a:xfrm>
            <a:off x="5155262" y="3825196"/>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algn="just">
              <a:spcBef>
                <a:spcPts val="0"/>
              </a:spcBef>
              <a:spcAft>
                <a:spcPts val="1200"/>
              </a:spcAft>
              <a:buClr>
                <a:srgbClr val="0060AD"/>
              </a:buClr>
              <a:buFont typeface="Arial" panose="020B0604020202020204" pitchFamily="34" charset="0"/>
              <a:buChar char="•"/>
            </a:pPr>
            <a:r>
              <a:rPr lang="de-DE" sz="1600" kern="0" dirty="0"/>
              <a:t>Verwenden Sie Power BI Pro, um eine Datenkultur in Ihrem Unternehmen zu schaffen.</a:t>
            </a:r>
          </a:p>
          <a:p>
            <a:pPr algn="just">
              <a:spcBef>
                <a:spcPts val="0"/>
              </a:spcBef>
              <a:spcAft>
                <a:spcPts val="1200"/>
              </a:spcAft>
              <a:buClr>
                <a:srgbClr val="0060AD"/>
              </a:buClr>
              <a:buFont typeface="Arial" panose="020B0604020202020204" pitchFamily="34" charset="0"/>
              <a:buChar char="•"/>
            </a:pPr>
            <a:r>
              <a:rPr lang="de-DE" sz="1600" kern="0" dirty="0"/>
              <a:t>Arbeiten Sie mit Benutzern in allen Rollen in Ihrem Unternehmen zusammen.</a:t>
            </a:r>
          </a:p>
          <a:p>
            <a:pPr algn="just">
              <a:spcBef>
                <a:spcPts val="0"/>
              </a:spcBef>
              <a:spcAft>
                <a:spcPts val="1200"/>
              </a:spcAft>
              <a:buClr>
                <a:srgbClr val="0060AD"/>
              </a:buClr>
              <a:buFont typeface="Arial" panose="020B0604020202020204" pitchFamily="34" charset="0"/>
              <a:buChar char="•"/>
            </a:pPr>
            <a:r>
              <a:rPr lang="de-DE" sz="1600" kern="0" dirty="0"/>
              <a:t>Veröffentlichen Sie Inhalte, auf die Benutzer im Büro oder unterwegs zugreifen können.</a:t>
            </a:r>
          </a:p>
        </p:txBody>
      </p:sp>
      <p:sp>
        <p:nvSpPr>
          <p:cNvPr id="38" name="Inhaltsplatzhalter 2">
            <a:extLst>
              <a:ext uri="{FF2B5EF4-FFF2-40B4-BE49-F238E27FC236}">
                <a16:creationId xmlns:a16="http://schemas.microsoft.com/office/drawing/2014/main" id="{D96F20FA-35A1-49C2-BEBA-9500AE746594}"/>
              </a:ext>
            </a:extLst>
          </p:cNvPr>
          <p:cNvSpPr txBox="1">
            <a:spLocks/>
          </p:cNvSpPr>
          <p:nvPr/>
        </p:nvSpPr>
        <p:spPr bwMode="auto">
          <a:xfrm>
            <a:off x="9955291" y="3774133"/>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Sehen Sie aktuelle Geschäftsdaten unterwegs mit der Power BI Mobile App..</a:t>
            </a:r>
            <a:endParaRPr lang="en-US" sz="1600" kern="0" dirty="0"/>
          </a:p>
          <a:p>
            <a:pPr>
              <a:spcBef>
                <a:spcPts val="0"/>
              </a:spcBef>
              <a:spcAft>
                <a:spcPts val="1200"/>
              </a:spcAft>
              <a:buClr>
                <a:srgbClr val="003366"/>
              </a:buClr>
              <a:buFont typeface="Wingdings" panose="05000000000000000000" pitchFamily="2" charset="2"/>
              <a:buChar char="§"/>
            </a:pPr>
            <a:r>
              <a:rPr lang="de-DE" sz="1600" kern="0" dirty="0"/>
              <a:t>Gewinnen Sie zusätzliche Erkenntnisse mit Business Analytics, die sofort einsatzbereit sind.</a:t>
            </a:r>
          </a:p>
          <a:p>
            <a:pPr>
              <a:spcBef>
                <a:spcPts val="0"/>
              </a:spcBef>
              <a:spcAft>
                <a:spcPts val="1200"/>
              </a:spcAft>
              <a:buClr>
                <a:srgbClr val="003366"/>
              </a:buClr>
              <a:buFont typeface="Wingdings" panose="05000000000000000000" pitchFamily="2" charset="2"/>
              <a:buChar char="§"/>
            </a:pPr>
            <a:r>
              <a:rPr lang="de-DE" sz="1600" kern="0" dirty="0"/>
              <a:t>Legen Sie datengesteuerte Warnmeldungen über wichtige Erkenntnisse fest, damit Sie sofort handeln können.</a:t>
            </a:r>
          </a:p>
          <a:p>
            <a:pPr>
              <a:spcBef>
                <a:spcPts val="0"/>
              </a:spcBef>
              <a:spcAft>
                <a:spcPts val="1200"/>
              </a:spcAft>
              <a:buClr>
                <a:srgbClr val="003366"/>
              </a:buClr>
              <a:buFont typeface="Wingdings" panose="05000000000000000000" pitchFamily="2" charset="2"/>
              <a:buChar char="§"/>
            </a:pPr>
            <a:r>
              <a:rPr lang="de-DE" sz="1600" kern="0" dirty="0"/>
              <a:t>Interagieren Sie mit den </a:t>
            </a:r>
            <a:r>
              <a:rPr lang="de-DE" sz="1600" kern="0" dirty="0" err="1"/>
              <a:t>Visuals</a:t>
            </a:r>
            <a:r>
              <a:rPr lang="de-DE" sz="1600" kern="0" dirty="0"/>
              <a:t>, um die gewünschten Erkenntnisse zu erhalten.</a:t>
            </a:r>
          </a:p>
        </p:txBody>
      </p:sp>
      <p:sp>
        <p:nvSpPr>
          <p:cNvPr id="39" name="Textfeld 15">
            <a:extLst>
              <a:ext uri="{FF2B5EF4-FFF2-40B4-BE49-F238E27FC236}">
                <a16:creationId xmlns:a16="http://schemas.microsoft.com/office/drawing/2014/main" id="{FF252277-AE50-4A3F-B26F-5B3A996B04F3}"/>
              </a:ext>
            </a:extLst>
          </p:cNvPr>
          <p:cNvSpPr txBox="1"/>
          <p:nvPr/>
        </p:nvSpPr>
        <p:spPr>
          <a:xfrm>
            <a:off x="4681538" y="7468737"/>
            <a:ext cx="7632848" cy="432000"/>
          </a:xfrm>
          <a:prstGeom prst="rect">
            <a:avLst/>
          </a:prstGeom>
          <a:noFill/>
        </p:spPr>
        <p:txBody>
          <a:bodyPr wrap="square" rtlCol="0" anchor="ctr">
            <a:noAutofit/>
          </a:bodyPr>
          <a:lstStyle/>
          <a:p>
            <a:r>
              <a:rPr lang="de-DE" sz="1600" dirty="0">
                <a:latin typeface="Calibri" panose="020F0502020204030204" pitchFamily="34" charset="0"/>
              </a:rPr>
              <a:t>More </a:t>
            </a:r>
            <a:r>
              <a:rPr lang="de-DE" sz="1600" dirty="0" err="1">
                <a:latin typeface="Calibri" panose="020F0502020204030204" pitchFamily="34" charset="0"/>
              </a:rPr>
              <a:t>info</a:t>
            </a:r>
            <a:r>
              <a:rPr lang="de-DE" sz="1600" dirty="0">
                <a:latin typeface="Calibri" panose="020F0502020204030204" pitchFamily="34" charset="0"/>
              </a:rPr>
              <a:t>: </a:t>
            </a:r>
            <a:r>
              <a:rPr lang="de-DE" sz="1600" dirty="0">
                <a:latin typeface="Calibri" panose="020F0502020204030204" pitchFamily="34" charset="0"/>
                <a:hlinkClick r:id="rId5"/>
              </a:rPr>
              <a:t>https://powerbi.microsoft.com/en-us/what-is-power-bi/</a:t>
            </a:r>
            <a:endParaRPr lang="de-DE" sz="1600" dirty="0">
              <a:latin typeface="Calibri" panose="020F0502020204030204" pitchFamily="34" charset="0"/>
            </a:endParaRPr>
          </a:p>
        </p:txBody>
      </p:sp>
      <p:sp>
        <p:nvSpPr>
          <p:cNvPr id="15" name="Rectangle 14">
            <a:extLst>
              <a:ext uri="{FF2B5EF4-FFF2-40B4-BE49-F238E27FC236}">
                <a16:creationId xmlns:a16="http://schemas.microsoft.com/office/drawing/2014/main" id="{96393743-42D5-4C15-8C0F-3A8BB3C3F9C6}"/>
              </a:ext>
            </a:extLst>
          </p:cNvPr>
          <p:cNvSpPr/>
          <p:nvPr/>
        </p:nvSpPr>
        <p:spPr bwMode="auto">
          <a:xfrm>
            <a:off x="5155262" y="765152"/>
            <a:ext cx="4114800" cy="6048672"/>
          </a:xfrm>
          <a:prstGeom prst="rect">
            <a:avLst/>
          </a:prstGeom>
          <a:noFill/>
          <a:ln w="38100">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7035267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2E732-7ED8-411B-85F6-04D67F5A76C9}"/>
              </a:ext>
            </a:extLst>
          </p:cNvPr>
          <p:cNvPicPr>
            <a:picLocks noChangeAspect="1"/>
          </p:cNvPicPr>
          <p:nvPr/>
        </p:nvPicPr>
        <p:blipFill>
          <a:blip r:embed="rId2"/>
          <a:stretch>
            <a:fillRect/>
          </a:stretch>
        </p:blipFill>
        <p:spPr>
          <a:xfrm>
            <a:off x="1079500" y="1518352"/>
            <a:ext cx="10225236" cy="2249301"/>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Der Power BI Service ist zugänglich unter www.powerbi.com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8" name="Rectangle 7">
            <a:extLst>
              <a:ext uri="{FF2B5EF4-FFF2-40B4-BE49-F238E27FC236}">
                <a16:creationId xmlns:a16="http://schemas.microsoft.com/office/drawing/2014/main" id="{D6AF5B79-18FE-48AE-8926-E9AF43D722FF}"/>
              </a:ext>
            </a:extLst>
          </p:cNvPr>
          <p:cNvSpPr/>
          <p:nvPr/>
        </p:nvSpPr>
        <p:spPr bwMode="auto">
          <a:xfrm>
            <a:off x="2202840" y="1746250"/>
            <a:ext cx="1944936" cy="21602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7" name="Rectangle 26">
            <a:extLst>
              <a:ext uri="{FF2B5EF4-FFF2-40B4-BE49-F238E27FC236}">
                <a16:creationId xmlns:a16="http://schemas.microsoft.com/office/drawing/2014/main" id="{9F38CC2B-9664-4FEC-9AB1-D82C0FDB5E1B}"/>
              </a:ext>
            </a:extLst>
          </p:cNvPr>
          <p:cNvSpPr/>
          <p:nvPr/>
        </p:nvSpPr>
        <p:spPr bwMode="auto">
          <a:xfrm>
            <a:off x="10297244" y="2047628"/>
            <a:ext cx="432768" cy="202678"/>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8" name="Inhaltsplatzhalter 2">
            <a:extLst>
              <a:ext uri="{FF2B5EF4-FFF2-40B4-BE49-F238E27FC236}">
                <a16:creationId xmlns:a16="http://schemas.microsoft.com/office/drawing/2014/main" id="{34324035-5D62-45B9-A08F-578B52C372CD}"/>
              </a:ext>
            </a:extLst>
          </p:cNvPr>
          <p:cNvSpPr txBox="1">
            <a:spLocks/>
          </p:cNvSpPr>
          <p:nvPr/>
        </p:nvSpPr>
        <p:spPr bwMode="auto">
          <a:xfrm>
            <a:off x="1079500" y="3767653"/>
            <a:ext cx="10225236" cy="35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Wenn Sie auf "Anmelden" klicken, werden Sie automatisch mit Ihren Zugangsdaten authentifiziert - wenn Sie die Lizenz besitzen.</a:t>
            </a:r>
          </a:p>
        </p:txBody>
      </p:sp>
      <p:pic>
        <p:nvPicPr>
          <p:cNvPr id="4" name="Picture 3">
            <a:extLst>
              <a:ext uri="{FF2B5EF4-FFF2-40B4-BE49-F238E27FC236}">
                <a16:creationId xmlns:a16="http://schemas.microsoft.com/office/drawing/2014/main" id="{B729C304-E0F4-48AD-9AC2-244E9A734F8D}"/>
              </a:ext>
            </a:extLst>
          </p:cNvPr>
          <p:cNvPicPr>
            <a:picLocks noChangeAspect="1"/>
          </p:cNvPicPr>
          <p:nvPr/>
        </p:nvPicPr>
        <p:blipFill>
          <a:blip r:embed="rId3"/>
          <a:stretch>
            <a:fillRect/>
          </a:stretch>
        </p:blipFill>
        <p:spPr>
          <a:xfrm>
            <a:off x="1079500" y="4404941"/>
            <a:ext cx="10873308" cy="2399275"/>
          </a:xfrm>
          <a:prstGeom prst="rect">
            <a:avLst/>
          </a:prstGeom>
        </p:spPr>
      </p:pic>
      <p:sp>
        <p:nvSpPr>
          <p:cNvPr id="29" name="Inhaltsplatzhalter 2">
            <a:extLst>
              <a:ext uri="{FF2B5EF4-FFF2-40B4-BE49-F238E27FC236}">
                <a16:creationId xmlns:a16="http://schemas.microsoft.com/office/drawing/2014/main" id="{0ED1C77D-FB40-4E9F-822C-EB1AF37DB77A}"/>
              </a:ext>
            </a:extLst>
          </p:cNvPr>
          <p:cNvSpPr txBox="1">
            <a:spLocks/>
          </p:cNvSpPr>
          <p:nvPr/>
        </p:nvSpPr>
        <p:spPr bwMode="auto">
          <a:xfrm>
            <a:off x="1079500" y="6804216"/>
            <a:ext cx="10225236" cy="35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Power BI Service erstellt für Sie eine benutzerdefinierte Zielseite.</a:t>
            </a:r>
            <a:r>
              <a:rPr lang="en-US" sz="1400" kern="0" dirty="0"/>
              <a:t>.</a:t>
            </a:r>
            <a:endParaRPr lang="en-US" sz="400" kern="0" dirty="0"/>
          </a:p>
        </p:txBody>
      </p:sp>
      <p:sp>
        <p:nvSpPr>
          <p:cNvPr id="30" name="Rectangle 29">
            <a:extLst>
              <a:ext uri="{FF2B5EF4-FFF2-40B4-BE49-F238E27FC236}">
                <a16:creationId xmlns:a16="http://schemas.microsoft.com/office/drawing/2014/main" id="{22E9497C-A882-4013-B2D4-657FBF4F41EA}"/>
              </a:ext>
            </a:extLst>
          </p:cNvPr>
          <p:cNvSpPr/>
          <p:nvPr/>
        </p:nvSpPr>
        <p:spPr bwMode="auto">
          <a:xfrm>
            <a:off x="10657284" y="4770586"/>
            <a:ext cx="1295524" cy="80244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1" name="Rectangle 30">
            <a:extLst>
              <a:ext uri="{FF2B5EF4-FFF2-40B4-BE49-F238E27FC236}">
                <a16:creationId xmlns:a16="http://schemas.microsoft.com/office/drawing/2014/main" id="{751071FF-DBD4-4332-8F2F-E9E3315BB3AF}"/>
              </a:ext>
            </a:extLst>
          </p:cNvPr>
          <p:cNvSpPr/>
          <p:nvPr/>
        </p:nvSpPr>
        <p:spPr bwMode="auto">
          <a:xfrm>
            <a:off x="3177540" y="5125447"/>
            <a:ext cx="1359064" cy="228251"/>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2" name="Rectangle 31">
            <a:extLst>
              <a:ext uri="{FF2B5EF4-FFF2-40B4-BE49-F238E27FC236}">
                <a16:creationId xmlns:a16="http://schemas.microsoft.com/office/drawing/2014/main" id="{A3B99D7D-45B4-4A67-9B3E-AB18A3B84B13}"/>
              </a:ext>
            </a:extLst>
          </p:cNvPr>
          <p:cNvSpPr/>
          <p:nvPr/>
        </p:nvSpPr>
        <p:spPr bwMode="auto">
          <a:xfrm>
            <a:off x="3177540" y="5458906"/>
            <a:ext cx="1359064" cy="228251"/>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14174285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CD4DD2-4C16-4A98-94B5-8BBD14D45F19}"/>
              </a:ext>
            </a:extLst>
          </p:cNvPr>
          <p:cNvPicPr>
            <a:picLocks noChangeAspect="1"/>
          </p:cNvPicPr>
          <p:nvPr/>
        </p:nvPicPr>
        <p:blipFill>
          <a:blip r:embed="rId2"/>
          <a:stretch>
            <a:fillRect/>
          </a:stretch>
        </p:blipFill>
        <p:spPr>
          <a:xfrm>
            <a:off x="1009065" y="1573087"/>
            <a:ext cx="10944363" cy="5919880"/>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err="1"/>
              <a:t>Getting</a:t>
            </a:r>
            <a:r>
              <a:rPr lang="de-DE" dirty="0"/>
              <a:t> </a:t>
            </a:r>
            <a:r>
              <a:rPr lang="de-DE" dirty="0" err="1"/>
              <a:t>around</a:t>
            </a:r>
            <a:r>
              <a:rPr lang="de-DE" dirty="0"/>
              <a:t> Power BI Service </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8" name="Rectangle 7">
            <a:extLst>
              <a:ext uri="{FF2B5EF4-FFF2-40B4-BE49-F238E27FC236}">
                <a16:creationId xmlns:a16="http://schemas.microsoft.com/office/drawing/2014/main" id="{D6AF5B79-18FE-48AE-8926-E9AF43D722FF}"/>
              </a:ext>
            </a:extLst>
          </p:cNvPr>
          <p:cNvSpPr/>
          <p:nvPr/>
        </p:nvSpPr>
        <p:spPr bwMode="auto">
          <a:xfrm>
            <a:off x="1944316" y="1757515"/>
            <a:ext cx="1944936" cy="21602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0" name="Oval 9">
            <a:extLst>
              <a:ext uri="{FF2B5EF4-FFF2-40B4-BE49-F238E27FC236}">
                <a16:creationId xmlns:a16="http://schemas.microsoft.com/office/drawing/2014/main" id="{253D9F20-D605-45C1-A6C8-DE729B6E1268}"/>
              </a:ext>
            </a:extLst>
          </p:cNvPr>
          <p:cNvSpPr/>
          <p:nvPr/>
        </p:nvSpPr>
        <p:spPr bwMode="auto">
          <a:xfrm>
            <a:off x="1667770" y="1732043"/>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1</a:t>
            </a:r>
            <a:endParaRPr kumimoji="0" lang="en-US" sz="1400" b="0" i="0" u="none" strike="noStrike" cap="none" normalizeH="0" baseline="0" dirty="0">
              <a:ln>
                <a:noFill/>
              </a:ln>
              <a:effectLst/>
              <a:latin typeface="Calibri" panose="020F0502020204030204" pitchFamily="34" charset="0"/>
            </a:endParaRPr>
          </a:p>
        </p:txBody>
      </p:sp>
      <p:sp>
        <p:nvSpPr>
          <p:cNvPr id="12" name="Inhaltsplatzhalter 2">
            <a:extLst>
              <a:ext uri="{FF2B5EF4-FFF2-40B4-BE49-F238E27FC236}">
                <a16:creationId xmlns:a16="http://schemas.microsoft.com/office/drawing/2014/main" id="{88E15369-8CC1-455C-94BB-38664C56D9E5}"/>
              </a:ext>
            </a:extLst>
          </p:cNvPr>
          <p:cNvSpPr txBox="1">
            <a:spLocks/>
          </p:cNvSpPr>
          <p:nvPr/>
        </p:nvSpPr>
        <p:spPr bwMode="auto">
          <a:xfrm>
            <a:off x="11953428" y="1518352"/>
            <a:ext cx="2281661"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342900" indent="-342900">
              <a:spcBef>
                <a:spcPts val="0"/>
              </a:spcBef>
              <a:spcAft>
                <a:spcPts val="1200"/>
              </a:spcAft>
              <a:buClr>
                <a:srgbClr val="003366"/>
              </a:buClr>
              <a:buFont typeface="+mj-lt"/>
              <a:buAutoNum type="arabicParenR"/>
            </a:pPr>
            <a:r>
              <a:rPr lang="de-DE" sz="1400" kern="0" dirty="0"/>
              <a:t>Web-URL</a:t>
            </a:r>
            <a:endParaRPr lang="en-US" sz="1400" kern="0" dirty="0"/>
          </a:p>
          <a:p>
            <a:pPr marL="342900" indent="-342900">
              <a:spcBef>
                <a:spcPts val="0"/>
              </a:spcBef>
              <a:spcAft>
                <a:spcPts val="1200"/>
              </a:spcAft>
              <a:buClr>
                <a:srgbClr val="003366"/>
              </a:buClr>
              <a:buFont typeface="+mj-lt"/>
              <a:buAutoNum type="arabicParenR"/>
            </a:pPr>
            <a:r>
              <a:rPr lang="de-DE" sz="1400" kern="0" dirty="0" err="1"/>
              <a:t>Functions</a:t>
            </a:r>
            <a:endParaRPr lang="de-DE" sz="1400" kern="0" dirty="0"/>
          </a:p>
          <a:p>
            <a:pPr marL="342900" indent="-342900">
              <a:spcBef>
                <a:spcPts val="0"/>
              </a:spcBef>
              <a:spcAft>
                <a:spcPts val="1200"/>
              </a:spcAft>
              <a:buClr>
                <a:srgbClr val="003366"/>
              </a:buClr>
              <a:buFont typeface="+mj-lt"/>
              <a:buAutoNum type="arabicParenR"/>
            </a:pPr>
            <a:r>
              <a:rPr lang="de-DE" sz="1400" kern="0" dirty="0"/>
              <a:t>Home, </a:t>
            </a:r>
            <a:r>
              <a:rPr lang="de-DE" sz="1400" kern="0" dirty="0" err="1"/>
              <a:t>Favorites</a:t>
            </a:r>
            <a:r>
              <a:rPr lang="de-DE" sz="1400" kern="0" dirty="0"/>
              <a:t>, </a:t>
            </a:r>
            <a:r>
              <a:rPr lang="de-DE" sz="1400" kern="0" dirty="0" err="1"/>
              <a:t>Recent</a:t>
            </a:r>
            <a:r>
              <a:rPr lang="de-DE" sz="1400" kern="0" dirty="0"/>
              <a:t>, Apps &amp; </a:t>
            </a:r>
            <a:r>
              <a:rPr lang="de-DE" sz="1400" kern="0" dirty="0" err="1"/>
              <a:t>Shared</a:t>
            </a:r>
            <a:r>
              <a:rPr lang="de-DE" sz="1400" kern="0" dirty="0"/>
              <a:t> Items</a:t>
            </a:r>
          </a:p>
          <a:p>
            <a:pPr marL="342900" indent="-342900">
              <a:spcBef>
                <a:spcPts val="0"/>
              </a:spcBef>
              <a:spcAft>
                <a:spcPts val="1200"/>
              </a:spcAft>
              <a:buClr>
                <a:srgbClr val="003366"/>
              </a:buClr>
              <a:buFont typeface="+mj-lt"/>
              <a:buAutoNum type="arabicParenR"/>
            </a:pPr>
            <a:r>
              <a:rPr lang="de-DE" sz="1400" kern="0" dirty="0" err="1"/>
              <a:t>Workspaces</a:t>
            </a:r>
            <a:endParaRPr lang="de-DE" sz="1400" kern="0" dirty="0"/>
          </a:p>
          <a:p>
            <a:pPr marL="342900" indent="-342900">
              <a:spcBef>
                <a:spcPts val="0"/>
              </a:spcBef>
              <a:spcAft>
                <a:spcPts val="1200"/>
              </a:spcAft>
              <a:buClr>
                <a:srgbClr val="003366"/>
              </a:buClr>
              <a:buFont typeface="+mj-lt"/>
              <a:buAutoNum type="arabicParenR"/>
            </a:pPr>
            <a:r>
              <a:rPr lang="de-DE" sz="1400" kern="0" dirty="0"/>
              <a:t>Dashboards</a:t>
            </a:r>
          </a:p>
          <a:p>
            <a:pPr marL="342900" indent="-342900">
              <a:spcBef>
                <a:spcPts val="0"/>
              </a:spcBef>
              <a:spcAft>
                <a:spcPts val="1200"/>
              </a:spcAft>
              <a:buClr>
                <a:srgbClr val="003366"/>
              </a:buClr>
              <a:buFont typeface="+mj-lt"/>
              <a:buAutoNum type="arabicParenR"/>
            </a:pPr>
            <a:r>
              <a:rPr lang="de-DE" sz="1400" kern="0" dirty="0"/>
              <a:t>Reports</a:t>
            </a:r>
          </a:p>
          <a:p>
            <a:pPr marL="342900" indent="-342900">
              <a:spcBef>
                <a:spcPts val="0"/>
              </a:spcBef>
              <a:spcAft>
                <a:spcPts val="1200"/>
              </a:spcAft>
              <a:buClr>
                <a:srgbClr val="003366"/>
              </a:buClr>
              <a:buFont typeface="+mj-lt"/>
              <a:buAutoNum type="arabicParenR"/>
            </a:pPr>
            <a:r>
              <a:rPr lang="de-DE" sz="1400" kern="0" dirty="0"/>
              <a:t>Datasets</a:t>
            </a:r>
          </a:p>
          <a:p>
            <a:pPr marL="342900" indent="-342900">
              <a:spcBef>
                <a:spcPts val="0"/>
              </a:spcBef>
              <a:spcAft>
                <a:spcPts val="1200"/>
              </a:spcAft>
              <a:buClr>
                <a:srgbClr val="003366"/>
              </a:buClr>
              <a:buFont typeface="+mj-lt"/>
              <a:buAutoNum type="arabicParenR"/>
            </a:pPr>
            <a:r>
              <a:rPr lang="de-DE" sz="1400" kern="0" dirty="0"/>
              <a:t>Main Panel</a:t>
            </a:r>
          </a:p>
        </p:txBody>
      </p:sp>
      <p:sp>
        <p:nvSpPr>
          <p:cNvPr id="13" name="Rectangle 12">
            <a:extLst>
              <a:ext uri="{FF2B5EF4-FFF2-40B4-BE49-F238E27FC236}">
                <a16:creationId xmlns:a16="http://schemas.microsoft.com/office/drawing/2014/main" id="{3F28C45F-D7D3-4BA9-8732-848829DABD3C}"/>
              </a:ext>
            </a:extLst>
          </p:cNvPr>
          <p:cNvSpPr/>
          <p:nvPr/>
        </p:nvSpPr>
        <p:spPr bwMode="auto">
          <a:xfrm>
            <a:off x="10441260" y="1931289"/>
            <a:ext cx="1512168" cy="319018"/>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4" name="Oval 13">
            <a:extLst>
              <a:ext uri="{FF2B5EF4-FFF2-40B4-BE49-F238E27FC236}">
                <a16:creationId xmlns:a16="http://schemas.microsoft.com/office/drawing/2014/main" id="{593B2B58-9B60-4721-9B4F-CF1F78C92873}"/>
              </a:ext>
            </a:extLst>
          </p:cNvPr>
          <p:cNvSpPr/>
          <p:nvPr/>
        </p:nvSpPr>
        <p:spPr bwMode="auto">
          <a:xfrm>
            <a:off x="10157550" y="1953638"/>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2</a:t>
            </a:r>
            <a:endParaRPr kumimoji="0" lang="en-US" sz="1400" b="0" i="0" u="none" strike="noStrike" cap="none" normalizeH="0" baseline="0" dirty="0">
              <a:ln>
                <a:noFill/>
              </a:ln>
              <a:effectLst/>
              <a:latin typeface="Calibri" panose="020F0502020204030204" pitchFamily="34" charset="0"/>
            </a:endParaRPr>
          </a:p>
        </p:txBody>
      </p:sp>
      <p:sp>
        <p:nvSpPr>
          <p:cNvPr id="27" name="Rectangle 26">
            <a:extLst>
              <a:ext uri="{FF2B5EF4-FFF2-40B4-BE49-F238E27FC236}">
                <a16:creationId xmlns:a16="http://schemas.microsoft.com/office/drawing/2014/main" id="{8578A7A7-CE87-4092-8544-29144F67C60C}"/>
              </a:ext>
            </a:extLst>
          </p:cNvPr>
          <p:cNvSpPr/>
          <p:nvPr/>
        </p:nvSpPr>
        <p:spPr bwMode="auto">
          <a:xfrm>
            <a:off x="3384476" y="2257836"/>
            <a:ext cx="7488832" cy="523513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8" name="Rectangle 27">
            <a:extLst>
              <a:ext uri="{FF2B5EF4-FFF2-40B4-BE49-F238E27FC236}">
                <a16:creationId xmlns:a16="http://schemas.microsoft.com/office/drawing/2014/main" id="{1E396999-9A4E-431F-925D-2C45CAFAE0C2}"/>
              </a:ext>
            </a:extLst>
          </p:cNvPr>
          <p:cNvSpPr/>
          <p:nvPr/>
        </p:nvSpPr>
        <p:spPr bwMode="auto">
          <a:xfrm>
            <a:off x="2088332" y="2257835"/>
            <a:ext cx="1296144" cy="522760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9" name="Rectangle 28">
            <a:extLst>
              <a:ext uri="{FF2B5EF4-FFF2-40B4-BE49-F238E27FC236}">
                <a16:creationId xmlns:a16="http://schemas.microsoft.com/office/drawing/2014/main" id="{E06DAEE1-A0C4-4111-A477-9E51A25E1BFF}"/>
              </a:ext>
            </a:extLst>
          </p:cNvPr>
          <p:cNvSpPr/>
          <p:nvPr/>
        </p:nvSpPr>
        <p:spPr bwMode="auto">
          <a:xfrm>
            <a:off x="997579" y="2407513"/>
            <a:ext cx="1090753" cy="1138937"/>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0" name="Rectangle 29">
            <a:extLst>
              <a:ext uri="{FF2B5EF4-FFF2-40B4-BE49-F238E27FC236}">
                <a16:creationId xmlns:a16="http://schemas.microsoft.com/office/drawing/2014/main" id="{32533907-AE69-4FBE-9E5D-B06BE76A36A5}"/>
              </a:ext>
            </a:extLst>
          </p:cNvPr>
          <p:cNvSpPr/>
          <p:nvPr/>
        </p:nvSpPr>
        <p:spPr bwMode="auto">
          <a:xfrm>
            <a:off x="997578" y="3980424"/>
            <a:ext cx="1090753" cy="50213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1" name="Rectangle 30">
            <a:extLst>
              <a:ext uri="{FF2B5EF4-FFF2-40B4-BE49-F238E27FC236}">
                <a16:creationId xmlns:a16="http://schemas.microsoft.com/office/drawing/2014/main" id="{F41119FA-7A39-4E90-9B3B-FFDE05205FFA}"/>
              </a:ext>
            </a:extLst>
          </p:cNvPr>
          <p:cNvSpPr/>
          <p:nvPr/>
        </p:nvSpPr>
        <p:spPr bwMode="auto">
          <a:xfrm>
            <a:off x="997577" y="4482554"/>
            <a:ext cx="1090753" cy="136815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2" name="Rectangle 31">
            <a:extLst>
              <a:ext uri="{FF2B5EF4-FFF2-40B4-BE49-F238E27FC236}">
                <a16:creationId xmlns:a16="http://schemas.microsoft.com/office/drawing/2014/main" id="{85DE3E9F-FB61-4EA8-9D08-802DA693C35F}"/>
              </a:ext>
            </a:extLst>
          </p:cNvPr>
          <p:cNvSpPr/>
          <p:nvPr/>
        </p:nvSpPr>
        <p:spPr bwMode="auto">
          <a:xfrm>
            <a:off x="990285" y="6092457"/>
            <a:ext cx="1090753" cy="1198409"/>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3" name="Rectangle 32">
            <a:extLst>
              <a:ext uri="{FF2B5EF4-FFF2-40B4-BE49-F238E27FC236}">
                <a16:creationId xmlns:a16="http://schemas.microsoft.com/office/drawing/2014/main" id="{14F19D02-5032-444A-A108-9A563F11EAA9}"/>
              </a:ext>
            </a:extLst>
          </p:cNvPr>
          <p:cNvSpPr/>
          <p:nvPr/>
        </p:nvSpPr>
        <p:spPr bwMode="auto">
          <a:xfrm>
            <a:off x="997152" y="5850706"/>
            <a:ext cx="1090753" cy="241751"/>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4" name="Oval 33">
            <a:extLst>
              <a:ext uri="{FF2B5EF4-FFF2-40B4-BE49-F238E27FC236}">
                <a16:creationId xmlns:a16="http://schemas.microsoft.com/office/drawing/2014/main" id="{33BE4CB4-67C4-4C55-A44A-D54376998EFA}"/>
              </a:ext>
            </a:extLst>
          </p:cNvPr>
          <p:cNvSpPr/>
          <p:nvPr/>
        </p:nvSpPr>
        <p:spPr bwMode="auto">
          <a:xfrm>
            <a:off x="713869" y="2839821"/>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3</a:t>
            </a:r>
            <a:endParaRPr kumimoji="0" lang="en-US" sz="1400" b="0" i="0" u="none" strike="noStrike" cap="none" normalizeH="0" baseline="0" dirty="0">
              <a:ln>
                <a:noFill/>
              </a:ln>
              <a:effectLst/>
              <a:latin typeface="Calibri" panose="020F0502020204030204" pitchFamily="34" charset="0"/>
            </a:endParaRPr>
          </a:p>
        </p:txBody>
      </p:sp>
      <p:sp>
        <p:nvSpPr>
          <p:cNvPr id="35" name="Oval 34">
            <a:extLst>
              <a:ext uri="{FF2B5EF4-FFF2-40B4-BE49-F238E27FC236}">
                <a16:creationId xmlns:a16="http://schemas.microsoft.com/office/drawing/2014/main" id="{24180302-174B-4E2C-9439-5B7094974EB8}"/>
              </a:ext>
            </a:extLst>
          </p:cNvPr>
          <p:cNvSpPr/>
          <p:nvPr/>
        </p:nvSpPr>
        <p:spPr bwMode="auto">
          <a:xfrm>
            <a:off x="1813799" y="225854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4</a:t>
            </a:r>
            <a:endParaRPr kumimoji="0" lang="en-US" sz="1400" b="0" i="0" u="none" strike="noStrike" cap="none" normalizeH="0" baseline="0" dirty="0">
              <a:ln>
                <a:noFill/>
              </a:ln>
              <a:effectLst/>
              <a:latin typeface="Calibri" panose="020F0502020204030204" pitchFamily="34" charset="0"/>
            </a:endParaRPr>
          </a:p>
        </p:txBody>
      </p:sp>
      <p:sp>
        <p:nvSpPr>
          <p:cNvPr id="36" name="Oval 35">
            <a:extLst>
              <a:ext uri="{FF2B5EF4-FFF2-40B4-BE49-F238E27FC236}">
                <a16:creationId xmlns:a16="http://schemas.microsoft.com/office/drawing/2014/main" id="{65DE02B2-B8DF-4475-9463-FF1602910C9B}"/>
              </a:ext>
            </a:extLst>
          </p:cNvPr>
          <p:cNvSpPr/>
          <p:nvPr/>
        </p:nvSpPr>
        <p:spPr bwMode="auto">
          <a:xfrm>
            <a:off x="713868" y="409432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5</a:t>
            </a:r>
            <a:endParaRPr kumimoji="0" lang="en-US" sz="1400" b="0" i="0" u="none" strike="noStrike" cap="none" normalizeH="0" baseline="0" dirty="0">
              <a:ln>
                <a:noFill/>
              </a:ln>
              <a:effectLst/>
              <a:latin typeface="Calibri" panose="020F0502020204030204" pitchFamily="34" charset="0"/>
            </a:endParaRPr>
          </a:p>
        </p:txBody>
      </p:sp>
      <p:sp>
        <p:nvSpPr>
          <p:cNvPr id="37" name="Oval 36">
            <a:extLst>
              <a:ext uri="{FF2B5EF4-FFF2-40B4-BE49-F238E27FC236}">
                <a16:creationId xmlns:a16="http://schemas.microsoft.com/office/drawing/2014/main" id="{715333BC-169D-45B3-9F35-20981FD3B44D}"/>
              </a:ext>
            </a:extLst>
          </p:cNvPr>
          <p:cNvSpPr/>
          <p:nvPr/>
        </p:nvSpPr>
        <p:spPr bwMode="auto">
          <a:xfrm>
            <a:off x="719076" y="5023471"/>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6</a:t>
            </a:r>
            <a:endParaRPr kumimoji="0" lang="en-US" sz="1400" b="0" i="0" u="none" strike="noStrike" cap="none" normalizeH="0" baseline="0" dirty="0">
              <a:ln>
                <a:noFill/>
              </a:ln>
              <a:effectLst/>
              <a:latin typeface="Calibri" panose="020F0502020204030204" pitchFamily="34" charset="0"/>
            </a:endParaRPr>
          </a:p>
        </p:txBody>
      </p:sp>
      <p:sp>
        <p:nvSpPr>
          <p:cNvPr id="38" name="Oval 37">
            <a:extLst>
              <a:ext uri="{FF2B5EF4-FFF2-40B4-BE49-F238E27FC236}">
                <a16:creationId xmlns:a16="http://schemas.microsoft.com/office/drawing/2014/main" id="{43BACF83-7A3E-496B-A108-CAA8F25B8942}"/>
              </a:ext>
            </a:extLst>
          </p:cNvPr>
          <p:cNvSpPr/>
          <p:nvPr/>
        </p:nvSpPr>
        <p:spPr bwMode="auto">
          <a:xfrm>
            <a:off x="712318" y="6554501"/>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7</a:t>
            </a:r>
            <a:endParaRPr kumimoji="0" lang="en-US" sz="1400" b="0" i="0" u="none" strike="noStrike" cap="none" normalizeH="0" baseline="0" dirty="0">
              <a:ln>
                <a:noFill/>
              </a:ln>
              <a:effectLst/>
              <a:latin typeface="Calibri" panose="020F0502020204030204" pitchFamily="34" charset="0"/>
            </a:endParaRPr>
          </a:p>
        </p:txBody>
      </p:sp>
      <p:sp>
        <p:nvSpPr>
          <p:cNvPr id="39" name="Oval 38">
            <a:extLst>
              <a:ext uri="{FF2B5EF4-FFF2-40B4-BE49-F238E27FC236}">
                <a16:creationId xmlns:a16="http://schemas.microsoft.com/office/drawing/2014/main" id="{E1761D5E-A529-4BD4-B5E0-4227220A8DBB}"/>
              </a:ext>
            </a:extLst>
          </p:cNvPr>
          <p:cNvSpPr/>
          <p:nvPr/>
        </p:nvSpPr>
        <p:spPr bwMode="auto">
          <a:xfrm>
            <a:off x="3109943" y="225854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8</a:t>
            </a:r>
            <a:endParaRPr kumimoji="0" lang="en-US" sz="1400" b="0" i="0" u="none" strike="noStrike" cap="none" normalizeH="0" baseline="0" dirty="0">
              <a:ln>
                <a:noFill/>
              </a:ln>
              <a:effectLst/>
              <a:latin typeface="Calibri" panose="020F0502020204030204" pitchFamily="34" charset="0"/>
            </a:endParaRPr>
          </a:p>
        </p:txBody>
      </p:sp>
      <p:sp>
        <p:nvSpPr>
          <p:cNvPr id="40" name="Textfeld 15">
            <a:extLst>
              <a:ext uri="{FF2B5EF4-FFF2-40B4-BE49-F238E27FC236}">
                <a16:creationId xmlns:a16="http://schemas.microsoft.com/office/drawing/2014/main" id="{1D545E2E-0B2D-4A3B-B7F8-F4E5342A5DF5}"/>
              </a:ext>
            </a:extLst>
          </p:cNvPr>
          <p:cNvSpPr txBox="1"/>
          <p:nvPr/>
        </p:nvSpPr>
        <p:spPr>
          <a:xfrm>
            <a:off x="1152228" y="7548900"/>
            <a:ext cx="7632848" cy="432000"/>
          </a:xfrm>
          <a:prstGeom prst="rect">
            <a:avLst/>
          </a:prstGeom>
          <a:noFill/>
        </p:spPr>
        <p:txBody>
          <a:bodyPr wrap="square" rtlCol="0" anchor="ctr">
            <a:noAutofit/>
          </a:bodyPr>
          <a:lstStyle/>
          <a:p>
            <a:r>
              <a:rPr lang="de-DE" sz="1600" dirty="0">
                <a:latin typeface="Calibri" panose="020F0502020204030204" pitchFamily="34" charset="0"/>
              </a:rPr>
              <a:t>More </a:t>
            </a:r>
            <a:r>
              <a:rPr lang="de-DE" sz="1600" dirty="0" err="1">
                <a:latin typeface="Calibri" panose="020F0502020204030204" pitchFamily="34" charset="0"/>
              </a:rPr>
              <a:t>info</a:t>
            </a:r>
            <a:r>
              <a:rPr lang="de-DE" sz="1600" dirty="0">
                <a:latin typeface="Calibri" panose="020F0502020204030204" pitchFamily="34" charset="0"/>
              </a:rPr>
              <a:t>: </a:t>
            </a:r>
            <a:r>
              <a:rPr lang="de-DE" sz="1600" dirty="0">
                <a:latin typeface="Calibri" panose="020F0502020204030204" pitchFamily="34" charset="0"/>
                <a:hlinkClick r:id="rId3"/>
              </a:rPr>
              <a:t>https://docs.microsoft.com/en-us/power-bi/service-whats-new</a:t>
            </a:r>
            <a:endParaRPr lang="de-DE" sz="1600" dirty="0">
              <a:latin typeface="Calibri" panose="020F0502020204030204" pitchFamily="34" charset="0"/>
            </a:endParaRPr>
          </a:p>
        </p:txBody>
      </p:sp>
    </p:spTree>
    <p:extLst>
      <p:ext uri="{BB962C8B-B14F-4D97-AF65-F5344CB8AC3E}">
        <p14:creationId xmlns:p14="http://schemas.microsoft.com/office/powerpoint/2010/main" val="2513362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Sie können Daten über Power BI Desktop hochladen.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Der einfachste Weg, Ihre Daten und Berichte in den Power BI Service zu bringen, ist die Funktion "Publizieren" in Power BI Desktop.</a:t>
            </a:r>
          </a:p>
          <a:p>
            <a:pPr marL="342900" indent="-342900">
              <a:spcBef>
                <a:spcPts val="0"/>
              </a:spcBef>
              <a:spcAft>
                <a:spcPts val="1200"/>
              </a:spcAft>
              <a:buClr>
                <a:srgbClr val="003366"/>
              </a:buClr>
              <a:buFont typeface="+mj-lt"/>
              <a:buAutoNum type="arabicParenR"/>
            </a:pPr>
            <a:r>
              <a:rPr lang="de-DE" sz="1400" kern="0" dirty="0"/>
              <a:t>Nachdem Sie Ihren Bericht erstellt haben, wählen Sie auf der Startseite "Veröffentlichen".</a:t>
            </a:r>
          </a:p>
          <a:p>
            <a:pPr marL="342900" indent="-342900">
              <a:spcBef>
                <a:spcPts val="0"/>
              </a:spcBef>
              <a:spcAft>
                <a:spcPts val="1200"/>
              </a:spcAft>
              <a:buClr>
                <a:srgbClr val="003366"/>
              </a:buClr>
              <a:buFont typeface="+mj-lt"/>
              <a:buAutoNum type="arabicParenR"/>
            </a:pPr>
            <a:r>
              <a:rPr lang="de-DE" sz="1400" kern="0" dirty="0"/>
              <a:t>Möglicherweise werden Sie aufgefordert, sich anzumelden. Wenn ja, geben Sie bitte Ihre E-Mail-Adresse und Ihr Windows-Passwort ein.</a:t>
            </a:r>
          </a:p>
          <a:p>
            <a:pPr marL="342900" indent="-342900">
              <a:spcBef>
                <a:spcPts val="0"/>
              </a:spcBef>
              <a:spcAft>
                <a:spcPts val="1200"/>
              </a:spcAft>
              <a:buClr>
                <a:srgbClr val="003366"/>
              </a:buClr>
              <a:buFont typeface="+mj-lt"/>
              <a:buAutoNum type="arabicParenR"/>
            </a:pPr>
            <a:r>
              <a:rPr lang="de-DE" sz="1400" kern="0" dirty="0"/>
              <a:t>Wählen Sie "Training Power BI" und klicken Sie auf "Select".</a:t>
            </a:r>
          </a:p>
          <a:p>
            <a:pPr marL="342900" indent="-342900">
              <a:spcBef>
                <a:spcPts val="0"/>
              </a:spcBef>
              <a:spcAft>
                <a:spcPts val="1200"/>
              </a:spcAft>
              <a:buClr>
                <a:srgbClr val="003366"/>
              </a:buClr>
              <a:buFont typeface="+mj-lt"/>
              <a:buAutoNum type="arabicParenR"/>
            </a:pPr>
            <a:r>
              <a:rPr lang="de-DE" sz="1400" kern="0" dirty="0"/>
              <a:t>Warten Sie auf die Daten und den Bericht, um den Upload abzuschließen.</a:t>
            </a:r>
          </a:p>
          <a:p>
            <a:pPr marL="342900" indent="-342900">
              <a:spcBef>
                <a:spcPts val="0"/>
              </a:spcBef>
              <a:spcAft>
                <a:spcPts val="1200"/>
              </a:spcAft>
              <a:buClr>
                <a:srgbClr val="003366"/>
              </a:buClr>
              <a:buFont typeface="+mj-lt"/>
              <a:buAutoNum type="arabicParenR"/>
            </a:pPr>
            <a:r>
              <a:rPr lang="de-DE" sz="1400" kern="0" dirty="0"/>
              <a:t>Navigieren Sie zu www.powerbi.com und melden Sie sich an.</a:t>
            </a:r>
            <a:r>
              <a:rPr lang="en-US" sz="1400" kern="0" dirty="0"/>
              <a:t>.</a:t>
            </a:r>
          </a:p>
          <a:p>
            <a:pPr marL="342900" indent="-342900">
              <a:spcBef>
                <a:spcPts val="0"/>
              </a:spcBef>
              <a:spcAft>
                <a:spcPts val="1200"/>
              </a:spcAft>
              <a:buClr>
                <a:srgbClr val="003366"/>
              </a:buClr>
              <a:buFont typeface="+mj-lt"/>
              <a:buAutoNum type="arabicParenR"/>
            </a:pPr>
            <a:r>
              <a:rPr lang="de-DE" sz="1400" kern="0" dirty="0"/>
              <a:t>Gehen Sie zu 'Training Power BI' und klicken Sie auf 'Datasets'.</a:t>
            </a:r>
          </a:p>
          <a:p>
            <a:pPr marL="342900" indent="-342900">
              <a:spcBef>
                <a:spcPts val="0"/>
              </a:spcBef>
              <a:spcAft>
                <a:spcPts val="1200"/>
              </a:spcAft>
              <a:buClr>
                <a:srgbClr val="003366"/>
              </a:buClr>
              <a:buFont typeface="+mj-lt"/>
              <a:buAutoNum type="arabicParenR"/>
            </a:pPr>
            <a:r>
              <a:rPr lang="de-DE" sz="1400" kern="0" dirty="0"/>
              <a:t>Sie erhalten auch eine Benachrichtigung, dass Ihr Datensatz erfolgreich hochgeladen wurde.</a:t>
            </a:r>
          </a:p>
          <a:p>
            <a:pPr marL="342900" indent="-342900">
              <a:spcBef>
                <a:spcPts val="0"/>
              </a:spcBef>
              <a:spcAft>
                <a:spcPts val="1200"/>
              </a:spcAft>
              <a:buClr>
                <a:srgbClr val="003366"/>
              </a:buClr>
              <a:buFont typeface="+mj-lt"/>
              <a:buAutoNum type="arabicParenR"/>
            </a:pPr>
            <a:r>
              <a:rPr lang="de-DE" sz="1400" kern="0" dirty="0"/>
              <a:t>Suchen Sie Ihren Datensatz in der Liste. Es besteht eine hohe Wahrscheinlichkeit, dass dies Ihr einziger Datensatz ist.</a:t>
            </a:r>
          </a:p>
          <a:p>
            <a:pPr marL="342900" indent="-342900">
              <a:spcBef>
                <a:spcPts val="0"/>
              </a:spcBef>
              <a:spcAft>
                <a:spcPts val="1200"/>
              </a:spcAft>
              <a:buClr>
                <a:srgbClr val="003366"/>
              </a:buClr>
              <a:buFont typeface="+mj-lt"/>
              <a:buAutoNum type="arabicParenR"/>
            </a:pPr>
            <a:r>
              <a:rPr lang="de-DE" sz="1400" kern="0" dirty="0"/>
              <a:t>Beachten Sie, dass das Dataset den gleichen Namen wie Ihr Bericht hat und nicht in die einzelnen Tabellen Ihres Berichts unterteilt ist.</a:t>
            </a:r>
          </a:p>
          <a:p>
            <a:pPr marL="342900" indent="-342900">
              <a:spcBef>
                <a:spcPts val="0"/>
              </a:spcBef>
              <a:spcAft>
                <a:spcPts val="1200"/>
              </a:spcAft>
              <a:buClr>
                <a:srgbClr val="003366"/>
              </a:buClr>
              <a:buFont typeface="+mj-lt"/>
              <a:buAutoNum type="arabicParenR"/>
            </a:pPr>
            <a:r>
              <a:rPr lang="de-DE" sz="1400" kern="0" dirty="0"/>
              <a:t>Finden Sie Ihren Bericht auf der Registerkarte "Berichte".</a:t>
            </a:r>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9" name="Picture 8">
            <a:extLst>
              <a:ext uri="{FF2B5EF4-FFF2-40B4-BE49-F238E27FC236}">
                <a16:creationId xmlns:a16="http://schemas.microsoft.com/office/drawing/2014/main" id="{D611D916-0EB7-4CA7-A5D0-8BD0279AC850}"/>
              </a:ext>
            </a:extLst>
          </p:cNvPr>
          <p:cNvPicPr>
            <a:picLocks noChangeAspect="1"/>
          </p:cNvPicPr>
          <p:nvPr/>
        </p:nvPicPr>
        <p:blipFill>
          <a:blip r:embed="rId2"/>
          <a:stretch>
            <a:fillRect/>
          </a:stretch>
        </p:blipFill>
        <p:spPr>
          <a:xfrm>
            <a:off x="7200900" y="1518351"/>
            <a:ext cx="6624638" cy="2732805"/>
          </a:xfrm>
          <a:prstGeom prst="rect">
            <a:avLst/>
          </a:prstGeom>
        </p:spPr>
      </p:pic>
      <p:sp>
        <p:nvSpPr>
          <p:cNvPr id="10" name="Rectangle 9">
            <a:extLst>
              <a:ext uri="{FF2B5EF4-FFF2-40B4-BE49-F238E27FC236}">
                <a16:creationId xmlns:a16="http://schemas.microsoft.com/office/drawing/2014/main" id="{95B861CD-D970-412A-940A-69954D8A1451}"/>
              </a:ext>
            </a:extLst>
          </p:cNvPr>
          <p:cNvSpPr/>
          <p:nvPr/>
        </p:nvSpPr>
        <p:spPr bwMode="auto">
          <a:xfrm>
            <a:off x="13305085" y="1757034"/>
            <a:ext cx="432768" cy="56528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3" name="Rectangle 12">
            <a:extLst>
              <a:ext uri="{FF2B5EF4-FFF2-40B4-BE49-F238E27FC236}">
                <a16:creationId xmlns:a16="http://schemas.microsoft.com/office/drawing/2014/main" id="{3349D9B8-404F-4CE8-988C-DF733C64C780}"/>
              </a:ext>
            </a:extLst>
          </p:cNvPr>
          <p:cNvSpPr/>
          <p:nvPr/>
        </p:nvSpPr>
        <p:spPr bwMode="auto">
          <a:xfrm>
            <a:off x="10564604" y="2610346"/>
            <a:ext cx="3117015" cy="432048"/>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4" name="Rectangle 13">
            <a:extLst>
              <a:ext uri="{FF2B5EF4-FFF2-40B4-BE49-F238E27FC236}">
                <a16:creationId xmlns:a16="http://schemas.microsoft.com/office/drawing/2014/main" id="{D9736E5E-D7E3-470E-AAB6-34401E2D2BE9}"/>
              </a:ext>
            </a:extLst>
          </p:cNvPr>
          <p:cNvSpPr/>
          <p:nvPr/>
        </p:nvSpPr>
        <p:spPr bwMode="auto">
          <a:xfrm>
            <a:off x="12805728" y="3884546"/>
            <a:ext cx="487723" cy="244407"/>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4" name="Picture 3">
            <a:extLst>
              <a:ext uri="{FF2B5EF4-FFF2-40B4-BE49-F238E27FC236}">
                <a16:creationId xmlns:a16="http://schemas.microsoft.com/office/drawing/2014/main" id="{FFEFB5D4-5472-4D59-9716-575CAA59D5EB}"/>
              </a:ext>
            </a:extLst>
          </p:cNvPr>
          <p:cNvPicPr>
            <a:picLocks noChangeAspect="1"/>
          </p:cNvPicPr>
          <p:nvPr/>
        </p:nvPicPr>
        <p:blipFill>
          <a:blip r:embed="rId3"/>
          <a:stretch>
            <a:fillRect/>
          </a:stretch>
        </p:blipFill>
        <p:spPr>
          <a:xfrm>
            <a:off x="7200900" y="4245610"/>
            <a:ext cx="2539511" cy="1192117"/>
          </a:xfrm>
          <a:prstGeom prst="rect">
            <a:avLst/>
          </a:prstGeom>
        </p:spPr>
      </p:pic>
      <p:pic>
        <p:nvPicPr>
          <p:cNvPr id="7" name="Picture 6">
            <a:extLst>
              <a:ext uri="{FF2B5EF4-FFF2-40B4-BE49-F238E27FC236}">
                <a16:creationId xmlns:a16="http://schemas.microsoft.com/office/drawing/2014/main" id="{EF522315-444C-4B46-8943-26899C0D5EB8}"/>
              </a:ext>
            </a:extLst>
          </p:cNvPr>
          <p:cNvPicPr>
            <a:picLocks noChangeAspect="1"/>
          </p:cNvPicPr>
          <p:nvPr/>
        </p:nvPicPr>
        <p:blipFill>
          <a:blip r:embed="rId4"/>
          <a:stretch>
            <a:fillRect/>
          </a:stretch>
        </p:blipFill>
        <p:spPr>
          <a:xfrm>
            <a:off x="11286027" y="4245610"/>
            <a:ext cx="2539511" cy="1503592"/>
          </a:xfrm>
          <a:prstGeom prst="rect">
            <a:avLst/>
          </a:prstGeom>
        </p:spPr>
      </p:pic>
      <p:pic>
        <p:nvPicPr>
          <p:cNvPr id="8" name="Picture 7">
            <a:extLst>
              <a:ext uri="{FF2B5EF4-FFF2-40B4-BE49-F238E27FC236}">
                <a16:creationId xmlns:a16="http://schemas.microsoft.com/office/drawing/2014/main" id="{7FF87CD1-E20E-4937-B009-6DF05B0EA804}"/>
              </a:ext>
            </a:extLst>
          </p:cNvPr>
          <p:cNvPicPr>
            <a:picLocks noChangeAspect="1"/>
          </p:cNvPicPr>
          <p:nvPr/>
        </p:nvPicPr>
        <p:blipFill rotWithShape="1">
          <a:blip r:embed="rId5"/>
          <a:srcRect l="3598"/>
          <a:stretch/>
        </p:blipFill>
        <p:spPr>
          <a:xfrm>
            <a:off x="5641041" y="5754899"/>
            <a:ext cx="8184497" cy="2181161"/>
          </a:xfrm>
          <a:prstGeom prst="rect">
            <a:avLst/>
          </a:prstGeom>
        </p:spPr>
      </p:pic>
      <p:sp>
        <p:nvSpPr>
          <p:cNvPr id="16" name="Rectangle 15">
            <a:extLst>
              <a:ext uri="{FF2B5EF4-FFF2-40B4-BE49-F238E27FC236}">
                <a16:creationId xmlns:a16="http://schemas.microsoft.com/office/drawing/2014/main" id="{4AB9CB46-9DF6-4B2D-AA30-D8487BAF1814}"/>
              </a:ext>
            </a:extLst>
          </p:cNvPr>
          <p:cNvSpPr/>
          <p:nvPr/>
        </p:nvSpPr>
        <p:spPr bwMode="auto">
          <a:xfrm>
            <a:off x="12123111" y="5965310"/>
            <a:ext cx="1656857" cy="49017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7" name="Rectangle 16">
            <a:extLst>
              <a:ext uri="{FF2B5EF4-FFF2-40B4-BE49-F238E27FC236}">
                <a16:creationId xmlns:a16="http://schemas.microsoft.com/office/drawing/2014/main" id="{788B873A-8CD5-4955-A3CB-3625AB5BE1CC}"/>
              </a:ext>
            </a:extLst>
          </p:cNvPr>
          <p:cNvSpPr/>
          <p:nvPr/>
        </p:nvSpPr>
        <p:spPr bwMode="auto">
          <a:xfrm>
            <a:off x="5617313" y="7046945"/>
            <a:ext cx="791499" cy="17300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9" name="Rectangle 18">
            <a:extLst>
              <a:ext uri="{FF2B5EF4-FFF2-40B4-BE49-F238E27FC236}">
                <a16:creationId xmlns:a16="http://schemas.microsoft.com/office/drawing/2014/main" id="{35664B45-7A82-4E2F-B8C6-78942FAD2857}"/>
              </a:ext>
            </a:extLst>
          </p:cNvPr>
          <p:cNvSpPr/>
          <p:nvPr/>
        </p:nvSpPr>
        <p:spPr bwMode="auto">
          <a:xfrm>
            <a:off x="6480820" y="7491502"/>
            <a:ext cx="7257033" cy="23141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1326612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IM bietet dem KRONES Konzern eine Vielzahl von datenbezogenen Dienstleistungen an.</a:t>
            </a:r>
            <a:br>
              <a:rPr lang="de-DE" dirty="0"/>
            </a:br>
            <a:endParaRPr lang="de-DE" dirty="0"/>
          </a:p>
        </p:txBody>
      </p:sp>
      <p:sp>
        <p:nvSpPr>
          <p:cNvPr id="4" name="Datumsplatzhalt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sp>
        <p:nvSpPr>
          <p:cNvPr id="11" name="Rechteck 10"/>
          <p:cNvSpPr/>
          <p:nvPr/>
        </p:nvSpPr>
        <p:spPr bwMode="auto">
          <a:xfrm>
            <a:off x="1079502" y="3359168"/>
            <a:ext cx="8099998" cy="1382298"/>
          </a:xfrm>
          <a:prstGeom prst="rect">
            <a:avLst/>
          </a:prstGeom>
          <a:solidFill>
            <a:schemeClr val="bg1">
              <a:lumMod val="85000"/>
            </a:schemeClr>
          </a:solidFill>
          <a:ln w="25400">
            <a:solidFill>
              <a:srgbClr val="003366"/>
            </a:solidFill>
          </a:ln>
          <a:effectLst/>
        </p:spPr>
        <p:txBody>
          <a:bodyPr vert="horz" wrap="square" lIns="91440" tIns="45720" rIns="91440" bIns="45720" numCol="1" rtlCol="0" anchor="t" anchorCtr="0" compatLnSpc="1">
            <a:prstTxWarp prst="textNoShape">
              <a:avLst/>
            </a:prstTxWarp>
            <a:noAutofit/>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effectLst/>
                <a:latin typeface="Calibri" panose="020F0502020204030204" pitchFamily="34" charset="0"/>
              </a:rPr>
              <a:t>Business Intelligence (BI)</a:t>
            </a:r>
          </a:p>
          <a:p>
            <a:pPr marL="401822" indent="-401822">
              <a:spcBef>
                <a:spcPts val="0"/>
              </a:spcBef>
              <a:buClr>
                <a:srgbClr val="003366"/>
              </a:buClr>
              <a:buFont typeface="Wingdings" pitchFamily="2" charset="2"/>
              <a:buChar char="§"/>
            </a:pPr>
            <a:r>
              <a:rPr lang="de-DE" sz="2000" dirty="0">
                <a:solidFill>
                  <a:srgbClr val="000000"/>
                </a:solidFill>
                <a:latin typeface="Calibri" panose="020F0502020204030204" pitchFamily="34" charset="0"/>
                <a:cs typeface="Arial" pitchFamily="34" charset="0"/>
              </a:rPr>
              <a:t>Entscheidungsunterstützungssystem unter Verwendung unternehmensweiter Kennzahlen</a:t>
            </a:r>
          </a:p>
          <a:p>
            <a:pPr marL="401822" indent="-401822">
              <a:spcBef>
                <a:spcPts val="0"/>
              </a:spcBef>
              <a:buClr>
                <a:srgbClr val="003366"/>
              </a:buClr>
              <a:buFont typeface="Wingdings" pitchFamily="2" charset="2"/>
              <a:buChar char="§"/>
            </a:pPr>
            <a:r>
              <a:rPr lang="de-DE" sz="2000" dirty="0">
                <a:solidFill>
                  <a:srgbClr val="000000"/>
                </a:solidFill>
                <a:latin typeface="Calibri" panose="020F0502020204030204" pitchFamily="34" charset="0"/>
                <a:cs typeface="Arial" pitchFamily="34" charset="0"/>
              </a:rPr>
              <a:t>Bereitstellung von historischen und aktuellen Daten zur Analyse</a:t>
            </a:r>
          </a:p>
          <a:p>
            <a:pPr marL="0" marR="0" indent="0" defTabSz="9144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effectLst/>
              <a:latin typeface="Calibri" panose="020F0502020204030204" pitchFamily="34" charset="0"/>
            </a:endParaRPr>
          </a:p>
        </p:txBody>
      </p:sp>
      <p:sp>
        <p:nvSpPr>
          <p:cNvPr id="69" name="Rechteck 68"/>
          <p:cNvSpPr/>
          <p:nvPr/>
        </p:nvSpPr>
        <p:spPr bwMode="auto">
          <a:xfrm>
            <a:off x="1079500" y="4745332"/>
            <a:ext cx="8100000" cy="1137322"/>
          </a:xfrm>
          <a:prstGeom prst="rect">
            <a:avLst/>
          </a:prstGeom>
          <a:solidFill>
            <a:schemeClr val="bg1">
              <a:lumMod val="85000"/>
            </a:schemeClr>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r>
              <a:rPr lang="en-US" sz="2400" b="1" dirty="0">
                <a:latin typeface="Calibri" panose="020F0502020204030204" pitchFamily="34" charset="0"/>
              </a:rPr>
              <a:t>Business Analytics (BA)</a:t>
            </a:r>
          </a:p>
          <a:p>
            <a:pPr marL="401822" indent="-401822">
              <a:spcBef>
                <a:spcPts val="0"/>
              </a:spcBef>
              <a:buClr>
                <a:srgbClr val="003366"/>
              </a:buClr>
              <a:buFont typeface="Wingdings" pitchFamily="2" charset="2"/>
              <a:buChar char="§"/>
            </a:pPr>
            <a:r>
              <a:rPr lang="de-DE" sz="2000" dirty="0">
                <a:solidFill>
                  <a:srgbClr val="000000"/>
                </a:solidFill>
                <a:latin typeface="Calibri" panose="020F0502020204030204" pitchFamily="34" charset="0"/>
                <a:cs typeface="Arial" pitchFamily="34" charset="0"/>
              </a:rPr>
              <a:t>Ad-hoc-Berichtssystem unter Verwendung interner und externer Daten</a:t>
            </a:r>
          </a:p>
          <a:p>
            <a:pPr marL="401822" indent="-401822">
              <a:spcBef>
                <a:spcPts val="0"/>
              </a:spcBef>
              <a:buClr>
                <a:srgbClr val="003366"/>
              </a:buClr>
              <a:buFont typeface="Wingdings" pitchFamily="2" charset="2"/>
              <a:buChar char="§"/>
            </a:pPr>
            <a:r>
              <a:rPr lang="de-DE" sz="2000" dirty="0">
                <a:solidFill>
                  <a:srgbClr val="000000"/>
                </a:solidFill>
                <a:latin typeface="Calibri" panose="020F0502020204030204" pitchFamily="34" charset="0"/>
                <a:cs typeface="Arial" pitchFamily="34" charset="0"/>
              </a:rPr>
              <a:t>Explorative Analysen, Prognosen, Trendanalysen</a:t>
            </a:r>
            <a:endParaRPr lang="en-US" sz="2000" dirty="0">
              <a:solidFill>
                <a:srgbClr val="000000"/>
              </a:solidFill>
              <a:latin typeface="Calibri" panose="020F0502020204030204" pitchFamily="34" charset="0"/>
              <a:cs typeface="Arial" pitchFamily="34" charset="0"/>
            </a:endParaRPr>
          </a:p>
        </p:txBody>
      </p:sp>
      <p:sp>
        <p:nvSpPr>
          <p:cNvPr id="70" name="Rechteck 69"/>
          <p:cNvSpPr/>
          <p:nvPr/>
        </p:nvSpPr>
        <p:spPr bwMode="auto">
          <a:xfrm>
            <a:off x="1079501" y="2635681"/>
            <a:ext cx="900000" cy="720000"/>
          </a:xfrm>
          <a:prstGeom prst="rect">
            <a:avLst/>
          </a:prstGeom>
          <a:solidFill>
            <a:srgbClr val="92D050"/>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Calibri" panose="020F0502020204030204" pitchFamily="34" charset="0"/>
              </a:rPr>
              <a:t>CD</a:t>
            </a:r>
          </a:p>
        </p:txBody>
      </p:sp>
      <p:sp>
        <p:nvSpPr>
          <p:cNvPr id="71" name="Rechteck 70"/>
          <p:cNvSpPr/>
          <p:nvPr/>
        </p:nvSpPr>
        <p:spPr bwMode="auto">
          <a:xfrm>
            <a:off x="1979501" y="2635681"/>
            <a:ext cx="900000" cy="720000"/>
          </a:xfrm>
          <a:prstGeom prst="rect">
            <a:avLst/>
          </a:prstGeom>
          <a:solidFill>
            <a:srgbClr val="92D050"/>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Calibri" panose="020F0502020204030204" pitchFamily="34" charset="0"/>
              </a:rPr>
              <a:t>CO</a:t>
            </a:r>
          </a:p>
        </p:txBody>
      </p:sp>
      <p:sp>
        <p:nvSpPr>
          <p:cNvPr id="72" name="Rechteck 71"/>
          <p:cNvSpPr/>
          <p:nvPr/>
        </p:nvSpPr>
        <p:spPr bwMode="auto">
          <a:xfrm>
            <a:off x="2879500" y="2635681"/>
            <a:ext cx="900000" cy="720000"/>
          </a:xfrm>
          <a:prstGeom prst="rect">
            <a:avLst/>
          </a:prstGeom>
          <a:solidFill>
            <a:srgbClr val="92D050"/>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Calibri" panose="020F0502020204030204" pitchFamily="34" charset="0"/>
              </a:rPr>
              <a:t>CRM</a:t>
            </a:r>
          </a:p>
        </p:txBody>
      </p:sp>
      <p:sp>
        <p:nvSpPr>
          <p:cNvPr id="75" name="Rechteck 74"/>
          <p:cNvSpPr/>
          <p:nvPr/>
        </p:nvSpPr>
        <p:spPr bwMode="auto">
          <a:xfrm>
            <a:off x="3779502" y="2635681"/>
            <a:ext cx="900000" cy="720000"/>
          </a:xfrm>
          <a:prstGeom prst="rect">
            <a:avLst/>
          </a:prstGeom>
          <a:solidFill>
            <a:srgbClr val="92D050"/>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b="1" dirty="0">
                <a:latin typeface="Calibri" panose="020F0502020204030204" pitchFamily="34" charset="0"/>
              </a:rPr>
              <a:t>FI</a:t>
            </a:r>
            <a:endParaRPr kumimoji="0" lang="en-US" b="1" i="0" u="none" strike="noStrike" cap="none" normalizeH="0" baseline="0" dirty="0">
              <a:ln>
                <a:noFill/>
              </a:ln>
              <a:effectLst/>
              <a:latin typeface="Calibri" panose="020F0502020204030204" pitchFamily="34" charset="0"/>
            </a:endParaRPr>
          </a:p>
        </p:txBody>
      </p:sp>
      <p:sp>
        <p:nvSpPr>
          <p:cNvPr id="76" name="Rechteck 75"/>
          <p:cNvSpPr/>
          <p:nvPr/>
        </p:nvSpPr>
        <p:spPr bwMode="auto">
          <a:xfrm>
            <a:off x="4679502" y="2635681"/>
            <a:ext cx="900000" cy="720000"/>
          </a:xfrm>
          <a:prstGeom prst="rect">
            <a:avLst/>
          </a:prstGeom>
          <a:solidFill>
            <a:srgbClr val="92D050"/>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Calibri" panose="020F0502020204030204" pitchFamily="34" charset="0"/>
              </a:rPr>
              <a:t>HR</a:t>
            </a:r>
          </a:p>
        </p:txBody>
      </p:sp>
      <p:sp>
        <p:nvSpPr>
          <p:cNvPr id="77" name="Rechteck 76"/>
          <p:cNvSpPr/>
          <p:nvPr/>
        </p:nvSpPr>
        <p:spPr bwMode="auto">
          <a:xfrm>
            <a:off x="5579502" y="2635681"/>
            <a:ext cx="900000" cy="720000"/>
          </a:xfrm>
          <a:prstGeom prst="rect">
            <a:avLst/>
          </a:prstGeom>
          <a:solidFill>
            <a:srgbClr val="92D050"/>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Calibri" panose="020F0502020204030204" pitchFamily="34" charset="0"/>
              </a:rPr>
              <a:t>IM</a:t>
            </a:r>
          </a:p>
        </p:txBody>
      </p:sp>
      <p:sp>
        <p:nvSpPr>
          <p:cNvPr id="78" name="Rechteck 77"/>
          <p:cNvSpPr/>
          <p:nvPr/>
        </p:nvSpPr>
        <p:spPr bwMode="auto">
          <a:xfrm>
            <a:off x="6477951" y="2635681"/>
            <a:ext cx="900000" cy="720000"/>
          </a:xfrm>
          <a:prstGeom prst="rect">
            <a:avLst/>
          </a:prstGeom>
          <a:solidFill>
            <a:srgbClr val="92D050"/>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Calibri" panose="020F0502020204030204" pitchFamily="34" charset="0"/>
              </a:rPr>
              <a:t>PLM</a:t>
            </a:r>
          </a:p>
        </p:txBody>
      </p:sp>
      <p:sp>
        <p:nvSpPr>
          <p:cNvPr id="79" name="Rechteck 78"/>
          <p:cNvSpPr/>
          <p:nvPr/>
        </p:nvSpPr>
        <p:spPr bwMode="auto">
          <a:xfrm>
            <a:off x="7378726" y="2635681"/>
            <a:ext cx="900000" cy="720000"/>
          </a:xfrm>
          <a:prstGeom prst="rect">
            <a:avLst/>
          </a:prstGeom>
          <a:solidFill>
            <a:srgbClr val="92D050"/>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Calibri" panose="020F0502020204030204" pitchFamily="34" charset="0"/>
              </a:rPr>
              <a:t>QM</a:t>
            </a:r>
          </a:p>
        </p:txBody>
      </p:sp>
      <p:sp>
        <p:nvSpPr>
          <p:cNvPr id="80" name="Rechteck 79"/>
          <p:cNvSpPr/>
          <p:nvPr/>
        </p:nvSpPr>
        <p:spPr bwMode="auto">
          <a:xfrm>
            <a:off x="8279502" y="2635681"/>
            <a:ext cx="900000" cy="720000"/>
          </a:xfrm>
          <a:prstGeom prst="rect">
            <a:avLst/>
          </a:prstGeom>
          <a:solidFill>
            <a:srgbClr val="92D050"/>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effectLst/>
                <a:latin typeface="Calibri" panose="020F0502020204030204" pitchFamily="34" charset="0"/>
              </a:rPr>
              <a:t>SCM</a:t>
            </a:r>
          </a:p>
        </p:txBody>
      </p:sp>
      <p:sp>
        <p:nvSpPr>
          <p:cNvPr id="81" name="Rechteck 80"/>
          <p:cNvSpPr/>
          <p:nvPr/>
        </p:nvSpPr>
        <p:spPr bwMode="auto">
          <a:xfrm>
            <a:off x="1079500" y="1912194"/>
            <a:ext cx="8100000" cy="720000"/>
          </a:xfrm>
          <a:prstGeom prst="rect">
            <a:avLst/>
          </a:prstGeom>
          <a:solidFill>
            <a:srgbClr val="003366"/>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bg1"/>
                </a:solidFill>
                <a:effectLst/>
                <a:latin typeface="Calibri" panose="020F0502020204030204" pitchFamily="34" charset="0"/>
              </a:rPr>
              <a:t>KRONES Group</a:t>
            </a:r>
          </a:p>
        </p:txBody>
      </p:sp>
      <p:sp>
        <p:nvSpPr>
          <p:cNvPr id="25" name="Rechteck 24"/>
          <p:cNvSpPr/>
          <p:nvPr/>
        </p:nvSpPr>
        <p:spPr bwMode="auto">
          <a:xfrm>
            <a:off x="1079500" y="5882654"/>
            <a:ext cx="8100000" cy="1260000"/>
          </a:xfrm>
          <a:prstGeom prst="rect">
            <a:avLst/>
          </a:prstGeom>
          <a:solidFill>
            <a:schemeClr val="bg1">
              <a:lumMod val="85000"/>
            </a:schemeClr>
          </a:solid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r>
              <a:rPr lang="en-US" sz="2400" b="1" dirty="0" err="1">
                <a:latin typeface="Calibri" panose="020F0502020204030204" pitchFamily="34" charset="0"/>
              </a:rPr>
              <a:t>Dienstleistungen</a:t>
            </a:r>
            <a:endParaRPr lang="en-US" sz="2400" b="1" dirty="0">
              <a:latin typeface="Calibri" panose="020F0502020204030204" pitchFamily="34" charset="0"/>
            </a:endParaRPr>
          </a:p>
          <a:p>
            <a:pPr marL="401822" indent="-401822">
              <a:spcBef>
                <a:spcPts val="0"/>
              </a:spcBef>
              <a:buClr>
                <a:srgbClr val="003366"/>
              </a:buClr>
              <a:buFont typeface="Wingdings" pitchFamily="2" charset="2"/>
              <a:buChar char="§"/>
            </a:pPr>
            <a:r>
              <a:rPr lang="en-US" sz="2000" dirty="0">
                <a:solidFill>
                  <a:srgbClr val="000000"/>
                </a:solidFill>
                <a:latin typeface="Calibri" panose="020F0502020204030204" pitchFamily="34" charset="0"/>
                <a:cs typeface="Arial" pitchFamily="34" charset="0"/>
              </a:rPr>
              <a:t>System- und </a:t>
            </a:r>
            <a:r>
              <a:rPr lang="en-US" sz="2000" dirty="0" err="1">
                <a:solidFill>
                  <a:srgbClr val="000000"/>
                </a:solidFill>
                <a:latin typeface="Calibri" panose="020F0502020204030204" pitchFamily="34" charset="0"/>
                <a:cs typeface="Arial" pitchFamily="34" charset="0"/>
              </a:rPr>
              <a:t>Visualisierungstraining</a:t>
            </a:r>
            <a:endParaRPr lang="en-US" sz="2000" dirty="0">
              <a:solidFill>
                <a:srgbClr val="000000"/>
              </a:solidFill>
              <a:latin typeface="Calibri" panose="020F0502020204030204" pitchFamily="34" charset="0"/>
              <a:cs typeface="Arial" pitchFamily="34" charset="0"/>
            </a:endParaRPr>
          </a:p>
          <a:p>
            <a:pPr marL="401822" indent="-401822">
              <a:spcBef>
                <a:spcPts val="0"/>
              </a:spcBef>
              <a:buClr>
                <a:srgbClr val="003366"/>
              </a:buClr>
              <a:buFont typeface="Wingdings" pitchFamily="2" charset="2"/>
              <a:buChar char="§"/>
            </a:pPr>
            <a:r>
              <a:rPr lang="en-US" sz="2000" dirty="0" err="1">
                <a:solidFill>
                  <a:srgbClr val="000000"/>
                </a:solidFill>
                <a:latin typeface="Calibri" panose="020F0502020204030204" pitchFamily="34" charset="0"/>
                <a:cs typeface="Arial" pitchFamily="34" charset="0"/>
              </a:rPr>
              <a:t>Datenvisualisierung</a:t>
            </a:r>
            <a:endParaRPr lang="en-US" sz="2000" dirty="0">
              <a:solidFill>
                <a:srgbClr val="000000"/>
              </a:solidFill>
              <a:latin typeface="Calibri" panose="020F0502020204030204" pitchFamily="34" charset="0"/>
              <a:cs typeface="Arial" pitchFamily="34" charset="0"/>
            </a:endParaRPr>
          </a:p>
        </p:txBody>
      </p:sp>
      <p:sp>
        <p:nvSpPr>
          <p:cNvPr id="26" name="Rechteck 25"/>
          <p:cNvSpPr/>
          <p:nvPr/>
        </p:nvSpPr>
        <p:spPr bwMode="auto">
          <a:xfrm>
            <a:off x="5688731" y="5879167"/>
            <a:ext cx="3490769" cy="1239387"/>
          </a:xfrm>
          <a:prstGeom prst="rect">
            <a:avLst/>
          </a:prstGeom>
          <a:solidFill>
            <a:schemeClr val="bg1">
              <a:lumMod val="85000"/>
            </a:schemeClr>
          </a:solidFill>
          <a:ln w="25400">
            <a:noFill/>
          </a:ln>
          <a:effectLst/>
        </p:spPr>
        <p:txBody>
          <a:bodyPr vert="horz" wrap="square" lIns="91440" tIns="45720" rIns="91440" bIns="45720" numCol="1" rtlCol="0" anchor="ctr" anchorCtr="0" compatLnSpc="1">
            <a:prstTxWarp prst="textNoShape">
              <a:avLst/>
            </a:prstTxWarp>
            <a:noAutofit/>
          </a:bodyPr>
          <a:lstStyle/>
          <a:p>
            <a:r>
              <a:rPr lang="en-US" sz="2400" b="1" dirty="0">
                <a:latin typeface="Calibri" panose="020F0502020204030204" pitchFamily="34" charset="0"/>
              </a:rPr>
              <a:t> </a:t>
            </a:r>
          </a:p>
          <a:p>
            <a:pPr marL="401822" indent="-401822">
              <a:spcBef>
                <a:spcPts val="0"/>
              </a:spcBef>
              <a:buClr>
                <a:srgbClr val="003366"/>
              </a:buClr>
              <a:buFont typeface="Wingdings" pitchFamily="2" charset="2"/>
              <a:buChar char="§"/>
            </a:pPr>
            <a:r>
              <a:rPr lang="en-US" sz="2000" dirty="0" err="1">
                <a:solidFill>
                  <a:srgbClr val="000000"/>
                </a:solidFill>
                <a:latin typeface="Calibri" panose="020F0502020204030204" pitchFamily="34" charset="0"/>
                <a:cs typeface="Arial" pitchFamily="34" charset="0"/>
              </a:rPr>
              <a:t>Infrastruktur</a:t>
            </a:r>
            <a:r>
              <a:rPr lang="en-US" sz="2000" dirty="0">
                <a:solidFill>
                  <a:srgbClr val="000000"/>
                </a:solidFill>
                <a:latin typeface="Calibri" panose="020F0502020204030204" pitchFamily="34" charset="0"/>
                <a:cs typeface="Arial" pitchFamily="34" charset="0"/>
              </a:rPr>
              <a:t> und </a:t>
            </a:r>
            <a:r>
              <a:rPr lang="en-US" sz="2000" dirty="0" err="1">
                <a:solidFill>
                  <a:srgbClr val="000000"/>
                </a:solidFill>
                <a:latin typeface="Calibri" panose="020F0502020204030204" pitchFamily="34" charset="0"/>
                <a:cs typeface="Arial" pitchFamily="34" charset="0"/>
              </a:rPr>
              <a:t>Systeme</a:t>
            </a:r>
            <a:endParaRPr lang="en-US" sz="2000" dirty="0">
              <a:solidFill>
                <a:srgbClr val="000000"/>
              </a:solidFill>
              <a:latin typeface="Calibri" panose="020F0502020204030204" pitchFamily="34" charset="0"/>
              <a:cs typeface="Arial" pitchFamily="34" charset="0"/>
            </a:endParaRPr>
          </a:p>
          <a:p>
            <a:pPr marL="401822" indent="-401822">
              <a:spcBef>
                <a:spcPts val="0"/>
              </a:spcBef>
              <a:buClr>
                <a:srgbClr val="003366"/>
              </a:buClr>
              <a:buFont typeface="Wingdings" pitchFamily="2" charset="2"/>
              <a:buChar char="§"/>
            </a:pPr>
            <a:r>
              <a:rPr lang="en-US" sz="2000" dirty="0" err="1">
                <a:solidFill>
                  <a:srgbClr val="000000"/>
                </a:solidFill>
                <a:latin typeface="Calibri" panose="020F0502020204030204" pitchFamily="34" charset="0"/>
                <a:cs typeface="Arial" pitchFamily="34" charset="0"/>
              </a:rPr>
              <a:t>Benutzerunterstützung</a:t>
            </a:r>
            <a:endParaRPr lang="en-US" sz="2000" dirty="0">
              <a:solidFill>
                <a:srgbClr val="000000"/>
              </a:solidFill>
              <a:latin typeface="Calibri" panose="020F0502020204030204" pitchFamily="34" charset="0"/>
              <a:cs typeface="Arial" pitchFamily="34" charset="0"/>
            </a:endParaRPr>
          </a:p>
        </p:txBody>
      </p:sp>
      <p:sp>
        <p:nvSpPr>
          <p:cNvPr id="27" name="Rechteck 26"/>
          <p:cNvSpPr/>
          <p:nvPr/>
        </p:nvSpPr>
        <p:spPr bwMode="auto">
          <a:xfrm>
            <a:off x="1079500" y="5886520"/>
            <a:ext cx="8100000" cy="1260000"/>
          </a:xfrm>
          <a:prstGeom prst="rect">
            <a:avLst/>
          </a:prstGeom>
          <a:noFill/>
          <a:ln w="25400">
            <a:solidFill>
              <a:srgbClr val="003366"/>
            </a:solidFill>
          </a:ln>
          <a:effectLst/>
        </p:spPr>
        <p:txBody>
          <a:bodyPr vert="horz" wrap="square" lIns="91440" tIns="45720" rIns="91440" bIns="45720" numCol="1" rtlCol="0" anchor="ctr" anchorCtr="0" compatLnSpc="1">
            <a:prstTxWarp prst="textNoShape">
              <a:avLst/>
            </a:prstTxWarp>
            <a:noAutofit/>
          </a:bodyPr>
          <a:lstStyle/>
          <a:p>
            <a:endParaRPr lang="en-US" sz="2000" dirty="0">
              <a:solidFill>
                <a:srgbClr val="000000"/>
              </a:solidFill>
              <a:latin typeface="Calibri" panose="020F0502020204030204" pitchFamily="34" charset="0"/>
              <a:cs typeface="Arial" pitchFamily="34" charset="0"/>
            </a:endParaRPr>
          </a:p>
        </p:txBody>
      </p:sp>
      <p:pic>
        <p:nvPicPr>
          <p:cNvPr id="1026" name="Picture 2" descr="https://media.licdn.com/mpr/mpr/AAEAAQAAAAAAAANBAAAAJGUwZTI4YzM4LWJhYzAtNDA3Mi04OWMwLTVjNzUwOWQ0ZGJjZg.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433148" y="4452180"/>
            <a:ext cx="4647533" cy="2666374"/>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p:cNvPicPr>
            <a:picLocks noChangeAspect="1"/>
          </p:cNvPicPr>
          <p:nvPr/>
        </p:nvPicPr>
        <p:blipFill rotWithShape="1">
          <a:blip r:embed="rId4"/>
          <a:srcRect t="659" r="6590" b="-1"/>
          <a:stretch/>
        </p:blipFill>
        <p:spPr>
          <a:xfrm>
            <a:off x="9463433" y="1912194"/>
            <a:ext cx="4617248" cy="2282328"/>
          </a:xfrm>
          <a:prstGeom prst="rect">
            <a:avLst/>
          </a:prstGeom>
        </p:spPr>
      </p:pic>
    </p:spTree>
    <p:extLst>
      <p:ext uri="{BB962C8B-B14F-4D97-AF65-F5344CB8AC3E}">
        <p14:creationId xmlns:p14="http://schemas.microsoft.com/office/powerpoint/2010/main" val="2767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Dashboards sind eine effektive Möglichkeit, einzelne Visualisierung zu gruppieren, um eine Geschichte zu erzählen.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Ein Power BI Dashboard ist eine einzelne Seite, die Visualisierungen aus mindestens einem Bericht verwendet, um die wichtigsten Visualisierungen anzuzeigen.</a:t>
            </a:r>
          </a:p>
          <a:p>
            <a:pPr marL="342900" indent="-342900">
              <a:spcBef>
                <a:spcPts val="0"/>
              </a:spcBef>
              <a:spcAft>
                <a:spcPts val="1200"/>
              </a:spcAft>
              <a:buClr>
                <a:srgbClr val="003366"/>
              </a:buClr>
              <a:buFont typeface="+mj-lt"/>
              <a:buAutoNum type="arabicParenR"/>
            </a:pPr>
            <a:r>
              <a:rPr lang="de-DE" sz="1400" kern="0" dirty="0"/>
              <a:t>Klicken Sie unter 'Training Power BI' auf die Registerkarte 'Berichte' und finden Sie den Bericht, den Sie gerade hochgeladen haben.</a:t>
            </a:r>
          </a:p>
          <a:p>
            <a:pPr marL="342900" indent="-342900">
              <a:spcBef>
                <a:spcPts val="0"/>
              </a:spcBef>
              <a:spcAft>
                <a:spcPts val="1200"/>
              </a:spcAft>
              <a:buClr>
                <a:srgbClr val="003366"/>
              </a:buClr>
              <a:buFont typeface="+mj-lt"/>
              <a:buAutoNum type="arabicParenR"/>
            </a:pPr>
            <a:r>
              <a:rPr lang="de-DE" sz="1400" kern="0" dirty="0"/>
              <a:t>Klicken Sie auf den Bericht, um ihn anzuzeigen. Jedes Visual, das Sie aufgenommen haben, wird als "Kacheln" bezeichnet.</a:t>
            </a:r>
          </a:p>
          <a:p>
            <a:pPr marL="342900" indent="-342900">
              <a:spcBef>
                <a:spcPts val="0"/>
              </a:spcBef>
              <a:spcAft>
                <a:spcPts val="1200"/>
              </a:spcAft>
              <a:buClr>
                <a:srgbClr val="003366"/>
              </a:buClr>
              <a:buFont typeface="+mj-lt"/>
              <a:buAutoNum type="arabicParenR"/>
            </a:pPr>
            <a:r>
              <a:rPr lang="de-DE" sz="1400" kern="0" dirty="0"/>
              <a:t>Wählen Sie ein beliebiges Bild aus und klicken Sie auf das Pin-Symbol, um ein neues Popup-Fenster zu öffnen.</a:t>
            </a:r>
          </a:p>
          <a:p>
            <a:pPr marL="342900" indent="-342900">
              <a:spcBef>
                <a:spcPts val="0"/>
              </a:spcBef>
              <a:spcAft>
                <a:spcPts val="1200"/>
              </a:spcAft>
              <a:buClr>
                <a:srgbClr val="003366"/>
              </a:buClr>
              <a:buFont typeface="+mj-lt"/>
              <a:buAutoNum type="arabicParenR"/>
            </a:pPr>
            <a:r>
              <a:rPr lang="de-DE" sz="1400" kern="0" dirty="0"/>
              <a:t>Wählen Sie 'Neues Dashboard' und geben Sie den Namen 'Training Dashboard' ein.</a:t>
            </a:r>
          </a:p>
          <a:p>
            <a:pPr marL="342900" indent="-342900">
              <a:spcBef>
                <a:spcPts val="0"/>
              </a:spcBef>
              <a:spcAft>
                <a:spcPts val="1200"/>
              </a:spcAft>
              <a:buClr>
                <a:srgbClr val="003366"/>
              </a:buClr>
              <a:buFont typeface="+mj-lt"/>
              <a:buAutoNum type="arabicParenR"/>
            </a:pPr>
            <a:r>
              <a:rPr lang="de-DE" sz="1400" kern="0" dirty="0"/>
              <a:t>Klicken Sie auf 'Pin', um ein neues Dashboard zu erstellen, das dieses Visual enthält.</a:t>
            </a:r>
          </a:p>
          <a:p>
            <a:pPr marL="342900" indent="-342900">
              <a:spcBef>
                <a:spcPts val="0"/>
              </a:spcBef>
              <a:spcAft>
                <a:spcPts val="1200"/>
              </a:spcAft>
              <a:buClr>
                <a:srgbClr val="003366"/>
              </a:buClr>
              <a:buFont typeface="+mj-lt"/>
              <a:buAutoNum type="arabicParenR"/>
            </a:pPr>
            <a:r>
              <a:rPr lang="de-DE" sz="1400" kern="0" dirty="0"/>
              <a:t>Navigieren Sie zu 'Training Power BI' und klicken Sie auf die Registerkarte 'Dashboards'. Suchen Sie dort das 'Training Dashboard' und klicken Sie darauf, um es anzuzeigen.</a:t>
            </a:r>
          </a:p>
          <a:p>
            <a:pPr marL="342900" indent="-342900">
              <a:spcBef>
                <a:spcPts val="0"/>
              </a:spcBef>
              <a:spcAft>
                <a:spcPts val="1200"/>
              </a:spcAft>
              <a:buClr>
                <a:srgbClr val="003366"/>
              </a:buClr>
              <a:buFont typeface="+mj-lt"/>
              <a:buAutoNum type="arabicParenR"/>
            </a:pPr>
            <a:r>
              <a:rPr lang="de-DE" sz="1400" kern="0" dirty="0"/>
              <a:t>Gehen Sie zurück zu Ihrem Bericht, wählen Sie ein Visual und fügen Sie es dem vorhandenen 'Training Dashboard' hinzu.</a:t>
            </a:r>
          </a:p>
          <a:p>
            <a:pPr marL="342900" indent="-342900">
              <a:spcBef>
                <a:spcPts val="0"/>
              </a:spcBef>
              <a:spcAft>
                <a:spcPts val="1200"/>
              </a:spcAft>
              <a:buClr>
                <a:srgbClr val="003366"/>
              </a:buClr>
              <a:buFont typeface="+mj-lt"/>
              <a:buAutoNum type="arabicParenR"/>
            </a:pPr>
            <a:r>
              <a:rPr lang="de-DE" sz="1400" kern="0" dirty="0"/>
              <a:t>Navigieren Sie zurück zu Ihrem Dashboard und klicken Sie auf'+ Kachel hinzufügen'. Sie können verschiedene Arten von Medien in Ihr Dashboard einbetten. Fügen Sie ein Textfeld mit dem Inhalt 'Sales Data 2018' hinzu, ziehen Sie es in die linke obere Ecke und passen Sie seine Größe an</a:t>
            </a:r>
          </a:p>
          <a:p>
            <a:pPr marL="342900" indent="-342900">
              <a:spcBef>
                <a:spcPts val="0"/>
              </a:spcBef>
              <a:spcAft>
                <a:spcPts val="1200"/>
              </a:spcAft>
              <a:buClr>
                <a:srgbClr val="003366"/>
              </a:buClr>
              <a:buFont typeface="+mj-lt"/>
              <a:buAutoNum type="arabicParenR"/>
            </a:pPr>
            <a:r>
              <a:rPr lang="de-DE" sz="1400" kern="0" dirty="0"/>
              <a:t>Fügen Sie ein Bild mit der folgenden URL zu Ihrem Dashboard hinzu:</a:t>
            </a:r>
            <a:br>
              <a:rPr lang="en-US" sz="1400" kern="0" dirty="0"/>
            </a:br>
            <a:r>
              <a:rPr lang="en-US" sz="1400" kern="0" dirty="0">
                <a:hlinkClick r:id="rId2"/>
              </a:rPr>
              <a:t>https://upload.wikimedia.org/wikipedia/commons/5/59/Logo_Krones_AG.png</a:t>
            </a: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3" name="Picture 2">
            <a:extLst>
              <a:ext uri="{FF2B5EF4-FFF2-40B4-BE49-F238E27FC236}">
                <a16:creationId xmlns:a16="http://schemas.microsoft.com/office/drawing/2014/main" id="{F495767E-4B4F-4FDF-8701-2EA176205F9E}"/>
              </a:ext>
            </a:extLst>
          </p:cNvPr>
          <p:cNvPicPr>
            <a:picLocks noChangeAspect="1"/>
          </p:cNvPicPr>
          <p:nvPr/>
        </p:nvPicPr>
        <p:blipFill>
          <a:blip r:embed="rId3"/>
          <a:stretch>
            <a:fillRect/>
          </a:stretch>
        </p:blipFill>
        <p:spPr>
          <a:xfrm>
            <a:off x="8288601" y="1518352"/>
            <a:ext cx="4766477" cy="2964201"/>
          </a:xfrm>
          <a:prstGeom prst="rect">
            <a:avLst/>
          </a:prstGeom>
        </p:spPr>
      </p:pic>
      <p:pic>
        <p:nvPicPr>
          <p:cNvPr id="4" name="Picture 3">
            <a:extLst>
              <a:ext uri="{FF2B5EF4-FFF2-40B4-BE49-F238E27FC236}">
                <a16:creationId xmlns:a16="http://schemas.microsoft.com/office/drawing/2014/main" id="{AE7AD92D-19C0-42FB-81DE-F3FC2081E707}"/>
              </a:ext>
            </a:extLst>
          </p:cNvPr>
          <p:cNvPicPr>
            <a:picLocks noChangeAspect="1"/>
          </p:cNvPicPr>
          <p:nvPr/>
        </p:nvPicPr>
        <p:blipFill>
          <a:blip r:embed="rId4"/>
          <a:stretch>
            <a:fillRect/>
          </a:stretch>
        </p:blipFill>
        <p:spPr>
          <a:xfrm>
            <a:off x="8948878" y="2336640"/>
            <a:ext cx="3249116" cy="1652472"/>
          </a:xfrm>
          <a:prstGeom prst="rect">
            <a:avLst/>
          </a:prstGeom>
        </p:spPr>
      </p:pic>
      <p:pic>
        <p:nvPicPr>
          <p:cNvPr id="8" name="Picture 7">
            <a:extLst>
              <a:ext uri="{FF2B5EF4-FFF2-40B4-BE49-F238E27FC236}">
                <a16:creationId xmlns:a16="http://schemas.microsoft.com/office/drawing/2014/main" id="{62A42B76-2477-49E6-8FD1-F8E5A722F3DF}"/>
              </a:ext>
            </a:extLst>
          </p:cNvPr>
          <p:cNvPicPr>
            <a:picLocks noChangeAspect="1"/>
          </p:cNvPicPr>
          <p:nvPr/>
        </p:nvPicPr>
        <p:blipFill>
          <a:blip r:embed="rId5"/>
          <a:stretch>
            <a:fillRect/>
          </a:stretch>
        </p:blipFill>
        <p:spPr>
          <a:xfrm>
            <a:off x="7200900" y="4661338"/>
            <a:ext cx="6941881" cy="3113176"/>
          </a:xfrm>
          <a:prstGeom prst="rect">
            <a:avLst/>
          </a:prstGeom>
        </p:spPr>
      </p:pic>
    </p:spTree>
    <p:extLst>
      <p:ext uri="{BB962C8B-B14F-4D97-AF65-F5344CB8AC3E}">
        <p14:creationId xmlns:p14="http://schemas.microsoft.com/office/powerpoint/2010/main" val="17139045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Dashboards können Inhalte aus verschiedenen Berichten enthalten.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Es ist möglich, Elemente aus disjunkte Berichte in Power BI Dashboards zu kombinieren.</a:t>
            </a:r>
          </a:p>
          <a:p>
            <a:pPr marL="342900" indent="-342900">
              <a:spcBef>
                <a:spcPts val="0"/>
              </a:spcBef>
              <a:spcAft>
                <a:spcPts val="1200"/>
              </a:spcAft>
              <a:buClr>
                <a:srgbClr val="003366"/>
              </a:buClr>
              <a:buFont typeface="+mj-lt"/>
              <a:buAutoNum type="arabicParenR"/>
            </a:pPr>
            <a:r>
              <a:rPr lang="de-DE" sz="1400" kern="0" dirty="0"/>
              <a:t>Öffnen Sie den Power BI-Bericht "</a:t>
            </a:r>
            <a:r>
              <a:rPr lang="de-DE" sz="1400" kern="0" dirty="0" err="1"/>
              <a:t>Caller</a:t>
            </a:r>
            <a:r>
              <a:rPr lang="de-DE" sz="1400" kern="0" dirty="0"/>
              <a:t> Data".</a:t>
            </a:r>
          </a:p>
          <a:p>
            <a:pPr marL="342900" indent="-342900">
              <a:spcBef>
                <a:spcPts val="0"/>
              </a:spcBef>
              <a:spcAft>
                <a:spcPts val="1200"/>
              </a:spcAft>
              <a:buClr>
                <a:srgbClr val="003366"/>
              </a:buClr>
              <a:buFont typeface="+mj-lt"/>
              <a:buAutoNum type="arabicParenR"/>
            </a:pPr>
            <a:r>
              <a:rPr lang="de-DE" sz="1400" kern="0" dirty="0"/>
              <a:t>Veröffentlichen Sie den Bericht unter 'Training Power BI'.</a:t>
            </a:r>
          </a:p>
          <a:p>
            <a:pPr marL="342900" indent="-342900">
              <a:spcBef>
                <a:spcPts val="0"/>
              </a:spcBef>
              <a:spcAft>
                <a:spcPts val="1200"/>
              </a:spcAft>
              <a:buClr>
                <a:srgbClr val="003366"/>
              </a:buClr>
              <a:buFont typeface="+mj-lt"/>
              <a:buAutoNum type="arabicParenR"/>
            </a:pPr>
            <a:r>
              <a:rPr lang="de-DE" sz="1400" kern="0" dirty="0"/>
              <a:t>Befestigen Sie die Weltkarte visuell am 'Training Dashboard'.</a:t>
            </a:r>
          </a:p>
          <a:p>
            <a:pPr marL="342900" indent="-342900">
              <a:spcBef>
                <a:spcPts val="0"/>
              </a:spcBef>
              <a:spcAft>
                <a:spcPts val="1200"/>
              </a:spcAft>
              <a:buClr>
                <a:srgbClr val="003366"/>
              </a:buClr>
              <a:buFont typeface="+mj-lt"/>
              <a:buAutoNum type="arabicParenR"/>
            </a:pPr>
            <a:r>
              <a:rPr lang="de-DE" sz="1400" kern="0" dirty="0"/>
              <a:t>Füge noch ein paar weitere Fliesen hinzu und platziere und bemesse sie, wie du willst.</a:t>
            </a:r>
          </a:p>
          <a:p>
            <a:pPr marL="342900" indent="-342900">
              <a:spcBef>
                <a:spcPts val="0"/>
              </a:spcBef>
              <a:spcAft>
                <a:spcPts val="1200"/>
              </a:spcAft>
              <a:buClr>
                <a:srgbClr val="003366"/>
              </a:buClr>
              <a:buFont typeface="+mj-lt"/>
              <a:buAutoNum type="arabicParenR"/>
            </a:pPr>
            <a:endParaRPr lang="de-DE" sz="1400" kern="0" dirty="0"/>
          </a:p>
          <a:p>
            <a:pPr marL="342900" indent="-342900">
              <a:spcBef>
                <a:spcPts val="0"/>
              </a:spcBef>
              <a:spcAft>
                <a:spcPts val="1200"/>
              </a:spcAft>
              <a:buClr>
                <a:srgbClr val="003366"/>
              </a:buClr>
              <a:buFont typeface="+mj-lt"/>
              <a:buAutoNum type="arabicParenR"/>
            </a:pPr>
            <a:r>
              <a:rPr lang="de-DE" sz="1400" kern="0" dirty="0"/>
              <a:t>Sie haben jetzt ein Dashboard, das Bilder aus verschiedenen Quellen und disjunkte Berichte enthält.</a:t>
            </a:r>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7" name="Picture 6">
            <a:extLst>
              <a:ext uri="{FF2B5EF4-FFF2-40B4-BE49-F238E27FC236}">
                <a16:creationId xmlns:a16="http://schemas.microsoft.com/office/drawing/2014/main" id="{AC1B6A5D-D717-4900-BC0E-0C300BE45DAF}"/>
              </a:ext>
            </a:extLst>
          </p:cNvPr>
          <p:cNvPicPr>
            <a:picLocks noChangeAspect="1"/>
          </p:cNvPicPr>
          <p:nvPr/>
        </p:nvPicPr>
        <p:blipFill>
          <a:blip r:embed="rId2"/>
          <a:stretch>
            <a:fillRect/>
          </a:stretch>
        </p:blipFill>
        <p:spPr>
          <a:xfrm>
            <a:off x="7200900" y="1518783"/>
            <a:ext cx="5491621" cy="6276139"/>
          </a:xfrm>
          <a:prstGeom prst="rect">
            <a:avLst/>
          </a:prstGeom>
        </p:spPr>
      </p:pic>
    </p:spTree>
    <p:extLst>
      <p:ext uri="{BB962C8B-B14F-4D97-AF65-F5344CB8AC3E}">
        <p14:creationId xmlns:p14="http://schemas.microsoft.com/office/powerpoint/2010/main" val="33109441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Apps werden verwendet, um verwaltete Inhalte für eine breitere Benutzergruppe in Power BI zu veröffentlichen.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Apps in Power BI sind eine Sammlung von spezifischen Berichten, Dashboards und Datenquellen. Du wählst, welche Elemente veröffentlicht werden und wann sie freigegeben werden.</a:t>
            </a:r>
          </a:p>
          <a:p>
            <a:pPr marL="342900" indent="-342900">
              <a:spcBef>
                <a:spcPts val="0"/>
              </a:spcBef>
              <a:spcAft>
                <a:spcPts val="1200"/>
              </a:spcAft>
              <a:buClr>
                <a:srgbClr val="003366"/>
              </a:buClr>
              <a:buFont typeface="+mj-lt"/>
              <a:buAutoNum type="arabicParenR"/>
            </a:pPr>
            <a:r>
              <a:rPr lang="de-DE" sz="1400" kern="0" dirty="0"/>
              <a:t>Nachdem Sie Ihre Berichte und Dashboards erstellt und in einen App Workspace hochgeladen haben, haben Sie die Möglichkeit, die Elemente in einer App zu veröffentlichen.</a:t>
            </a:r>
          </a:p>
          <a:p>
            <a:pPr marL="342900" indent="-342900">
              <a:spcBef>
                <a:spcPts val="0"/>
              </a:spcBef>
              <a:spcAft>
                <a:spcPts val="1200"/>
              </a:spcAft>
              <a:buClr>
                <a:srgbClr val="003366"/>
              </a:buClr>
              <a:buFont typeface="+mj-lt"/>
              <a:buAutoNum type="arabicParenR"/>
            </a:pPr>
            <a:r>
              <a:rPr lang="de-DE" sz="1400" kern="0" dirty="0"/>
              <a:t>Wählen Sie aus, welche Elemente Sie in eine App aufnehmen möchten. Wenn ein Visual eines Berichts als Dashboard-</a:t>
            </a:r>
            <a:r>
              <a:rPr lang="de-DE" sz="1400" kern="0" dirty="0" err="1"/>
              <a:t>Tile</a:t>
            </a:r>
            <a:r>
              <a:rPr lang="de-DE" sz="1400" kern="0" dirty="0"/>
              <a:t> verwendet wird und Sie das Dashboard einbinden möchten, müssen Sie auch diesen Bericht einbinden.</a:t>
            </a:r>
          </a:p>
          <a:p>
            <a:pPr marL="342900" indent="-342900">
              <a:spcBef>
                <a:spcPts val="0"/>
              </a:spcBef>
              <a:spcAft>
                <a:spcPts val="1200"/>
              </a:spcAft>
              <a:buClr>
                <a:srgbClr val="003366"/>
              </a:buClr>
              <a:buFont typeface="+mj-lt"/>
              <a:buAutoNum type="arabicParenR"/>
            </a:pPr>
            <a:r>
              <a:rPr lang="de-DE" sz="1400" kern="0" dirty="0"/>
              <a:t>Klicken Sie auf 'App veröffentlichen'.</a:t>
            </a:r>
          </a:p>
          <a:p>
            <a:pPr marL="342900" indent="-342900">
              <a:spcBef>
                <a:spcPts val="0"/>
              </a:spcBef>
              <a:spcAft>
                <a:spcPts val="1200"/>
              </a:spcAft>
              <a:buClr>
                <a:srgbClr val="003366"/>
              </a:buClr>
              <a:buFont typeface="+mj-lt"/>
              <a:buAutoNum type="arabicParenR"/>
            </a:pPr>
            <a:r>
              <a:rPr lang="de-DE" sz="1400" kern="0" dirty="0"/>
              <a:t>Füge eine Beschreibung hinzu und wähle ein Farbschema.</a:t>
            </a:r>
          </a:p>
          <a:p>
            <a:pPr marL="342900" indent="-342900">
              <a:spcBef>
                <a:spcPts val="0"/>
              </a:spcBef>
              <a:spcAft>
                <a:spcPts val="1200"/>
              </a:spcAft>
              <a:buClr>
                <a:srgbClr val="003366"/>
              </a:buClr>
              <a:buFont typeface="+mj-lt"/>
              <a:buAutoNum type="arabicParenR"/>
            </a:pPr>
            <a:r>
              <a:rPr lang="de-DE" sz="1400" kern="0" dirty="0"/>
              <a:t>Wählen Sie aus, was Benutzer auf der App-Landing-Page sehen können, und sehen Sie sich den Inhalt der App an.</a:t>
            </a:r>
          </a:p>
          <a:p>
            <a:pPr marL="342900" indent="-342900">
              <a:spcBef>
                <a:spcPts val="0"/>
              </a:spcBef>
              <a:spcAft>
                <a:spcPts val="1200"/>
              </a:spcAft>
              <a:buClr>
                <a:srgbClr val="003366"/>
              </a:buClr>
              <a:buFont typeface="+mj-lt"/>
              <a:buAutoNum type="arabicParenR"/>
            </a:pPr>
            <a:r>
              <a:rPr lang="de-DE" sz="1400" kern="0" dirty="0"/>
              <a:t>Steuern Sie, welche Personen oder Gruppen Zugriff auf die App haben.</a:t>
            </a:r>
          </a:p>
          <a:p>
            <a:pPr marL="342900" indent="-342900">
              <a:spcBef>
                <a:spcPts val="0"/>
              </a:spcBef>
              <a:spcAft>
                <a:spcPts val="1200"/>
              </a:spcAft>
              <a:buClr>
                <a:srgbClr val="003366"/>
              </a:buClr>
              <a:buFont typeface="+mj-lt"/>
              <a:buAutoNum type="arabicParenR"/>
            </a:pPr>
            <a:r>
              <a:rPr lang="de-DE" sz="1400" b="1" kern="0" dirty="0">
                <a:solidFill>
                  <a:srgbClr val="E54800"/>
                </a:solidFill>
              </a:rPr>
              <a:t>Achten Sie darauf, dass Sie das Häkchen bei 'App automatisch installieren' setzen!</a:t>
            </a:r>
            <a:br>
              <a:rPr lang="en-US" sz="1400" kern="0" dirty="0"/>
            </a:br>
            <a:r>
              <a:rPr lang="de-DE" sz="1400" kern="0" dirty="0"/>
              <a:t>Dadurch wird die App auf den Telefonen der jeweiligen Benutzer installiert.</a:t>
            </a:r>
          </a:p>
          <a:p>
            <a:pPr marL="342900" indent="-342900">
              <a:spcBef>
                <a:spcPts val="0"/>
              </a:spcBef>
              <a:spcAft>
                <a:spcPts val="1200"/>
              </a:spcAft>
              <a:buClr>
                <a:srgbClr val="003366"/>
              </a:buClr>
              <a:buFont typeface="+mj-lt"/>
              <a:buAutoNum type="arabicParenR"/>
            </a:pPr>
            <a:r>
              <a:rPr lang="de-DE" sz="1400" kern="0" dirty="0"/>
              <a:t>Klicken Sie auf 'Fertigstellen', um die App zu veröffentliche</a:t>
            </a: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9" name="Picture 8">
            <a:extLst>
              <a:ext uri="{FF2B5EF4-FFF2-40B4-BE49-F238E27FC236}">
                <a16:creationId xmlns:a16="http://schemas.microsoft.com/office/drawing/2014/main" id="{A3D60899-B662-49D7-99C8-3A40A548072B}"/>
              </a:ext>
            </a:extLst>
          </p:cNvPr>
          <p:cNvPicPr>
            <a:picLocks noChangeAspect="1"/>
          </p:cNvPicPr>
          <p:nvPr/>
        </p:nvPicPr>
        <p:blipFill>
          <a:blip r:embed="rId2"/>
          <a:stretch>
            <a:fillRect/>
          </a:stretch>
        </p:blipFill>
        <p:spPr>
          <a:xfrm>
            <a:off x="7200900" y="1518352"/>
            <a:ext cx="6791324" cy="1193991"/>
          </a:xfrm>
          <a:prstGeom prst="rect">
            <a:avLst/>
          </a:prstGeom>
        </p:spPr>
      </p:pic>
      <p:pic>
        <p:nvPicPr>
          <p:cNvPr id="3" name="Picture 2">
            <a:extLst>
              <a:ext uri="{FF2B5EF4-FFF2-40B4-BE49-F238E27FC236}">
                <a16:creationId xmlns:a16="http://schemas.microsoft.com/office/drawing/2014/main" id="{9473B57F-9068-4778-964A-26C66A5EF48A}"/>
              </a:ext>
            </a:extLst>
          </p:cNvPr>
          <p:cNvPicPr>
            <a:picLocks noChangeAspect="1"/>
          </p:cNvPicPr>
          <p:nvPr/>
        </p:nvPicPr>
        <p:blipFill>
          <a:blip r:embed="rId3"/>
          <a:stretch>
            <a:fillRect/>
          </a:stretch>
        </p:blipFill>
        <p:spPr>
          <a:xfrm>
            <a:off x="7200900" y="2935418"/>
            <a:ext cx="6791324" cy="1051664"/>
          </a:xfrm>
          <a:prstGeom prst="rect">
            <a:avLst/>
          </a:prstGeom>
        </p:spPr>
      </p:pic>
      <p:pic>
        <p:nvPicPr>
          <p:cNvPr id="4" name="Picture 3">
            <a:extLst>
              <a:ext uri="{FF2B5EF4-FFF2-40B4-BE49-F238E27FC236}">
                <a16:creationId xmlns:a16="http://schemas.microsoft.com/office/drawing/2014/main" id="{D5EC6094-4C35-4132-9ADA-9BAD7E889610}"/>
              </a:ext>
            </a:extLst>
          </p:cNvPr>
          <p:cNvPicPr>
            <a:picLocks noChangeAspect="1"/>
          </p:cNvPicPr>
          <p:nvPr/>
        </p:nvPicPr>
        <p:blipFill>
          <a:blip r:embed="rId4"/>
          <a:stretch>
            <a:fillRect/>
          </a:stretch>
        </p:blipFill>
        <p:spPr>
          <a:xfrm>
            <a:off x="7200900" y="4209172"/>
            <a:ext cx="6791324" cy="1785926"/>
          </a:xfrm>
          <a:prstGeom prst="rect">
            <a:avLst/>
          </a:prstGeom>
        </p:spPr>
      </p:pic>
      <p:pic>
        <p:nvPicPr>
          <p:cNvPr id="8" name="Picture 7">
            <a:extLst>
              <a:ext uri="{FF2B5EF4-FFF2-40B4-BE49-F238E27FC236}">
                <a16:creationId xmlns:a16="http://schemas.microsoft.com/office/drawing/2014/main" id="{9DCFC248-6E80-43A9-924F-2A533CFFD539}"/>
              </a:ext>
            </a:extLst>
          </p:cNvPr>
          <p:cNvPicPr>
            <a:picLocks noChangeAspect="1"/>
          </p:cNvPicPr>
          <p:nvPr/>
        </p:nvPicPr>
        <p:blipFill>
          <a:blip r:embed="rId5"/>
          <a:stretch>
            <a:fillRect/>
          </a:stretch>
        </p:blipFill>
        <p:spPr>
          <a:xfrm>
            <a:off x="7200900" y="6217188"/>
            <a:ext cx="2385680" cy="1569526"/>
          </a:xfrm>
          <a:prstGeom prst="rect">
            <a:avLst/>
          </a:prstGeom>
        </p:spPr>
      </p:pic>
      <p:pic>
        <p:nvPicPr>
          <p:cNvPr id="10" name="Picture 9">
            <a:extLst>
              <a:ext uri="{FF2B5EF4-FFF2-40B4-BE49-F238E27FC236}">
                <a16:creationId xmlns:a16="http://schemas.microsoft.com/office/drawing/2014/main" id="{7BE79067-900D-438C-9E62-6C63F496F994}"/>
              </a:ext>
            </a:extLst>
          </p:cNvPr>
          <p:cNvPicPr>
            <a:picLocks noChangeAspect="1"/>
          </p:cNvPicPr>
          <p:nvPr/>
        </p:nvPicPr>
        <p:blipFill>
          <a:blip r:embed="rId6"/>
          <a:stretch>
            <a:fillRect/>
          </a:stretch>
        </p:blipFill>
        <p:spPr>
          <a:xfrm>
            <a:off x="10600979" y="6217188"/>
            <a:ext cx="2940329" cy="1361710"/>
          </a:xfrm>
          <a:prstGeom prst="rect">
            <a:avLst/>
          </a:prstGeom>
        </p:spPr>
      </p:pic>
    </p:spTree>
    <p:extLst>
      <p:ext uri="{BB962C8B-B14F-4D97-AF65-F5344CB8AC3E}">
        <p14:creationId xmlns:p14="http://schemas.microsoft.com/office/powerpoint/2010/main" val="2132971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775F6B7-FD8E-4B5C-964A-8C7D4E127197}"/>
              </a:ext>
            </a:extLst>
          </p:cNvPr>
          <p:cNvPicPr>
            <a:picLocks noChangeAspect="1"/>
          </p:cNvPicPr>
          <p:nvPr/>
        </p:nvPicPr>
        <p:blipFill>
          <a:blip r:embed="rId2"/>
          <a:stretch>
            <a:fillRect/>
          </a:stretch>
        </p:blipFill>
        <p:spPr>
          <a:xfrm>
            <a:off x="7205123" y="1518352"/>
            <a:ext cx="6828920" cy="1462578"/>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Zugriff auf eine Power BI App als Benutzer</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Apps in Power BI sind eine Sammlung von spezifischen Berichten, Dashboards und Datenquellen.</a:t>
            </a:r>
          </a:p>
          <a:p>
            <a:pPr marL="342900" indent="-342900">
              <a:spcBef>
                <a:spcPts val="0"/>
              </a:spcBef>
              <a:spcAft>
                <a:spcPts val="1200"/>
              </a:spcAft>
              <a:buClr>
                <a:srgbClr val="003366"/>
              </a:buClr>
              <a:buFont typeface="+mj-lt"/>
              <a:buAutoNum type="arabicParenR"/>
            </a:pPr>
            <a:r>
              <a:rPr lang="de-DE" sz="1400" kern="0" dirty="0"/>
              <a:t>Wenn Sie sich bei Power BI unter www.powerbi.com anmelden, gehen Sie zum Abschnitt "Apps" auf der linken Seite und klicken Sie darauf.</a:t>
            </a:r>
          </a:p>
          <a:p>
            <a:pPr marL="342900" indent="-342900">
              <a:spcBef>
                <a:spcPts val="0"/>
              </a:spcBef>
              <a:spcAft>
                <a:spcPts val="1200"/>
              </a:spcAft>
              <a:buClr>
                <a:srgbClr val="003366"/>
              </a:buClr>
              <a:buFont typeface="+mj-lt"/>
              <a:buAutoNum type="arabicParenR"/>
            </a:pPr>
            <a:r>
              <a:rPr lang="de-DE" sz="1400" kern="0" dirty="0"/>
              <a:t>Sie können Power BI-Anwendungen sehen, auf die Sie bereits zugegriffen haben, und haben die Möglichkeit, weitere Anwendungen hinzuzufügen, die Ihnen zur Verfügung gestellt wurden.</a:t>
            </a:r>
          </a:p>
          <a:p>
            <a:pPr marL="342900" indent="-342900">
              <a:spcBef>
                <a:spcPts val="0"/>
              </a:spcBef>
              <a:spcAft>
                <a:spcPts val="1200"/>
              </a:spcAft>
              <a:buClr>
                <a:srgbClr val="003366"/>
              </a:buClr>
              <a:buFont typeface="+mj-lt"/>
              <a:buAutoNum type="arabicParenR"/>
            </a:pPr>
            <a:r>
              <a:rPr lang="de-DE" sz="1400" kern="0" dirty="0"/>
              <a:t>Klicken Sie auf eine beliebige App. Dadurch gelangen Sie zur Zielseite dieser App, die in der Regel ein Power BI Dashboard ist.</a:t>
            </a:r>
          </a:p>
          <a:p>
            <a:pPr marL="342900" indent="-342900">
              <a:spcBef>
                <a:spcPts val="0"/>
              </a:spcBef>
              <a:spcAft>
                <a:spcPts val="1200"/>
              </a:spcAft>
              <a:buClr>
                <a:srgbClr val="003366"/>
              </a:buClr>
              <a:buFont typeface="+mj-lt"/>
              <a:buAutoNum type="arabicParenR"/>
            </a:pPr>
            <a:r>
              <a:rPr lang="de-DE" sz="1400" kern="0" dirty="0"/>
              <a:t>Berichte, Dashboards und Apps werden von Power-Usern in Ihrem Unternehmen erstellt. In Dashboards können Sie die wichtigsten Grafiken und Kennzahlen einsehen.</a:t>
            </a:r>
          </a:p>
          <a:p>
            <a:pPr marL="342900" indent="-342900">
              <a:spcBef>
                <a:spcPts val="0"/>
              </a:spcBef>
              <a:spcAft>
                <a:spcPts val="1200"/>
              </a:spcAft>
              <a:buClr>
                <a:srgbClr val="003366"/>
              </a:buClr>
              <a:buFont typeface="+mj-lt"/>
              <a:buAutoNum type="arabicParenR"/>
            </a:pPr>
            <a:r>
              <a:rPr lang="de-DE" sz="1400" kern="0" dirty="0"/>
              <a:t>Klicken Sie auf eine beliebige Kachel im Dashboard, um auf weitere Informationen in einem Bericht zuzugreifen.</a:t>
            </a:r>
          </a:p>
          <a:p>
            <a:pPr marL="342900" indent="-342900">
              <a:spcBef>
                <a:spcPts val="0"/>
              </a:spcBef>
              <a:spcAft>
                <a:spcPts val="1200"/>
              </a:spcAft>
              <a:buClr>
                <a:srgbClr val="003366"/>
              </a:buClr>
              <a:buFont typeface="+mj-lt"/>
              <a:buAutoNum type="arabicParenR"/>
            </a:pPr>
            <a:r>
              <a:rPr lang="de-DE" sz="1400" kern="0" dirty="0"/>
              <a:t>Bei der Arbeit in Berichten können Sie Filter anpassen, Daten filtern und mit </a:t>
            </a:r>
            <a:r>
              <a:rPr lang="de-DE" sz="1400" kern="0" dirty="0" err="1"/>
              <a:t>Slicern</a:t>
            </a:r>
            <a:r>
              <a:rPr lang="de-DE" sz="1400" kern="0" dirty="0"/>
              <a:t> arbeiten.</a:t>
            </a:r>
          </a:p>
          <a:p>
            <a:pPr marL="619125" lvl="1" indent="-342900">
              <a:spcBef>
                <a:spcPts val="0"/>
              </a:spcBef>
              <a:spcAft>
                <a:spcPts val="1200"/>
              </a:spcAft>
              <a:buClr>
                <a:srgbClr val="003366"/>
              </a:buClr>
              <a:buFont typeface="+mj-lt"/>
              <a:buAutoNum type="arabicParenR"/>
            </a:pPr>
            <a:r>
              <a:rPr lang="de-DE" sz="1400" kern="0" dirty="0">
                <a:solidFill>
                  <a:schemeClr val="accent4"/>
                </a:solidFill>
              </a:rPr>
              <a:t>Filters</a:t>
            </a:r>
            <a:r>
              <a:rPr lang="de-DE" sz="1400" kern="0" dirty="0"/>
              <a:t> – Ermöglicht es Ihnen, Filter anzupassen, die sich auf die gesamte Berichtsseite auswirken.</a:t>
            </a:r>
          </a:p>
          <a:p>
            <a:pPr marL="619125" lvl="1" indent="-342900">
              <a:spcBef>
                <a:spcPts val="0"/>
              </a:spcBef>
              <a:spcAft>
                <a:spcPts val="1200"/>
              </a:spcAft>
              <a:buClr>
                <a:srgbClr val="003366"/>
              </a:buClr>
              <a:buFont typeface="+mj-lt"/>
              <a:buAutoNum type="arabicParenR"/>
            </a:pPr>
            <a:r>
              <a:rPr lang="de-DE" sz="1400" kern="0" dirty="0">
                <a:solidFill>
                  <a:schemeClr val="accent2"/>
                </a:solidFill>
              </a:rPr>
              <a:t>Cross-filters</a:t>
            </a:r>
            <a:r>
              <a:rPr lang="de-DE" sz="1400" kern="0" dirty="0"/>
              <a:t> – Klicken Sie auf ein Datenelement (Zeile, Spalte, Legende....), um weitere Erkenntnisse für dieses Element zu erhalten.</a:t>
            </a:r>
          </a:p>
          <a:p>
            <a:pPr marL="619125" lvl="1" indent="-342900">
              <a:spcBef>
                <a:spcPts val="0"/>
              </a:spcBef>
              <a:spcAft>
                <a:spcPts val="1200"/>
              </a:spcAft>
              <a:buClr>
                <a:srgbClr val="003366"/>
              </a:buClr>
              <a:buFont typeface="+mj-lt"/>
              <a:buAutoNum type="arabicParenR"/>
            </a:pPr>
            <a:r>
              <a:rPr lang="de-DE" sz="1400" kern="0" dirty="0" err="1">
                <a:solidFill>
                  <a:schemeClr val="accent1"/>
                </a:solidFill>
              </a:rPr>
              <a:t>Slicers</a:t>
            </a:r>
            <a:r>
              <a:rPr lang="de-DE" sz="1400" kern="0" dirty="0"/>
              <a:t> – Verwenden Sie </a:t>
            </a:r>
            <a:r>
              <a:rPr lang="de-DE" sz="1400" kern="0" dirty="0" err="1"/>
              <a:t>Slicer</a:t>
            </a:r>
            <a:r>
              <a:rPr lang="de-DE" sz="1400" kern="0" dirty="0"/>
              <a:t> als eingebettete Filter im Bericht.</a:t>
            </a:r>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7" name="Picture 6">
            <a:extLst>
              <a:ext uri="{FF2B5EF4-FFF2-40B4-BE49-F238E27FC236}">
                <a16:creationId xmlns:a16="http://schemas.microsoft.com/office/drawing/2014/main" id="{6BFBA497-EF56-47A9-838A-5ADF38687C19}"/>
              </a:ext>
            </a:extLst>
          </p:cNvPr>
          <p:cNvPicPr>
            <a:picLocks noChangeAspect="1"/>
          </p:cNvPicPr>
          <p:nvPr/>
        </p:nvPicPr>
        <p:blipFill>
          <a:blip r:embed="rId3"/>
          <a:stretch>
            <a:fillRect/>
          </a:stretch>
        </p:blipFill>
        <p:spPr>
          <a:xfrm>
            <a:off x="7196678" y="3153667"/>
            <a:ext cx="3017063" cy="1616919"/>
          </a:xfrm>
          <a:prstGeom prst="rect">
            <a:avLst/>
          </a:prstGeom>
        </p:spPr>
      </p:pic>
      <p:pic>
        <p:nvPicPr>
          <p:cNvPr id="13" name="Picture 12">
            <a:extLst>
              <a:ext uri="{FF2B5EF4-FFF2-40B4-BE49-F238E27FC236}">
                <a16:creationId xmlns:a16="http://schemas.microsoft.com/office/drawing/2014/main" id="{87E27534-0ADA-4DD2-AB5A-D2A57D1C5A93}"/>
              </a:ext>
            </a:extLst>
          </p:cNvPr>
          <p:cNvPicPr>
            <a:picLocks noChangeAspect="1"/>
          </p:cNvPicPr>
          <p:nvPr/>
        </p:nvPicPr>
        <p:blipFill>
          <a:blip r:embed="rId4"/>
          <a:stretch>
            <a:fillRect/>
          </a:stretch>
        </p:blipFill>
        <p:spPr>
          <a:xfrm>
            <a:off x="10827646" y="3153667"/>
            <a:ext cx="3212077" cy="1616919"/>
          </a:xfrm>
          <a:prstGeom prst="rect">
            <a:avLst/>
          </a:prstGeom>
        </p:spPr>
      </p:pic>
      <p:pic>
        <p:nvPicPr>
          <p:cNvPr id="15" name="Picture 14">
            <a:extLst>
              <a:ext uri="{FF2B5EF4-FFF2-40B4-BE49-F238E27FC236}">
                <a16:creationId xmlns:a16="http://schemas.microsoft.com/office/drawing/2014/main" id="{DF803CDE-3194-4956-BF46-EFCD54930264}"/>
              </a:ext>
            </a:extLst>
          </p:cNvPr>
          <p:cNvPicPr>
            <a:picLocks noChangeAspect="1"/>
          </p:cNvPicPr>
          <p:nvPr/>
        </p:nvPicPr>
        <p:blipFill>
          <a:blip r:embed="rId5"/>
          <a:stretch>
            <a:fillRect/>
          </a:stretch>
        </p:blipFill>
        <p:spPr>
          <a:xfrm>
            <a:off x="7205123" y="4862667"/>
            <a:ext cx="5791368" cy="3118953"/>
          </a:xfrm>
          <a:prstGeom prst="rect">
            <a:avLst/>
          </a:prstGeom>
        </p:spPr>
      </p:pic>
      <p:sp>
        <p:nvSpPr>
          <p:cNvPr id="16" name="Rectangle 15">
            <a:extLst>
              <a:ext uri="{FF2B5EF4-FFF2-40B4-BE49-F238E27FC236}">
                <a16:creationId xmlns:a16="http://schemas.microsoft.com/office/drawing/2014/main" id="{03B0B442-B867-4CBC-8B7D-6DD94F8A3031}"/>
              </a:ext>
            </a:extLst>
          </p:cNvPr>
          <p:cNvSpPr/>
          <p:nvPr/>
        </p:nvSpPr>
        <p:spPr bwMode="auto">
          <a:xfrm>
            <a:off x="12385476" y="4943322"/>
            <a:ext cx="611015" cy="2563567"/>
          </a:xfrm>
          <a:prstGeom prst="rect">
            <a:avLst/>
          </a:prstGeom>
          <a:noFill/>
          <a:ln w="38100">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7" name="Rectangle 16">
            <a:extLst>
              <a:ext uri="{FF2B5EF4-FFF2-40B4-BE49-F238E27FC236}">
                <a16:creationId xmlns:a16="http://schemas.microsoft.com/office/drawing/2014/main" id="{5F76717D-21A4-409D-8D22-B4807C8A3FD4}"/>
              </a:ext>
            </a:extLst>
          </p:cNvPr>
          <p:cNvSpPr/>
          <p:nvPr/>
        </p:nvSpPr>
        <p:spPr bwMode="auto">
          <a:xfrm>
            <a:off x="7232344" y="4943323"/>
            <a:ext cx="5081124" cy="691360"/>
          </a:xfrm>
          <a:prstGeom prst="rect">
            <a:avLst/>
          </a:prstGeom>
          <a:noFill/>
          <a:ln w="38100">
            <a:solidFill>
              <a:schemeClr val="accent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8" name="Rectangle 17">
            <a:extLst>
              <a:ext uri="{FF2B5EF4-FFF2-40B4-BE49-F238E27FC236}">
                <a16:creationId xmlns:a16="http://schemas.microsoft.com/office/drawing/2014/main" id="{436777DA-C84F-41C2-A410-DAA699770E47}"/>
              </a:ext>
            </a:extLst>
          </p:cNvPr>
          <p:cNvSpPr/>
          <p:nvPr/>
        </p:nvSpPr>
        <p:spPr bwMode="auto">
          <a:xfrm>
            <a:off x="7205124" y="6786811"/>
            <a:ext cx="1723968" cy="216024"/>
          </a:xfrm>
          <a:prstGeom prst="rect">
            <a:avLst/>
          </a:prstGeom>
          <a:noFill/>
          <a:ln w="38100">
            <a:solidFill>
              <a:schemeClr val="accent2"/>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3928238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DEC3CB-C2B1-4C21-B145-5893EADFB1B0}"/>
              </a:ext>
            </a:extLst>
          </p:cNvPr>
          <p:cNvPicPr>
            <a:picLocks noChangeAspect="1"/>
          </p:cNvPicPr>
          <p:nvPr/>
        </p:nvPicPr>
        <p:blipFill>
          <a:blip r:embed="rId2"/>
          <a:stretch>
            <a:fillRect/>
          </a:stretch>
        </p:blipFill>
        <p:spPr>
          <a:xfrm>
            <a:off x="7200900" y="4363495"/>
            <a:ext cx="6620415" cy="3569640"/>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en-US" dirty="0" err="1"/>
              <a:t>Benutzerfunktionen</a:t>
            </a:r>
            <a:r>
              <a:rPr lang="en-US" dirty="0"/>
              <a:t> in Power BI</a:t>
            </a:r>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Die Verbraucher können in Power BI verschiedene Funktionen nutzen.</a:t>
            </a:r>
          </a:p>
          <a:p>
            <a:pPr marL="342900" indent="-342900">
              <a:spcBef>
                <a:spcPts val="0"/>
              </a:spcBef>
              <a:spcAft>
                <a:spcPts val="1200"/>
              </a:spcAft>
              <a:buClr>
                <a:srgbClr val="003366"/>
              </a:buClr>
              <a:buFont typeface="+mj-lt"/>
              <a:buAutoNum type="arabicParenR"/>
            </a:pPr>
            <a:r>
              <a:rPr lang="de-DE" sz="1400" kern="0" dirty="0"/>
              <a:t>Wenn Sie in einem Dashboard arbeiten, können Sie auf die Funktionen einer Kachel zugreifen, indem Sie in der rechten oberen Ecke klicken.</a:t>
            </a:r>
          </a:p>
          <a:p>
            <a:pPr marL="619125" lvl="1" indent="-342900">
              <a:spcBef>
                <a:spcPts val="0"/>
              </a:spcBef>
              <a:spcAft>
                <a:spcPts val="1200"/>
              </a:spcAft>
              <a:buClr>
                <a:srgbClr val="003366"/>
              </a:buClr>
              <a:buFont typeface="+mj-lt"/>
              <a:buAutoNum type="arabicParenR"/>
            </a:pPr>
            <a:r>
              <a:rPr lang="de-DE" sz="1400" kern="0" dirty="0"/>
              <a:t>Gehe zu Bericht wird der Quellbericht dieser Kachel geöffnet.</a:t>
            </a:r>
          </a:p>
          <a:p>
            <a:pPr marL="619125" lvl="1" indent="-342900">
              <a:spcBef>
                <a:spcPts val="0"/>
              </a:spcBef>
              <a:spcAft>
                <a:spcPts val="1200"/>
              </a:spcAft>
              <a:buClr>
                <a:srgbClr val="003366"/>
              </a:buClr>
              <a:buFont typeface="+mj-lt"/>
              <a:buAutoNum type="arabicParenR"/>
            </a:pPr>
            <a:r>
              <a:rPr lang="de-DE" sz="1400" kern="0" dirty="0"/>
              <a:t>Öffnen im Fokusmodus erweitert das Bildmaterial und gewährt Ihnen Filteroptionen.</a:t>
            </a:r>
          </a:p>
          <a:p>
            <a:pPr marL="619125" lvl="1" indent="-342900">
              <a:spcBef>
                <a:spcPts val="0"/>
              </a:spcBef>
              <a:spcAft>
                <a:spcPts val="1200"/>
              </a:spcAft>
              <a:buClr>
                <a:srgbClr val="003366"/>
              </a:buClr>
              <a:buFont typeface="+mj-lt"/>
              <a:buAutoNum type="arabicParenR"/>
            </a:pPr>
            <a:r>
              <a:rPr lang="de-DE" sz="1400" kern="0" dirty="0"/>
              <a:t>Export nach Excel ermöglicht es Ihnen, die zugrunde liegenden Daten zur weiteren Analyse nach Excel zu exportieren.</a:t>
            </a:r>
          </a:p>
          <a:p>
            <a:pPr marL="619125" lvl="1" indent="-342900">
              <a:spcBef>
                <a:spcPts val="0"/>
              </a:spcBef>
              <a:spcAft>
                <a:spcPts val="1200"/>
              </a:spcAft>
              <a:buClr>
                <a:srgbClr val="003366"/>
              </a:buClr>
              <a:buFont typeface="+mj-lt"/>
              <a:buAutoNum type="arabicParenR"/>
            </a:pPr>
            <a:r>
              <a:rPr lang="de-DE" sz="1400" kern="0" dirty="0"/>
              <a:t>View </a:t>
            </a:r>
            <a:r>
              <a:rPr lang="de-DE" sz="1400" kern="0" dirty="0" err="1"/>
              <a:t>insights</a:t>
            </a:r>
            <a:r>
              <a:rPr lang="de-DE" sz="1400" kern="0" dirty="0"/>
              <a:t> erweitert den Fokusmodus durch automatisch generierte Berichte aus Power BI. Diese basieren ausschließlich auf Statistiken und zeigen nicht immer aufschlussreiche Inhalte.</a:t>
            </a:r>
          </a:p>
          <a:p>
            <a:pPr marL="342900" indent="-342900">
              <a:spcBef>
                <a:spcPts val="0"/>
              </a:spcBef>
              <a:spcAft>
                <a:spcPts val="1200"/>
              </a:spcAft>
              <a:buClr>
                <a:srgbClr val="003366"/>
              </a:buClr>
              <a:buFont typeface="+mj-lt"/>
              <a:buAutoNum type="arabicParenR"/>
            </a:pPr>
            <a:r>
              <a:rPr lang="de-DE" sz="1400" kern="0" dirty="0"/>
              <a:t>Sie können zusätzliche Funktionen in Power BI-Anwendungen über das Dashboard und die Berichtsleisten nutzen:</a:t>
            </a:r>
          </a:p>
          <a:p>
            <a:pPr marL="619125" lvl="1" indent="-342900">
              <a:spcBef>
                <a:spcPts val="0"/>
              </a:spcBef>
              <a:spcAft>
                <a:spcPts val="1200"/>
              </a:spcAft>
              <a:buClr>
                <a:srgbClr val="003366"/>
              </a:buClr>
              <a:buFont typeface="+mj-lt"/>
              <a:buAutoNum type="arabicParenR"/>
            </a:pPr>
            <a:r>
              <a:rPr lang="de-DE" sz="1400" kern="0" dirty="0"/>
              <a:t>Kommentieren und diskutieren Sie über Data </a:t>
            </a:r>
            <a:r>
              <a:rPr lang="de-DE" sz="1400" kern="0" dirty="0" err="1"/>
              <a:t>Insights</a:t>
            </a:r>
            <a:r>
              <a:rPr lang="de-DE" sz="1400" kern="0" dirty="0"/>
              <a:t>.</a:t>
            </a:r>
          </a:p>
          <a:p>
            <a:pPr marL="619125" lvl="1" indent="-342900">
              <a:spcBef>
                <a:spcPts val="0"/>
              </a:spcBef>
              <a:spcAft>
                <a:spcPts val="1200"/>
              </a:spcAft>
              <a:buClr>
                <a:srgbClr val="003366"/>
              </a:buClr>
              <a:buFont typeface="+mj-lt"/>
              <a:buAutoNum type="arabicParenR"/>
            </a:pPr>
            <a:r>
              <a:rPr lang="de-DE" sz="1400" kern="0" dirty="0"/>
              <a:t>Relevante Inhalte anzeigen</a:t>
            </a:r>
          </a:p>
          <a:p>
            <a:pPr marL="619125" lvl="1" indent="-342900">
              <a:spcBef>
                <a:spcPts val="0"/>
              </a:spcBef>
              <a:spcAft>
                <a:spcPts val="1200"/>
              </a:spcAft>
              <a:buClr>
                <a:srgbClr val="003366"/>
              </a:buClr>
              <a:buFont typeface="+mj-lt"/>
              <a:buAutoNum type="arabicParenR"/>
            </a:pPr>
            <a:r>
              <a:rPr lang="de-DE" sz="1400" kern="0" dirty="0"/>
              <a:t>Abonnieren Sie, um E-Mails zu sehen, wenn es Änderungen gibt.</a:t>
            </a:r>
          </a:p>
          <a:p>
            <a:pPr marL="619125" lvl="1" indent="-342900">
              <a:spcBef>
                <a:spcPts val="0"/>
              </a:spcBef>
              <a:spcAft>
                <a:spcPts val="1200"/>
              </a:spcAft>
              <a:buClr>
                <a:srgbClr val="003366"/>
              </a:buClr>
              <a:buFont typeface="+mj-lt"/>
              <a:buAutoNum type="arabicParenR"/>
            </a:pPr>
            <a:r>
              <a:rPr lang="de-DE" sz="1400" kern="0" dirty="0"/>
              <a:t>Dashboard drucken</a:t>
            </a:r>
          </a:p>
          <a:p>
            <a:pPr marL="619125" lvl="1" indent="-342900">
              <a:spcBef>
                <a:spcPts val="0"/>
              </a:spcBef>
              <a:spcAft>
                <a:spcPts val="1200"/>
              </a:spcAft>
              <a:buClr>
                <a:srgbClr val="003366"/>
              </a:buClr>
              <a:buFont typeface="+mj-lt"/>
              <a:buAutoNum type="arabicParenR"/>
            </a:pPr>
            <a:r>
              <a:rPr lang="de-DE" sz="1400" kern="0" dirty="0"/>
              <a:t>Dashboard-Fliesen aktualisieren</a:t>
            </a:r>
          </a:p>
          <a:p>
            <a:pPr marL="619125" lvl="1" indent="-342900">
              <a:spcBef>
                <a:spcPts val="0"/>
              </a:spcBef>
              <a:spcAft>
                <a:spcPts val="1200"/>
              </a:spcAft>
              <a:buClr>
                <a:srgbClr val="003366"/>
              </a:buClr>
              <a:buFont typeface="+mj-lt"/>
              <a:buAutoNum type="arabicParenR"/>
            </a:pPr>
            <a:r>
              <a:rPr lang="de-DE" sz="1400" kern="0" dirty="0"/>
              <a:t>Überprüfen der Netzwerklatenzzeit</a:t>
            </a:r>
          </a:p>
          <a:p>
            <a:pPr marL="619125" lvl="1" indent="-342900">
              <a:spcBef>
                <a:spcPts val="0"/>
              </a:spcBef>
              <a:spcAft>
                <a:spcPts val="1200"/>
              </a:spcAft>
              <a:buClr>
                <a:srgbClr val="003366"/>
              </a:buClr>
              <a:buFont typeface="+mj-lt"/>
              <a:buAutoNum type="arabicParenR"/>
            </a:pPr>
            <a:r>
              <a:rPr lang="de-DE" sz="1400" kern="0" dirty="0"/>
              <a:t>Zu den Favoriten hinzufügen, damit es auf Ihrer individuellen Landing Page angezeigt wird.</a:t>
            </a:r>
          </a:p>
          <a:p>
            <a:pPr marL="619125" lvl="1" indent="-342900">
              <a:spcBef>
                <a:spcPts val="0"/>
              </a:spcBef>
              <a:spcAft>
                <a:spcPts val="1200"/>
              </a:spcAft>
              <a:buClr>
                <a:srgbClr val="003366"/>
              </a:buClr>
              <a:buFont typeface="+mj-lt"/>
              <a:buAutoNum type="arabicParenR"/>
            </a:pPr>
            <a:endParaRPr lang="de-DE" sz="1400" kern="0" dirty="0"/>
          </a:p>
          <a:p>
            <a:pPr marL="619125" lvl="1"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14" name="Picture 13">
            <a:extLst>
              <a:ext uri="{FF2B5EF4-FFF2-40B4-BE49-F238E27FC236}">
                <a16:creationId xmlns:a16="http://schemas.microsoft.com/office/drawing/2014/main" id="{2AECDBE2-9356-4ADC-A4FC-0A492AD33D70}"/>
              </a:ext>
            </a:extLst>
          </p:cNvPr>
          <p:cNvPicPr>
            <a:picLocks noChangeAspect="1"/>
          </p:cNvPicPr>
          <p:nvPr/>
        </p:nvPicPr>
        <p:blipFill>
          <a:blip r:embed="rId3"/>
          <a:stretch>
            <a:fillRect/>
          </a:stretch>
        </p:blipFill>
        <p:spPr>
          <a:xfrm>
            <a:off x="7205123" y="1518352"/>
            <a:ext cx="6620415" cy="2450991"/>
          </a:xfrm>
          <a:prstGeom prst="rect">
            <a:avLst/>
          </a:prstGeom>
        </p:spPr>
      </p:pic>
      <p:pic>
        <p:nvPicPr>
          <p:cNvPr id="8" name="Picture 7">
            <a:extLst>
              <a:ext uri="{FF2B5EF4-FFF2-40B4-BE49-F238E27FC236}">
                <a16:creationId xmlns:a16="http://schemas.microsoft.com/office/drawing/2014/main" id="{823CEE20-C340-4816-9CA8-EDC11963D98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643" b="99363" l="1313" r="98906">
                        <a14:foregroundMark x1="2407" y1="12739" x2="20350" y2="11465"/>
                        <a14:foregroundMark x1="20350" y1="11465" x2="38074" y2="11465"/>
                        <a14:foregroundMark x1="38074" y1="11465" x2="57768" y2="10828"/>
                        <a14:foregroundMark x1="57768" y1="10828" x2="98906" y2="15924"/>
                        <a14:foregroundMark x1="1313" y1="17197" x2="84026" y2="19108"/>
                        <a14:foregroundMark x1="84026" y1="19108" x2="97812" y2="17197"/>
                        <a14:foregroundMark x1="34354" y1="28662" x2="42670" y2="99363"/>
                        <a14:foregroundMark x1="60613" y1="26115" x2="62363" y2="99363"/>
                        <a14:foregroundMark x1="41138" y1="38854" x2="56893" y2="40764"/>
                        <a14:foregroundMark x1="36105" y1="87898" x2="55361" y2="87898"/>
                        <a14:foregroundMark x1="55361" y1="87898" x2="58862" y2="89172"/>
                        <a14:foregroundMark x1="44858" y1="63057" x2="54486" y2="64968"/>
                        <a14:foregroundMark x1="38731" y1="63057" x2="45952" y2="63694"/>
                      </a14:backgroundRemoval>
                    </a14:imgEffect>
                  </a14:imgLayer>
                </a14:imgProps>
              </a:ext>
            </a:extLst>
          </a:blip>
          <a:stretch>
            <a:fillRect/>
          </a:stretch>
        </p:blipFill>
        <p:spPr>
          <a:xfrm>
            <a:off x="4011073" y="4986610"/>
            <a:ext cx="2896846" cy="995197"/>
          </a:xfrm>
          <a:prstGeom prst="rect">
            <a:avLst/>
          </a:prstGeom>
        </p:spPr>
      </p:pic>
    </p:spTree>
    <p:extLst>
      <p:ext uri="{BB962C8B-B14F-4D97-AF65-F5344CB8AC3E}">
        <p14:creationId xmlns:p14="http://schemas.microsoft.com/office/powerpoint/2010/main" val="16319936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500" y="2286000"/>
            <a:ext cx="6408738" cy="2085181"/>
          </a:xfrm>
        </p:spPr>
        <p:txBody>
          <a:bodyPr/>
          <a:lstStyle/>
          <a:p>
            <a:pPr marL="0" indent="0">
              <a:spcBef>
                <a:spcPts val="0"/>
              </a:spcBef>
              <a:buNone/>
            </a:pPr>
            <a:r>
              <a:rPr lang="en-US" sz="2400" dirty="0" err="1">
                <a:solidFill>
                  <a:schemeClr val="bg1">
                    <a:lumMod val="50000"/>
                  </a:schemeClr>
                </a:solidFill>
              </a:rPr>
              <a:t>Einführung</a:t>
            </a:r>
            <a:endParaRPr lang="en-US" sz="4000" dirty="0">
              <a:solidFill>
                <a:schemeClr val="bg1">
                  <a:lumMod val="50000"/>
                </a:schemeClr>
              </a:solidFill>
            </a:endParaRPr>
          </a:p>
          <a:p>
            <a:pPr marL="0" indent="0">
              <a:lnSpc>
                <a:spcPct val="150000"/>
              </a:lnSpc>
              <a:spcBef>
                <a:spcPts val="0"/>
              </a:spcBef>
              <a:buNone/>
            </a:pPr>
            <a:r>
              <a:rPr lang="en-US" sz="2400" dirty="0" err="1">
                <a:solidFill>
                  <a:schemeClr val="bg1">
                    <a:lumMod val="50000"/>
                  </a:schemeClr>
                </a:solidFill>
              </a:rPr>
              <a:t>Grundlage</a:t>
            </a:r>
            <a:endParaRPr lang="en-US" sz="2400" dirty="0">
              <a:solidFill>
                <a:schemeClr val="bg1">
                  <a:lumMod val="50000"/>
                </a:schemeClr>
              </a:solidFill>
            </a:endParaRPr>
          </a:p>
          <a:p>
            <a:pPr marL="0" indent="0">
              <a:lnSpc>
                <a:spcPct val="150000"/>
              </a:lnSpc>
              <a:spcBef>
                <a:spcPts val="0"/>
              </a:spcBef>
              <a:buNone/>
            </a:pPr>
            <a:r>
              <a:rPr lang="en-US" sz="2400" dirty="0">
                <a:solidFill>
                  <a:schemeClr val="bg1">
                    <a:lumMod val="50000"/>
                  </a:schemeClr>
                </a:solidFill>
              </a:rPr>
              <a:t>Power BI Desktop</a:t>
            </a:r>
          </a:p>
          <a:p>
            <a:pPr marL="0" indent="0">
              <a:lnSpc>
                <a:spcPct val="150000"/>
              </a:lnSpc>
              <a:spcBef>
                <a:spcPts val="0"/>
              </a:spcBef>
              <a:buNone/>
            </a:pPr>
            <a:r>
              <a:rPr lang="de-DE" sz="2400" dirty="0">
                <a:solidFill>
                  <a:schemeClr val="bg1">
                    <a:lumMod val="50000"/>
                  </a:schemeClr>
                </a:solidFill>
              </a:rPr>
              <a:t>P</a:t>
            </a:r>
            <a:r>
              <a:rPr lang="en-US" sz="2400" dirty="0" err="1">
                <a:solidFill>
                  <a:schemeClr val="bg1">
                    <a:lumMod val="50000"/>
                  </a:schemeClr>
                </a:solidFill>
              </a:rPr>
              <a:t>ower</a:t>
            </a:r>
            <a:r>
              <a:rPr lang="en-US" sz="2400" dirty="0">
                <a:solidFill>
                  <a:schemeClr val="bg1">
                    <a:lumMod val="50000"/>
                  </a:schemeClr>
                </a:solidFill>
              </a:rPr>
              <a:t> BI Service</a:t>
            </a:r>
          </a:p>
          <a:p>
            <a:pPr marL="0" indent="0">
              <a:lnSpc>
                <a:spcPct val="150000"/>
              </a:lnSpc>
              <a:spcBef>
                <a:spcPts val="0"/>
              </a:spcBef>
              <a:buNone/>
            </a:pPr>
            <a:r>
              <a:rPr lang="de-DE" sz="3200" dirty="0">
                <a:solidFill>
                  <a:srgbClr val="003366"/>
                </a:solidFill>
              </a:rPr>
              <a:t>P</a:t>
            </a:r>
            <a:r>
              <a:rPr lang="en-US" sz="3200" dirty="0" err="1">
                <a:solidFill>
                  <a:srgbClr val="003366"/>
                </a:solidFill>
              </a:rPr>
              <a:t>ower</a:t>
            </a:r>
            <a:r>
              <a:rPr lang="en-US" sz="3200" dirty="0">
                <a:solidFill>
                  <a:srgbClr val="003366"/>
                </a:solidFill>
              </a:rPr>
              <a:t> BI Mobile App</a:t>
            </a:r>
          </a:p>
          <a:p>
            <a:pPr marL="0" indent="0">
              <a:lnSpc>
                <a:spcPct val="150000"/>
              </a:lnSpc>
              <a:spcBef>
                <a:spcPts val="0"/>
              </a:spcBef>
              <a:buNone/>
            </a:pPr>
            <a:r>
              <a:rPr lang="en-US" sz="2400" dirty="0" err="1">
                <a:solidFill>
                  <a:schemeClr val="bg1">
                    <a:lumMod val="50000"/>
                  </a:schemeClr>
                </a:solidFill>
              </a:rPr>
              <a:t>Zusammenfassung</a:t>
            </a:r>
            <a:endParaRPr lang="en-US" sz="2400" dirty="0">
              <a:solidFill>
                <a:schemeClr val="bg1">
                  <a:lumMod val="50000"/>
                </a:schemeClr>
              </a:solidFill>
            </a:endParaRPr>
          </a:p>
          <a:p>
            <a:pPr marL="0" indent="0">
              <a:lnSpc>
                <a:spcPct val="150000"/>
              </a:lnSpc>
              <a:spcBef>
                <a:spcPts val="0"/>
              </a:spcBef>
              <a:buNone/>
            </a:pPr>
            <a:r>
              <a:rPr lang="de-DE" sz="2400" dirty="0">
                <a:solidFill>
                  <a:schemeClr val="bg1">
                    <a:lumMod val="50000"/>
                  </a:schemeClr>
                </a:solidFill>
              </a:rPr>
              <a:t>Bringen Sie Ihre eigenen Daten mit</a:t>
            </a:r>
          </a:p>
          <a:p>
            <a:pPr marL="0" indent="0">
              <a:lnSpc>
                <a:spcPct val="150000"/>
              </a:lnSpc>
              <a:spcBef>
                <a:spcPts val="0"/>
              </a:spcBef>
              <a:buNone/>
            </a:pPr>
            <a:endParaRPr lang="en-US" sz="2400" dirty="0">
              <a:solidFill>
                <a:schemeClr val="bg1">
                  <a:lumMod val="50000"/>
                </a:schemeClr>
              </a:solidFill>
            </a:endParaRPr>
          </a:p>
        </p:txBody>
      </p:sp>
      <p:sp>
        <p:nvSpPr>
          <p:cNvPr id="4" name="Date Placehold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sp>
        <p:nvSpPr>
          <p:cNvPr id="6" name="Inhaltsplatzhalter 2"/>
          <p:cNvSpPr txBox="1">
            <a:spLocks/>
          </p:cNvSpPr>
          <p:nvPr/>
        </p:nvSpPr>
        <p:spPr bwMode="auto">
          <a:xfrm>
            <a:off x="0" y="1349125"/>
            <a:ext cx="1440000" cy="540000"/>
          </a:xfrm>
          <a:prstGeom prst="rect">
            <a:avLst/>
          </a:prstGeom>
          <a:solidFill>
            <a:srgbClr val="003366"/>
          </a:solidFill>
          <a:ln>
            <a:noFill/>
          </a:ln>
          <a:effectLst/>
        </p:spPr>
        <p:txBody>
          <a:bodyPr vert="horz" wrap="square" lIns="128583" tIns="64291" rIns="128583" bIns="64291" numCol="1" anchor="ctr"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de-DE" sz="2000" b="1" kern="0" dirty="0">
                <a:solidFill>
                  <a:schemeClr val="bg1"/>
                </a:solidFill>
                <a:latin typeface="+mj-lt"/>
              </a:rPr>
              <a:t>Agenda</a:t>
            </a:r>
          </a:p>
        </p:txBody>
      </p:sp>
      <p:pic>
        <p:nvPicPr>
          <p:cNvPr id="10" name="Grafik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528711">
            <a:off x="6426704" y="-274504"/>
            <a:ext cx="7274603" cy="8246092"/>
          </a:xfrm>
          <a:prstGeom prst="rect">
            <a:avLst/>
          </a:prstGeom>
        </p:spPr>
      </p:pic>
    </p:spTree>
    <p:extLst>
      <p:ext uri="{BB962C8B-B14F-4D97-AF65-F5344CB8AC3E}">
        <p14:creationId xmlns:p14="http://schemas.microsoft.com/office/powerpoint/2010/main" val="38092828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B726F-057E-45FB-95A9-A765976FE594}"/>
              </a:ext>
            </a:extLst>
          </p:cNvPr>
          <p:cNvSpPr>
            <a:spLocks noGrp="1"/>
          </p:cNvSpPr>
          <p:nvPr>
            <p:ph type="title"/>
          </p:nvPr>
        </p:nvSpPr>
        <p:spPr>
          <a:xfrm>
            <a:off x="5138738" y="283200"/>
            <a:ext cx="2521000" cy="505146"/>
          </a:xfrm>
        </p:spPr>
        <p:txBody>
          <a:bodyPr/>
          <a:lstStyle/>
          <a:p>
            <a:r>
              <a:rPr lang="en-GB" dirty="0"/>
              <a:t>Was </a:t>
            </a:r>
            <a:r>
              <a:rPr lang="en-GB" dirty="0" err="1"/>
              <a:t>ist</a:t>
            </a:r>
            <a:r>
              <a:rPr lang="en-GB" dirty="0"/>
              <a:t> Power BI?</a:t>
            </a:r>
          </a:p>
        </p:txBody>
      </p:sp>
      <p:sp>
        <p:nvSpPr>
          <p:cNvPr id="5" name="Datumsplatzhalter 4">
            <a:extLst>
              <a:ext uri="{FF2B5EF4-FFF2-40B4-BE49-F238E27FC236}">
                <a16:creationId xmlns:a16="http://schemas.microsoft.com/office/drawing/2014/main" id="{B97FEA8E-2C6D-41B8-99DF-4335BAEACE11}"/>
              </a:ext>
            </a:extLst>
          </p:cNvPr>
          <p:cNvSpPr>
            <a:spLocks noGrp="1"/>
          </p:cNvSpPr>
          <p:nvPr>
            <p:ph type="dt" sz="half" idx="10"/>
          </p:nvPr>
        </p:nvSpPr>
        <p:spPr/>
        <p:txBody>
          <a:bodyPr/>
          <a:lstStyle/>
          <a:p>
            <a:pPr>
              <a:defRPr/>
            </a:pPr>
            <a:fld id="{39C8607C-3B46-4018-8540-E19FA97BE2E0}" type="datetime1">
              <a:rPr lang="de-DE" altLang="en-US" smtClean="0"/>
              <a:pPr>
                <a:defRPr/>
              </a:pPr>
              <a:t>11.06.2022</a:t>
            </a:fld>
            <a:endParaRPr lang="de-DE" altLang="en-US" dirty="0"/>
          </a:p>
        </p:txBody>
      </p:sp>
      <p:sp>
        <p:nvSpPr>
          <p:cNvPr id="17" name="Textfeld 16">
            <a:extLst>
              <a:ext uri="{FF2B5EF4-FFF2-40B4-BE49-F238E27FC236}">
                <a16:creationId xmlns:a16="http://schemas.microsoft.com/office/drawing/2014/main" id="{673CB059-9A8A-4CBF-95AF-6E85387C6CB4}"/>
              </a:ext>
            </a:extLst>
          </p:cNvPr>
          <p:cNvSpPr txBox="1"/>
          <p:nvPr/>
        </p:nvSpPr>
        <p:spPr>
          <a:xfrm>
            <a:off x="696604" y="1098178"/>
            <a:ext cx="4114800" cy="359822"/>
          </a:xfrm>
          <a:prstGeom prst="rect">
            <a:avLst/>
          </a:prstGeom>
          <a:noFill/>
        </p:spPr>
        <p:txBody>
          <a:bodyPr wrap="square" rtlCol="0">
            <a:noAutofit/>
          </a:bodyPr>
          <a:lstStyle/>
          <a:p>
            <a:pPr algn="ctr"/>
            <a:r>
              <a:rPr lang="en-GB" sz="1800" b="1" dirty="0" err="1">
                <a:solidFill>
                  <a:srgbClr val="003366"/>
                </a:solidFill>
                <a:latin typeface="Calibri" panose="020F0502020204030204" pitchFamily="34" charset="0"/>
              </a:rPr>
              <a:t>Erstellen</a:t>
            </a:r>
            <a:endParaRPr lang="en-GB" sz="1800" b="1" dirty="0">
              <a:solidFill>
                <a:srgbClr val="003366"/>
              </a:solidFill>
              <a:latin typeface="Calibri" panose="020F0502020204030204" pitchFamily="34" charset="0"/>
            </a:endParaRPr>
          </a:p>
        </p:txBody>
      </p:sp>
      <p:sp>
        <p:nvSpPr>
          <p:cNvPr id="33" name="Textfeld 16">
            <a:extLst>
              <a:ext uri="{FF2B5EF4-FFF2-40B4-BE49-F238E27FC236}">
                <a16:creationId xmlns:a16="http://schemas.microsoft.com/office/drawing/2014/main" id="{8F586393-D38D-455C-B96A-FEE50232A90A}"/>
              </a:ext>
            </a:extLst>
          </p:cNvPr>
          <p:cNvSpPr txBox="1"/>
          <p:nvPr/>
        </p:nvSpPr>
        <p:spPr>
          <a:xfrm>
            <a:off x="5220494" y="1098178"/>
            <a:ext cx="4114800" cy="359822"/>
          </a:xfrm>
          <a:prstGeom prst="rect">
            <a:avLst/>
          </a:prstGeom>
          <a:noFill/>
        </p:spPr>
        <p:txBody>
          <a:bodyPr wrap="square" rtlCol="0">
            <a:noAutofit/>
          </a:bodyPr>
          <a:lstStyle/>
          <a:p>
            <a:pPr algn="ctr"/>
            <a:r>
              <a:rPr lang="en-GB" sz="1800" b="1" dirty="0" err="1">
                <a:solidFill>
                  <a:srgbClr val="003366"/>
                </a:solidFill>
                <a:latin typeface="Calibri" panose="020F0502020204030204" pitchFamily="34" charset="0"/>
              </a:rPr>
              <a:t>Zusammenarbeit</a:t>
            </a:r>
            <a:r>
              <a:rPr lang="en-GB" sz="1800" b="1" dirty="0">
                <a:solidFill>
                  <a:srgbClr val="003366"/>
                </a:solidFill>
                <a:latin typeface="Calibri" panose="020F0502020204030204" pitchFamily="34" charset="0"/>
              </a:rPr>
              <a:t> und </a:t>
            </a:r>
            <a:r>
              <a:rPr lang="en-GB" sz="1800" b="1" dirty="0" err="1">
                <a:solidFill>
                  <a:srgbClr val="003366"/>
                </a:solidFill>
                <a:latin typeface="Calibri" panose="020F0502020204030204" pitchFamily="34" charset="0"/>
              </a:rPr>
              <a:t>Austausch</a:t>
            </a:r>
            <a:endParaRPr lang="en-GB" sz="1800" b="1" dirty="0">
              <a:solidFill>
                <a:srgbClr val="003366"/>
              </a:solidFill>
              <a:latin typeface="Calibri" panose="020F0502020204030204" pitchFamily="34" charset="0"/>
            </a:endParaRPr>
          </a:p>
        </p:txBody>
      </p:sp>
      <p:sp>
        <p:nvSpPr>
          <p:cNvPr id="34" name="Textfeld 16">
            <a:extLst>
              <a:ext uri="{FF2B5EF4-FFF2-40B4-BE49-F238E27FC236}">
                <a16:creationId xmlns:a16="http://schemas.microsoft.com/office/drawing/2014/main" id="{2D815EFC-2D19-4D90-9DC8-7C0DD31B7165}"/>
              </a:ext>
            </a:extLst>
          </p:cNvPr>
          <p:cNvSpPr txBox="1"/>
          <p:nvPr/>
        </p:nvSpPr>
        <p:spPr>
          <a:xfrm>
            <a:off x="9744385" y="1098178"/>
            <a:ext cx="4114800" cy="359822"/>
          </a:xfrm>
          <a:prstGeom prst="rect">
            <a:avLst/>
          </a:prstGeom>
          <a:noFill/>
        </p:spPr>
        <p:txBody>
          <a:bodyPr wrap="square" rtlCol="0">
            <a:noAutofit/>
          </a:bodyPr>
          <a:lstStyle/>
          <a:p>
            <a:pPr algn="ctr"/>
            <a:r>
              <a:rPr lang="de-DE" sz="1800" b="1" dirty="0">
                <a:solidFill>
                  <a:srgbClr val="003366"/>
                </a:solidFill>
                <a:latin typeface="Calibri" panose="020F0502020204030204" pitchFamily="34" charset="0"/>
              </a:rPr>
              <a:t>Greifen Sie von überall auf Einblicke zu</a:t>
            </a:r>
          </a:p>
        </p:txBody>
      </p:sp>
      <p:pic>
        <p:nvPicPr>
          <p:cNvPr id="4" name="Picture 3">
            <a:extLst>
              <a:ext uri="{FF2B5EF4-FFF2-40B4-BE49-F238E27FC236}">
                <a16:creationId xmlns:a16="http://schemas.microsoft.com/office/drawing/2014/main" id="{76A5A3BB-1E90-44C4-81A1-A7EFE9F1729C}"/>
              </a:ext>
            </a:extLst>
          </p:cNvPr>
          <p:cNvPicPr>
            <a:picLocks noChangeAspect="1"/>
          </p:cNvPicPr>
          <p:nvPr/>
        </p:nvPicPr>
        <p:blipFill>
          <a:blip r:embed="rId2"/>
          <a:stretch>
            <a:fillRect/>
          </a:stretch>
        </p:blipFill>
        <p:spPr>
          <a:xfrm>
            <a:off x="5677694" y="1559244"/>
            <a:ext cx="3200400" cy="1946442"/>
          </a:xfrm>
          <a:prstGeom prst="rect">
            <a:avLst/>
          </a:prstGeom>
        </p:spPr>
      </p:pic>
      <p:pic>
        <p:nvPicPr>
          <p:cNvPr id="13" name="Picture 12">
            <a:extLst>
              <a:ext uri="{FF2B5EF4-FFF2-40B4-BE49-F238E27FC236}">
                <a16:creationId xmlns:a16="http://schemas.microsoft.com/office/drawing/2014/main" id="{C487E837-C03A-4253-B0BB-17EE9E4C5ADC}"/>
              </a:ext>
            </a:extLst>
          </p:cNvPr>
          <p:cNvPicPr>
            <a:picLocks noChangeAspect="1"/>
          </p:cNvPicPr>
          <p:nvPr/>
        </p:nvPicPr>
        <p:blipFill>
          <a:blip r:embed="rId3"/>
          <a:stretch>
            <a:fillRect/>
          </a:stretch>
        </p:blipFill>
        <p:spPr>
          <a:xfrm>
            <a:off x="1152228" y="1576607"/>
            <a:ext cx="3200400" cy="2248381"/>
          </a:xfrm>
          <a:prstGeom prst="rect">
            <a:avLst/>
          </a:prstGeom>
        </p:spPr>
      </p:pic>
      <p:pic>
        <p:nvPicPr>
          <p:cNvPr id="20" name="Picture 19">
            <a:extLst>
              <a:ext uri="{FF2B5EF4-FFF2-40B4-BE49-F238E27FC236}">
                <a16:creationId xmlns:a16="http://schemas.microsoft.com/office/drawing/2014/main" id="{676D6CB1-B609-4A46-994F-D0BD93023BF1}"/>
              </a:ext>
            </a:extLst>
          </p:cNvPr>
          <p:cNvPicPr>
            <a:picLocks noChangeAspect="1"/>
          </p:cNvPicPr>
          <p:nvPr/>
        </p:nvPicPr>
        <p:blipFill>
          <a:blip r:embed="rId4"/>
          <a:stretch>
            <a:fillRect/>
          </a:stretch>
        </p:blipFill>
        <p:spPr>
          <a:xfrm>
            <a:off x="10226656" y="1512239"/>
            <a:ext cx="3200400" cy="2258510"/>
          </a:xfrm>
          <a:prstGeom prst="rect">
            <a:avLst/>
          </a:prstGeom>
        </p:spPr>
      </p:pic>
      <p:sp>
        <p:nvSpPr>
          <p:cNvPr id="36" name="Inhaltsplatzhalter 2">
            <a:extLst>
              <a:ext uri="{FF2B5EF4-FFF2-40B4-BE49-F238E27FC236}">
                <a16:creationId xmlns:a16="http://schemas.microsoft.com/office/drawing/2014/main" id="{D09B440B-BA5A-4312-A18A-3E555BFC7797}"/>
              </a:ext>
            </a:extLst>
          </p:cNvPr>
          <p:cNvSpPr txBox="1">
            <a:spLocks/>
          </p:cNvSpPr>
          <p:nvPr/>
        </p:nvSpPr>
        <p:spPr bwMode="auto">
          <a:xfrm>
            <a:off x="696604" y="3974201"/>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Mit Power BI Desktop können Sie innerhalb weniger Minuten von Daten zu Erkenntnissen gelangen.</a:t>
            </a:r>
            <a:r>
              <a:rPr lang="en-US" sz="1600" kern="0" dirty="0"/>
              <a:t>.</a:t>
            </a:r>
          </a:p>
          <a:p>
            <a:pPr>
              <a:spcBef>
                <a:spcPts val="0"/>
              </a:spcBef>
              <a:spcAft>
                <a:spcPts val="1200"/>
              </a:spcAft>
              <a:buClr>
                <a:srgbClr val="003366"/>
              </a:buClr>
              <a:buFont typeface="Wingdings" panose="05000000000000000000" pitchFamily="2" charset="2"/>
              <a:buChar char="§"/>
            </a:pPr>
            <a:r>
              <a:rPr lang="de-DE" sz="1600" kern="0" dirty="0"/>
              <a:t>Verbinden Sie sich mit Hunderten von Datenquellen.</a:t>
            </a:r>
          </a:p>
          <a:p>
            <a:pPr>
              <a:spcBef>
                <a:spcPts val="0"/>
              </a:spcBef>
              <a:spcAft>
                <a:spcPts val="1200"/>
              </a:spcAft>
              <a:buClr>
                <a:srgbClr val="003366"/>
              </a:buClr>
              <a:buFont typeface="Wingdings" panose="05000000000000000000" pitchFamily="2" charset="2"/>
              <a:buChar char="§"/>
            </a:pPr>
            <a:r>
              <a:rPr lang="de-DE" sz="1600" kern="0" dirty="0"/>
              <a:t>Vereinfachung der Datenaufnahme, -transformation, -integration und Anreicherung.</a:t>
            </a:r>
          </a:p>
          <a:p>
            <a:pPr>
              <a:spcBef>
                <a:spcPts val="0"/>
              </a:spcBef>
              <a:spcAft>
                <a:spcPts val="1200"/>
              </a:spcAft>
              <a:buClr>
                <a:srgbClr val="003366"/>
              </a:buClr>
              <a:buFont typeface="Wingdings" panose="05000000000000000000" pitchFamily="2" charset="2"/>
              <a:buChar char="§"/>
            </a:pPr>
            <a:r>
              <a:rPr lang="de-DE" sz="1600" kern="0" dirty="0"/>
              <a:t>Erstellen Sie Berichte und Dashboards mit Hilfe von integrierten Visualisierungen.</a:t>
            </a:r>
          </a:p>
        </p:txBody>
      </p:sp>
      <p:sp>
        <p:nvSpPr>
          <p:cNvPr id="37" name="Inhaltsplatzhalter 2">
            <a:extLst>
              <a:ext uri="{FF2B5EF4-FFF2-40B4-BE49-F238E27FC236}">
                <a16:creationId xmlns:a16="http://schemas.microsoft.com/office/drawing/2014/main" id="{B13F1B17-891C-4BC2-945E-34FD9ED2A1FF}"/>
              </a:ext>
            </a:extLst>
          </p:cNvPr>
          <p:cNvSpPr txBox="1">
            <a:spLocks/>
          </p:cNvSpPr>
          <p:nvPr/>
        </p:nvSpPr>
        <p:spPr bwMode="auto">
          <a:xfrm>
            <a:off x="5425039" y="3770749"/>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Verwenden Sie Power BI Pro, um eine Datenkultur in Ihrem Unternehmen zu schaffen.</a:t>
            </a:r>
          </a:p>
          <a:p>
            <a:pPr>
              <a:spcBef>
                <a:spcPts val="0"/>
              </a:spcBef>
              <a:spcAft>
                <a:spcPts val="1200"/>
              </a:spcAft>
              <a:buClr>
                <a:srgbClr val="003366"/>
              </a:buClr>
              <a:buFont typeface="Wingdings" panose="05000000000000000000" pitchFamily="2" charset="2"/>
              <a:buChar char="§"/>
            </a:pPr>
            <a:r>
              <a:rPr lang="de-DE" sz="1600" kern="0" dirty="0"/>
              <a:t>Arbeiten Sie mit Benutzern in allen Rollen in Ihrem Unternehmen zusammen.</a:t>
            </a:r>
          </a:p>
          <a:p>
            <a:pPr>
              <a:spcBef>
                <a:spcPts val="0"/>
              </a:spcBef>
              <a:spcAft>
                <a:spcPts val="1200"/>
              </a:spcAft>
              <a:buClr>
                <a:srgbClr val="003366"/>
              </a:buClr>
              <a:buFont typeface="Wingdings" panose="05000000000000000000" pitchFamily="2" charset="2"/>
              <a:buChar char="§"/>
            </a:pPr>
            <a:r>
              <a:rPr lang="de-DE" sz="1600" kern="0" dirty="0"/>
              <a:t>Veröffentlichen Sie Inhalte, auf die Benutzer im Büro oder unterwegs zugreifen können.</a:t>
            </a:r>
          </a:p>
        </p:txBody>
      </p:sp>
      <p:sp>
        <p:nvSpPr>
          <p:cNvPr id="38" name="Inhaltsplatzhalter 2">
            <a:extLst>
              <a:ext uri="{FF2B5EF4-FFF2-40B4-BE49-F238E27FC236}">
                <a16:creationId xmlns:a16="http://schemas.microsoft.com/office/drawing/2014/main" id="{D96F20FA-35A1-49C2-BEBA-9500AE746594}"/>
              </a:ext>
            </a:extLst>
          </p:cNvPr>
          <p:cNvSpPr txBox="1">
            <a:spLocks/>
          </p:cNvSpPr>
          <p:nvPr/>
        </p:nvSpPr>
        <p:spPr bwMode="auto">
          <a:xfrm>
            <a:off x="9865196" y="3824988"/>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just">
              <a:spcBef>
                <a:spcPts val="0"/>
              </a:spcBef>
              <a:spcAft>
                <a:spcPts val="1200"/>
              </a:spcAft>
              <a:buClr>
                <a:srgbClr val="0060AD"/>
              </a:buClr>
              <a:buNone/>
            </a:pPr>
            <a:r>
              <a:rPr lang="de-DE" sz="1600" kern="0" dirty="0"/>
              <a:t>Sehen Sie aktuelle Geschäftsdaten unterwegs mit der Power BI Mobile App.</a:t>
            </a:r>
          </a:p>
          <a:p>
            <a:pPr>
              <a:spcBef>
                <a:spcPts val="0"/>
              </a:spcBef>
              <a:spcAft>
                <a:spcPts val="1200"/>
              </a:spcAft>
              <a:buClr>
                <a:srgbClr val="003366"/>
              </a:buClr>
              <a:buFont typeface="Wingdings" panose="05000000000000000000" pitchFamily="2" charset="2"/>
              <a:buChar char="§"/>
            </a:pPr>
            <a:r>
              <a:rPr lang="de-DE" sz="1600" kern="0" dirty="0"/>
              <a:t>Gewinnen Sie zusätzliche Erkenntnisse mit Business Analytics, die sofort einsatzbereit sind.</a:t>
            </a:r>
          </a:p>
          <a:p>
            <a:pPr>
              <a:spcBef>
                <a:spcPts val="0"/>
              </a:spcBef>
              <a:spcAft>
                <a:spcPts val="1200"/>
              </a:spcAft>
              <a:buClr>
                <a:srgbClr val="003366"/>
              </a:buClr>
              <a:buFont typeface="Wingdings" panose="05000000000000000000" pitchFamily="2" charset="2"/>
              <a:buChar char="§"/>
            </a:pPr>
            <a:r>
              <a:rPr lang="de-DE" sz="1600" kern="0" dirty="0"/>
              <a:t>Legen Sie datengesteuerte Warnmeldungen über wichtige Erkenntnisse fest, damit Sie sofort handeln können.</a:t>
            </a:r>
          </a:p>
          <a:p>
            <a:pPr>
              <a:spcBef>
                <a:spcPts val="0"/>
              </a:spcBef>
              <a:spcAft>
                <a:spcPts val="1200"/>
              </a:spcAft>
              <a:buClr>
                <a:srgbClr val="003366"/>
              </a:buClr>
              <a:buFont typeface="Wingdings" panose="05000000000000000000" pitchFamily="2" charset="2"/>
              <a:buChar char="§"/>
            </a:pPr>
            <a:r>
              <a:rPr lang="de-DE" sz="1600" kern="0" dirty="0"/>
              <a:t>Interagieren Sie mit den </a:t>
            </a:r>
            <a:r>
              <a:rPr lang="de-DE" sz="1600" kern="0" dirty="0" err="1"/>
              <a:t>Visuals</a:t>
            </a:r>
            <a:r>
              <a:rPr lang="de-DE" sz="1600" kern="0" dirty="0"/>
              <a:t>, um die gewünschten Erkenntnisse zu erhalten.</a:t>
            </a:r>
          </a:p>
        </p:txBody>
      </p:sp>
      <p:sp>
        <p:nvSpPr>
          <p:cNvPr id="39" name="Textfeld 15">
            <a:extLst>
              <a:ext uri="{FF2B5EF4-FFF2-40B4-BE49-F238E27FC236}">
                <a16:creationId xmlns:a16="http://schemas.microsoft.com/office/drawing/2014/main" id="{FF252277-AE50-4A3F-B26F-5B3A996B04F3}"/>
              </a:ext>
            </a:extLst>
          </p:cNvPr>
          <p:cNvSpPr txBox="1"/>
          <p:nvPr/>
        </p:nvSpPr>
        <p:spPr>
          <a:xfrm>
            <a:off x="2784785" y="7541513"/>
            <a:ext cx="7632848" cy="432000"/>
          </a:xfrm>
          <a:prstGeom prst="rect">
            <a:avLst/>
          </a:prstGeom>
          <a:noFill/>
        </p:spPr>
        <p:txBody>
          <a:bodyPr wrap="square" rtlCol="0" anchor="ctr">
            <a:noAutofit/>
          </a:bodyPr>
          <a:lstStyle/>
          <a:p>
            <a:r>
              <a:rPr lang="de-DE" sz="1600" dirty="0">
                <a:latin typeface="Calibri" panose="020F0502020204030204" pitchFamily="34" charset="0"/>
              </a:rPr>
              <a:t>More </a:t>
            </a:r>
            <a:r>
              <a:rPr lang="de-DE" sz="1600" dirty="0" err="1">
                <a:latin typeface="Calibri" panose="020F0502020204030204" pitchFamily="34" charset="0"/>
              </a:rPr>
              <a:t>info</a:t>
            </a:r>
            <a:r>
              <a:rPr lang="de-DE" sz="1600" dirty="0">
                <a:latin typeface="Calibri" panose="020F0502020204030204" pitchFamily="34" charset="0"/>
              </a:rPr>
              <a:t>: </a:t>
            </a:r>
            <a:r>
              <a:rPr lang="de-DE" sz="1600" dirty="0">
                <a:latin typeface="Calibri" panose="020F0502020204030204" pitchFamily="34" charset="0"/>
                <a:hlinkClick r:id="rId5"/>
              </a:rPr>
              <a:t>https://powerbi.microsoft.com/en-us/what-is-power-bi/</a:t>
            </a:r>
            <a:endParaRPr lang="de-DE" sz="1600" dirty="0">
              <a:latin typeface="Calibri" panose="020F0502020204030204" pitchFamily="34" charset="0"/>
            </a:endParaRPr>
          </a:p>
        </p:txBody>
      </p:sp>
      <p:sp>
        <p:nvSpPr>
          <p:cNvPr id="15" name="Rectangle 14">
            <a:extLst>
              <a:ext uri="{FF2B5EF4-FFF2-40B4-BE49-F238E27FC236}">
                <a16:creationId xmlns:a16="http://schemas.microsoft.com/office/drawing/2014/main" id="{F84B827B-F1DD-45F5-996B-627F03F27C92}"/>
              </a:ext>
            </a:extLst>
          </p:cNvPr>
          <p:cNvSpPr/>
          <p:nvPr/>
        </p:nvSpPr>
        <p:spPr bwMode="auto">
          <a:xfrm>
            <a:off x="9744384" y="882154"/>
            <a:ext cx="4297275" cy="6408712"/>
          </a:xfrm>
          <a:prstGeom prst="rect">
            <a:avLst/>
          </a:prstGeom>
          <a:noFill/>
          <a:ln w="38100">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1988502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Die Power BI Mobile App ermöglicht es Ihnen, Berichte auch unterwegs anzuzeigen.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Die Power BI Mobile App ist eine Krones </a:t>
            </a:r>
            <a:r>
              <a:rPr lang="de-DE" sz="1400" kern="0" dirty="0" err="1"/>
              <a:t>Managed</a:t>
            </a:r>
            <a:r>
              <a:rPr lang="de-DE" sz="1400" kern="0" dirty="0"/>
              <a:t> </a:t>
            </a:r>
            <a:r>
              <a:rPr lang="de-DE" sz="1400" kern="0" dirty="0" err="1"/>
              <a:t>Application</a:t>
            </a:r>
            <a:r>
              <a:rPr lang="de-DE" sz="1400" kern="0" dirty="0"/>
              <a:t> und kann in </a:t>
            </a:r>
            <a:r>
              <a:rPr lang="de-DE" sz="1400" kern="0" dirty="0" err="1"/>
              <a:t>Apps@Work</a:t>
            </a:r>
            <a:r>
              <a:rPr lang="de-DE" sz="1400" kern="0" dirty="0"/>
              <a:t> heruntergeladen werden.</a:t>
            </a:r>
          </a:p>
          <a:p>
            <a:pPr marL="342900" indent="-342900">
              <a:spcBef>
                <a:spcPts val="0"/>
              </a:spcBef>
              <a:spcAft>
                <a:spcPts val="1200"/>
              </a:spcAft>
              <a:buClr>
                <a:srgbClr val="003366"/>
              </a:buClr>
              <a:buFont typeface="+mj-lt"/>
              <a:buAutoNum type="arabicParenR"/>
            </a:pPr>
            <a:r>
              <a:rPr lang="de-DE" sz="1400" kern="0" dirty="0"/>
              <a:t>Rufen Sie die App auf, indem Sie auf das gelbe Symbol "Power BI" klicken.</a:t>
            </a:r>
          </a:p>
          <a:p>
            <a:pPr marL="342900" indent="-342900">
              <a:spcBef>
                <a:spcPts val="0"/>
              </a:spcBef>
              <a:spcAft>
                <a:spcPts val="1200"/>
              </a:spcAft>
              <a:buClr>
                <a:srgbClr val="003366"/>
              </a:buClr>
              <a:buFont typeface="+mj-lt"/>
              <a:buAutoNum type="arabicParenR"/>
            </a:pPr>
            <a:r>
              <a:rPr lang="de-DE" sz="1400" kern="0" dirty="0"/>
              <a:t>Sie gelangen standardmäßig zu 'Mein Arbeitsbereich'. Navigieren Sie heraus, indem Sie die Taste "&lt;" und dann die Sandwich-Taste drücken.</a:t>
            </a:r>
          </a:p>
          <a:p>
            <a:pPr marL="342900" indent="-342900">
              <a:spcBef>
                <a:spcPts val="0"/>
              </a:spcBef>
              <a:spcAft>
                <a:spcPts val="1200"/>
              </a:spcAft>
              <a:buClr>
                <a:srgbClr val="003366"/>
              </a:buClr>
              <a:buFont typeface="+mj-lt"/>
              <a:buAutoNum type="arabicParenR"/>
            </a:pPr>
            <a:r>
              <a:rPr lang="de-DE" sz="1400" kern="0" dirty="0"/>
              <a:t>Wählen Sie "Apps", um alle veröffentlichten Apps anzuzeigen, auf die Sie zugreifen können.</a:t>
            </a:r>
          </a:p>
          <a:p>
            <a:pPr marL="342900" indent="-342900">
              <a:spcBef>
                <a:spcPts val="0"/>
              </a:spcBef>
              <a:spcAft>
                <a:spcPts val="1200"/>
              </a:spcAft>
              <a:buClr>
                <a:srgbClr val="003366"/>
              </a:buClr>
              <a:buFont typeface="+mj-lt"/>
              <a:buAutoNum type="arabicParenR"/>
            </a:pPr>
            <a:r>
              <a:rPr lang="de-DE" sz="1400" kern="0" dirty="0"/>
              <a:t>Wählen Sie die App aus, die Sie anzeigen möchten.</a:t>
            </a:r>
          </a:p>
          <a:p>
            <a:pPr marL="342900" indent="-342900">
              <a:spcBef>
                <a:spcPts val="0"/>
              </a:spcBef>
              <a:spcAft>
                <a:spcPts val="1200"/>
              </a:spcAft>
              <a:buClr>
                <a:srgbClr val="003366"/>
              </a:buClr>
              <a:buFont typeface="+mj-lt"/>
              <a:buAutoNum type="arabicParenR"/>
            </a:pPr>
            <a:r>
              <a:rPr lang="de-DE" sz="1400" kern="0" dirty="0"/>
              <a:t>Sie können Dashboards und Berichte wie im Browser anzeigen.</a:t>
            </a:r>
          </a:p>
          <a:p>
            <a:pPr marL="342900" indent="-342900">
              <a:spcBef>
                <a:spcPts val="0"/>
              </a:spcBef>
              <a:spcAft>
                <a:spcPts val="1200"/>
              </a:spcAft>
              <a:buClr>
                <a:srgbClr val="003366"/>
              </a:buClr>
              <a:buFont typeface="+mj-lt"/>
              <a:buAutoNum type="arabicParenR"/>
            </a:pPr>
            <a:r>
              <a:rPr lang="de-DE" sz="1400" kern="0" dirty="0"/>
              <a:t>Zusätzlich können Sie Daten mit Text, Zeichnungen und Emojis kommentieren.</a:t>
            </a:r>
          </a:p>
          <a:p>
            <a:pPr marL="342900" indent="-342900">
              <a:spcBef>
                <a:spcPts val="0"/>
              </a:spcBef>
              <a:spcAft>
                <a:spcPts val="1200"/>
              </a:spcAft>
              <a:buClr>
                <a:srgbClr val="003366"/>
              </a:buClr>
              <a:buFont typeface="+mj-lt"/>
              <a:buAutoNum type="arabicParenR"/>
            </a:pPr>
            <a:endParaRPr lang="de-DE" sz="1400" kern="0" dirty="0"/>
          </a:p>
          <a:p>
            <a:pPr marL="619125" lvl="1"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7" name="Picture 6">
            <a:extLst>
              <a:ext uri="{FF2B5EF4-FFF2-40B4-BE49-F238E27FC236}">
                <a16:creationId xmlns:a16="http://schemas.microsoft.com/office/drawing/2014/main" id="{0375B541-6E3C-4DB7-8CD6-72B430BD3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900" y="1518352"/>
            <a:ext cx="1545729" cy="2743200"/>
          </a:xfrm>
          <a:prstGeom prst="rect">
            <a:avLst/>
          </a:prstGeom>
        </p:spPr>
      </p:pic>
      <p:pic>
        <p:nvPicPr>
          <p:cNvPr id="10" name="Picture 9">
            <a:extLst>
              <a:ext uri="{FF2B5EF4-FFF2-40B4-BE49-F238E27FC236}">
                <a16:creationId xmlns:a16="http://schemas.microsoft.com/office/drawing/2014/main" id="{0DF2CC41-3A9E-446A-9597-7F795BB3A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707" y="1518352"/>
            <a:ext cx="1545729" cy="2743200"/>
          </a:xfrm>
          <a:prstGeom prst="rect">
            <a:avLst/>
          </a:prstGeom>
        </p:spPr>
      </p:pic>
      <p:pic>
        <p:nvPicPr>
          <p:cNvPr id="18" name="Picture 17">
            <a:extLst>
              <a:ext uri="{FF2B5EF4-FFF2-40B4-BE49-F238E27FC236}">
                <a16:creationId xmlns:a16="http://schemas.microsoft.com/office/drawing/2014/main" id="{D7AEBB81-DBB6-4D7E-B9CB-A2191A0EDB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900" y="4698578"/>
            <a:ext cx="1545729" cy="2743200"/>
          </a:xfrm>
          <a:prstGeom prst="rect">
            <a:avLst/>
          </a:prstGeom>
        </p:spPr>
      </p:pic>
      <p:pic>
        <p:nvPicPr>
          <p:cNvPr id="20" name="Picture 19">
            <a:extLst>
              <a:ext uri="{FF2B5EF4-FFF2-40B4-BE49-F238E27FC236}">
                <a16:creationId xmlns:a16="http://schemas.microsoft.com/office/drawing/2014/main" id="{03E1CA38-DA92-4B3C-95AF-230FDE11BE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27706" y="4698578"/>
            <a:ext cx="1545729" cy="2743200"/>
          </a:xfrm>
          <a:prstGeom prst="rect">
            <a:avLst/>
          </a:prstGeom>
        </p:spPr>
      </p:pic>
      <p:pic>
        <p:nvPicPr>
          <p:cNvPr id="22" name="Picture 21">
            <a:extLst>
              <a:ext uri="{FF2B5EF4-FFF2-40B4-BE49-F238E27FC236}">
                <a16:creationId xmlns:a16="http://schemas.microsoft.com/office/drawing/2014/main" id="{E42F94C5-3FBF-4665-A2A9-DB16ABF43F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4512" y="4698578"/>
            <a:ext cx="1545729" cy="2743200"/>
          </a:xfrm>
          <a:prstGeom prst="rect">
            <a:avLst/>
          </a:prstGeom>
        </p:spPr>
      </p:pic>
      <p:pic>
        <p:nvPicPr>
          <p:cNvPr id="24" name="Picture 23">
            <a:extLst>
              <a:ext uri="{FF2B5EF4-FFF2-40B4-BE49-F238E27FC236}">
                <a16:creationId xmlns:a16="http://schemas.microsoft.com/office/drawing/2014/main" id="{887902B7-452B-4BA5-ADDA-DE91FBD20C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81321" y="4698578"/>
            <a:ext cx="1545729" cy="2743200"/>
          </a:xfrm>
          <a:prstGeom prst="rect">
            <a:avLst/>
          </a:prstGeom>
        </p:spPr>
      </p:pic>
      <p:sp>
        <p:nvSpPr>
          <p:cNvPr id="25" name="Rectangle 24">
            <a:extLst>
              <a:ext uri="{FF2B5EF4-FFF2-40B4-BE49-F238E27FC236}">
                <a16:creationId xmlns:a16="http://schemas.microsoft.com/office/drawing/2014/main" id="{E1868692-E321-470A-9F22-847B2B63FA39}"/>
              </a:ext>
            </a:extLst>
          </p:cNvPr>
          <p:cNvSpPr/>
          <p:nvPr/>
        </p:nvSpPr>
        <p:spPr bwMode="auto">
          <a:xfrm>
            <a:off x="8276151" y="2466331"/>
            <a:ext cx="508925" cy="432048"/>
          </a:xfrm>
          <a:prstGeom prst="rect">
            <a:avLst/>
          </a:prstGeom>
          <a:noFill/>
          <a:ln w="38100">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6" name="Rectangle 25">
            <a:extLst>
              <a:ext uri="{FF2B5EF4-FFF2-40B4-BE49-F238E27FC236}">
                <a16:creationId xmlns:a16="http://schemas.microsoft.com/office/drawing/2014/main" id="{7DA542E3-A1BE-46A6-BA9E-296A18D1554A}"/>
              </a:ext>
            </a:extLst>
          </p:cNvPr>
          <p:cNvSpPr/>
          <p:nvPr/>
        </p:nvSpPr>
        <p:spPr bwMode="auto">
          <a:xfrm>
            <a:off x="9027707" y="1595624"/>
            <a:ext cx="261426" cy="222634"/>
          </a:xfrm>
          <a:prstGeom prst="rect">
            <a:avLst/>
          </a:prstGeom>
          <a:noFill/>
          <a:ln w="38100">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28" name="Picture 27">
            <a:extLst>
              <a:ext uri="{FF2B5EF4-FFF2-40B4-BE49-F238E27FC236}">
                <a16:creationId xmlns:a16="http://schemas.microsoft.com/office/drawing/2014/main" id="{8EA2EEB2-0134-4AB7-860C-689645D6D3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4511" y="1518352"/>
            <a:ext cx="1545729" cy="2743200"/>
          </a:xfrm>
          <a:prstGeom prst="rect">
            <a:avLst/>
          </a:prstGeom>
        </p:spPr>
      </p:pic>
      <p:pic>
        <p:nvPicPr>
          <p:cNvPr id="30" name="Picture 29">
            <a:extLst>
              <a:ext uri="{FF2B5EF4-FFF2-40B4-BE49-F238E27FC236}">
                <a16:creationId xmlns:a16="http://schemas.microsoft.com/office/drawing/2014/main" id="{933B8043-88D9-474E-99FB-F83B79FAEC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681321" y="1516189"/>
            <a:ext cx="1545729" cy="2743200"/>
          </a:xfrm>
          <a:prstGeom prst="rect">
            <a:avLst/>
          </a:prstGeom>
        </p:spPr>
      </p:pic>
      <p:sp>
        <p:nvSpPr>
          <p:cNvPr id="31" name="Rectangle 30">
            <a:extLst>
              <a:ext uri="{FF2B5EF4-FFF2-40B4-BE49-F238E27FC236}">
                <a16:creationId xmlns:a16="http://schemas.microsoft.com/office/drawing/2014/main" id="{71FCA63A-C84E-4004-A597-A82090797059}"/>
              </a:ext>
            </a:extLst>
          </p:cNvPr>
          <p:cNvSpPr/>
          <p:nvPr/>
        </p:nvSpPr>
        <p:spPr bwMode="auto">
          <a:xfrm>
            <a:off x="10854510" y="3114402"/>
            <a:ext cx="1530965" cy="256099"/>
          </a:xfrm>
          <a:prstGeom prst="rect">
            <a:avLst/>
          </a:prstGeom>
          <a:noFill/>
          <a:ln w="38100">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10356134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500" y="2286000"/>
            <a:ext cx="6408738" cy="2085181"/>
          </a:xfrm>
        </p:spPr>
        <p:txBody>
          <a:bodyPr/>
          <a:lstStyle/>
          <a:p>
            <a:pPr marL="0" indent="0">
              <a:spcBef>
                <a:spcPts val="0"/>
              </a:spcBef>
              <a:buNone/>
            </a:pPr>
            <a:r>
              <a:rPr lang="en-US" sz="2400" dirty="0" err="1">
                <a:solidFill>
                  <a:schemeClr val="bg1">
                    <a:lumMod val="50000"/>
                  </a:schemeClr>
                </a:solidFill>
              </a:rPr>
              <a:t>Einführung</a:t>
            </a:r>
            <a:endParaRPr lang="en-US" sz="4000" dirty="0">
              <a:solidFill>
                <a:schemeClr val="bg1">
                  <a:lumMod val="50000"/>
                </a:schemeClr>
              </a:solidFill>
            </a:endParaRPr>
          </a:p>
          <a:p>
            <a:pPr marL="0" indent="0">
              <a:lnSpc>
                <a:spcPct val="150000"/>
              </a:lnSpc>
              <a:spcBef>
                <a:spcPts val="0"/>
              </a:spcBef>
              <a:buNone/>
            </a:pPr>
            <a:r>
              <a:rPr lang="en-US" sz="2400" dirty="0" err="1">
                <a:solidFill>
                  <a:schemeClr val="bg1">
                    <a:lumMod val="50000"/>
                  </a:schemeClr>
                </a:solidFill>
              </a:rPr>
              <a:t>Grundlage</a:t>
            </a:r>
            <a:endParaRPr lang="en-US" sz="2400" dirty="0">
              <a:solidFill>
                <a:schemeClr val="bg1">
                  <a:lumMod val="50000"/>
                </a:schemeClr>
              </a:solidFill>
            </a:endParaRPr>
          </a:p>
          <a:p>
            <a:pPr marL="0" indent="0">
              <a:lnSpc>
                <a:spcPct val="150000"/>
              </a:lnSpc>
              <a:spcBef>
                <a:spcPts val="0"/>
              </a:spcBef>
              <a:buNone/>
            </a:pPr>
            <a:r>
              <a:rPr lang="en-US" sz="2400" dirty="0">
                <a:solidFill>
                  <a:schemeClr val="bg1">
                    <a:lumMod val="50000"/>
                  </a:schemeClr>
                </a:solidFill>
              </a:rPr>
              <a:t>Power BI Desktop</a:t>
            </a:r>
          </a:p>
          <a:p>
            <a:pPr marL="0" indent="0">
              <a:lnSpc>
                <a:spcPct val="150000"/>
              </a:lnSpc>
              <a:spcBef>
                <a:spcPts val="0"/>
              </a:spcBef>
              <a:buNone/>
            </a:pPr>
            <a:r>
              <a:rPr lang="de-DE" sz="2400" dirty="0">
                <a:solidFill>
                  <a:schemeClr val="bg1">
                    <a:lumMod val="50000"/>
                  </a:schemeClr>
                </a:solidFill>
              </a:rPr>
              <a:t>P</a:t>
            </a:r>
            <a:r>
              <a:rPr lang="en-US" sz="2400" dirty="0" err="1">
                <a:solidFill>
                  <a:schemeClr val="bg1">
                    <a:lumMod val="50000"/>
                  </a:schemeClr>
                </a:solidFill>
              </a:rPr>
              <a:t>ower</a:t>
            </a:r>
            <a:r>
              <a:rPr lang="en-US" sz="2400" dirty="0">
                <a:solidFill>
                  <a:schemeClr val="bg1">
                    <a:lumMod val="50000"/>
                  </a:schemeClr>
                </a:solidFill>
              </a:rPr>
              <a:t> BI Service</a:t>
            </a:r>
          </a:p>
          <a:p>
            <a:pPr marL="0" indent="0">
              <a:lnSpc>
                <a:spcPct val="150000"/>
              </a:lnSpc>
              <a:spcBef>
                <a:spcPts val="0"/>
              </a:spcBef>
              <a:buNone/>
            </a:pPr>
            <a:r>
              <a:rPr lang="de-DE" sz="2400" dirty="0">
                <a:solidFill>
                  <a:schemeClr val="bg1">
                    <a:lumMod val="50000"/>
                  </a:schemeClr>
                </a:solidFill>
              </a:rPr>
              <a:t>P</a:t>
            </a:r>
            <a:r>
              <a:rPr lang="en-US" sz="2400" dirty="0" err="1">
                <a:solidFill>
                  <a:schemeClr val="bg1">
                    <a:lumMod val="50000"/>
                  </a:schemeClr>
                </a:solidFill>
              </a:rPr>
              <a:t>ower</a:t>
            </a:r>
            <a:r>
              <a:rPr lang="en-US" sz="2400" dirty="0">
                <a:solidFill>
                  <a:schemeClr val="bg1">
                    <a:lumMod val="50000"/>
                  </a:schemeClr>
                </a:solidFill>
              </a:rPr>
              <a:t> BI Mobile App</a:t>
            </a:r>
          </a:p>
          <a:p>
            <a:pPr marL="0" indent="0">
              <a:lnSpc>
                <a:spcPct val="150000"/>
              </a:lnSpc>
              <a:spcBef>
                <a:spcPts val="0"/>
              </a:spcBef>
              <a:buNone/>
            </a:pPr>
            <a:r>
              <a:rPr lang="de-DE" sz="3200" dirty="0">
                <a:solidFill>
                  <a:srgbClr val="003366"/>
                </a:solidFill>
              </a:rPr>
              <a:t>Zusammenfassung</a:t>
            </a:r>
            <a:endParaRPr lang="en-US" sz="3200" dirty="0">
              <a:solidFill>
                <a:srgbClr val="003366"/>
              </a:solidFill>
            </a:endParaRPr>
          </a:p>
          <a:p>
            <a:pPr marL="0" indent="0">
              <a:lnSpc>
                <a:spcPct val="150000"/>
              </a:lnSpc>
              <a:spcBef>
                <a:spcPts val="0"/>
              </a:spcBef>
              <a:buNone/>
            </a:pPr>
            <a:r>
              <a:rPr lang="de-DE" sz="2400" dirty="0">
                <a:solidFill>
                  <a:schemeClr val="bg1">
                    <a:lumMod val="50000"/>
                  </a:schemeClr>
                </a:solidFill>
              </a:rPr>
              <a:t>Bringen Sie Ihre eigenen Daten mit</a:t>
            </a:r>
          </a:p>
          <a:p>
            <a:pPr marL="0" indent="0">
              <a:lnSpc>
                <a:spcPct val="150000"/>
              </a:lnSpc>
              <a:spcBef>
                <a:spcPts val="0"/>
              </a:spcBef>
              <a:buNone/>
            </a:pPr>
            <a:endParaRPr lang="en-US" sz="2400" dirty="0">
              <a:solidFill>
                <a:schemeClr val="bg1">
                  <a:lumMod val="50000"/>
                </a:schemeClr>
              </a:solidFill>
            </a:endParaRPr>
          </a:p>
        </p:txBody>
      </p:sp>
      <p:sp>
        <p:nvSpPr>
          <p:cNvPr id="4" name="Date Placehold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sp>
        <p:nvSpPr>
          <p:cNvPr id="6" name="Inhaltsplatzhalter 2"/>
          <p:cNvSpPr txBox="1">
            <a:spLocks/>
          </p:cNvSpPr>
          <p:nvPr/>
        </p:nvSpPr>
        <p:spPr bwMode="auto">
          <a:xfrm>
            <a:off x="0" y="1349125"/>
            <a:ext cx="1440000" cy="540000"/>
          </a:xfrm>
          <a:prstGeom prst="rect">
            <a:avLst/>
          </a:prstGeom>
          <a:solidFill>
            <a:srgbClr val="003366"/>
          </a:solidFill>
          <a:ln>
            <a:noFill/>
          </a:ln>
          <a:effectLst/>
        </p:spPr>
        <p:txBody>
          <a:bodyPr vert="horz" wrap="square" lIns="128583" tIns="64291" rIns="128583" bIns="64291" numCol="1" anchor="ctr"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de-DE" sz="2000" b="1" kern="0" dirty="0">
                <a:solidFill>
                  <a:schemeClr val="bg1"/>
                </a:solidFill>
                <a:latin typeface="+mj-lt"/>
              </a:rPr>
              <a:t>Agenda</a:t>
            </a:r>
          </a:p>
        </p:txBody>
      </p:sp>
      <p:pic>
        <p:nvPicPr>
          <p:cNvPr id="10" name="Grafik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528711">
            <a:off x="6426704" y="-274504"/>
            <a:ext cx="7274603" cy="8246092"/>
          </a:xfrm>
          <a:prstGeom prst="rect">
            <a:avLst/>
          </a:prstGeom>
        </p:spPr>
      </p:pic>
    </p:spTree>
    <p:extLst>
      <p:ext uri="{BB962C8B-B14F-4D97-AF65-F5344CB8AC3E}">
        <p14:creationId xmlns:p14="http://schemas.microsoft.com/office/powerpoint/2010/main" val="7989785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B726F-057E-45FB-95A9-A765976FE594}"/>
              </a:ext>
            </a:extLst>
          </p:cNvPr>
          <p:cNvSpPr>
            <a:spLocks noGrp="1"/>
          </p:cNvSpPr>
          <p:nvPr>
            <p:ph type="title"/>
          </p:nvPr>
        </p:nvSpPr>
        <p:spPr>
          <a:xfrm>
            <a:off x="6007646" y="267674"/>
            <a:ext cx="2376984" cy="433138"/>
          </a:xfrm>
        </p:spPr>
        <p:txBody>
          <a:bodyPr/>
          <a:lstStyle/>
          <a:p>
            <a:r>
              <a:rPr lang="en-GB" dirty="0"/>
              <a:t>Was </a:t>
            </a:r>
            <a:r>
              <a:rPr lang="en-GB" dirty="0" err="1"/>
              <a:t>ist</a:t>
            </a:r>
            <a:r>
              <a:rPr lang="en-GB" dirty="0"/>
              <a:t> Power BI?</a:t>
            </a:r>
          </a:p>
        </p:txBody>
      </p:sp>
      <p:sp>
        <p:nvSpPr>
          <p:cNvPr id="5" name="Datumsplatzhalter 4">
            <a:extLst>
              <a:ext uri="{FF2B5EF4-FFF2-40B4-BE49-F238E27FC236}">
                <a16:creationId xmlns:a16="http://schemas.microsoft.com/office/drawing/2014/main" id="{B97FEA8E-2C6D-41B8-99DF-4335BAEACE11}"/>
              </a:ext>
            </a:extLst>
          </p:cNvPr>
          <p:cNvSpPr>
            <a:spLocks noGrp="1"/>
          </p:cNvSpPr>
          <p:nvPr>
            <p:ph type="dt" sz="half" idx="10"/>
          </p:nvPr>
        </p:nvSpPr>
        <p:spPr/>
        <p:txBody>
          <a:bodyPr/>
          <a:lstStyle/>
          <a:p>
            <a:pPr>
              <a:defRPr/>
            </a:pPr>
            <a:fld id="{39C8607C-3B46-4018-8540-E19FA97BE2E0}" type="datetime1">
              <a:rPr lang="de-DE" altLang="en-US" smtClean="0"/>
              <a:pPr>
                <a:defRPr/>
              </a:pPr>
              <a:t>11.06.2022</a:t>
            </a:fld>
            <a:endParaRPr lang="de-DE" altLang="en-US" dirty="0"/>
          </a:p>
        </p:txBody>
      </p:sp>
      <p:sp>
        <p:nvSpPr>
          <p:cNvPr id="17" name="Textfeld 16">
            <a:extLst>
              <a:ext uri="{FF2B5EF4-FFF2-40B4-BE49-F238E27FC236}">
                <a16:creationId xmlns:a16="http://schemas.microsoft.com/office/drawing/2014/main" id="{673CB059-9A8A-4CBF-95AF-6E85387C6CB4}"/>
              </a:ext>
            </a:extLst>
          </p:cNvPr>
          <p:cNvSpPr txBox="1"/>
          <p:nvPr/>
        </p:nvSpPr>
        <p:spPr>
          <a:xfrm>
            <a:off x="792188" y="882154"/>
            <a:ext cx="4114800" cy="359822"/>
          </a:xfrm>
          <a:prstGeom prst="rect">
            <a:avLst/>
          </a:prstGeom>
          <a:noFill/>
        </p:spPr>
        <p:txBody>
          <a:bodyPr wrap="square" rtlCol="0">
            <a:noAutofit/>
          </a:bodyPr>
          <a:lstStyle/>
          <a:p>
            <a:pPr algn="ctr"/>
            <a:r>
              <a:rPr lang="en-GB" sz="1800" b="1" dirty="0" err="1">
                <a:solidFill>
                  <a:srgbClr val="003366"/>
                </a:solidFill>
                <a:latin typeface="Calibri" panose="020F0502020204030204" pitchFamily="34" charset="0"/>
              </a:rPr>
              <a:t>Erstellen</a:t>
            </a:r>
            <a:endParaRPr lang="en-GB" sz="1800" b="1" dirty="0">
              <a:solidFill>
                <a:srgbClr val="003366"/>
              </a:solidFill>
              <a:latin typeface="Calibri" panose="020F0502020204030204" pitchFamily="34" charset="0"/>
            </a:endParaRPr>
          </a:p>
        </p:txBody>
      </p:sp>
      <p:sp>
        <p:nvSpPr>
          <p:cNvPr id="33" name="Textfeld 16">
            <a:extLst>
              <a:ext uri="{FF2B5EF4-FFF2-40B4-BE49-F238E27FC236}">
                <a16:creationId xmlns:a16="http://schemas.microsoft.com/office/drawing/2014/main" id="{8F586393-D38D-455C-B96A-FEE50232A90A}"/>
              </a:ext>
            </a:extLst>
          </p:cNvPr>
          <p:cNvSpPr txBox="1"/>
          <p:nvPr/>
        </p:nvSpPr>
        <p:spPr>
          <a:xfrm>
            <a:off x="5191633" y="882154"/>
            <a:ext cx="4114800" cy="359822"/>
          </a:xfrm>
          <a:prstGeom prst="rect">
            <a:avLst/>
          </a:prstGeom>
          <a:noFill/>
        </p:spPr>
        <p:txBody>
          <a:bodyPr wrap="square" rtlCol="0">
            <a:noAutofit/>
          </a:bodyPr>
          <a:lstStyle/>
          <a:p>
            <a:pPr algn="ctr"/>
            <a:r>
              <a:rPr lang="en-GB" sz="1800" b="1" dirty="0" err="1">
                <a:solidFill>
                  <a:srgbClr val="003366"/>
                </a:solidFill>
                <a:latin typeface="Calibri" panose="020F0502020204030204" pitchFamily="34" charset="0"/>
              </a:rPr>
              <a:t>Zusammenarbeit</a:t>
            </a:r>
            <a:r>
              <a:rPr lang="en-GB" sz="1800" b="1" dirty="0">
                <a:solidFill>
                  <a:srgbClr val="003366"/>
                </a:solidFill>
                <a:latin typeface="Calibri" panose="020F0502020204030204" pitchFamily="34" charset="0"/>
              </a:rPr>
              <a:t> und </a:t>
            </a:r>
            <a:r>
              <a:rPr lang="en-GB" sz="1800" b="1" dirty="0" err="1">
                <a:solidFill>
                  <a:srgbClr val="003366"/>
                </a:solidFill>
                <a:latin typeface="Calibri" panose="020F0502020204030204" pitchFamily="34" charset="0"/>
              </a:rPr>
              <a:t>Austausch</a:t>
            </a:r>
            <a:endParaRPr lang="en-GB" sz="1800" b="1" dirty="0">
              <a:solidFill>
                <a:srgbClr val="003366"/>
              </a:solidFill>
              <a:latin typeface="Calibri" panose="020F0502020204030204" pitchFamily="34" charset="0"/>
            </a:endParaRPr>
          </a:p>
        </p:txBody>
      </p:sp>
      <p:sp>
        <p:nvSpPr>
          <p:cNvPr id="34" name="Textfeld 16">
            <a:extLst>
              <a:ext uri="{FF2B5EF4-FFF2-40B4-BE49-F238E27FC236}">
                <a16:creationId xmlns:a16="http://schemas.microsoft.com/office/drawing/2014/main" id="{2D815EFC-2D19-4D90-9DC8-7C0DD31B7165}"/>
              </a:ext>
            </a:extLst>
          </p:cNvPr>
          <p:cNvSpPr txBox="1"/>
          <p:nvPr/>
        </p:nvSpPr>
        <p:spPr>
          <a:xfrm>
            <a:off x="9710738" y="882154"/>
            <a:ext cx="4114800" cy="359822"/>
          </a:xfrm>
          <a:prstGeom prst="rect">
            <a:avLst/>
          </a:prstGeom>
          <a:noFill/>
        </p:spPr>
        <p:txBody>
          <a:bodyPr wrap="square" rtlCol="0">
            <a:noAutofit/>
          </a:bodyPr>
          <a:lstStyle/>
          <a:p>
            <a:pPr algn="ctr"/>
            <a:r>
              <a:rPr lang="de-DE" sz="1800" b="1" dirty="0">
                <a:solidFill>
                  <a:srgbClr val="003366"/>
                </a:solidFill>
                <a:latin typeface="Calibri" panose="020F0502020204030204" pitchFamily="34" charset="0"/>
              </a:rPr>
              <a:t>Greifen Sie von überall auf Einblicke zu</a:t>
            </a:r>
          </a:p>
        </p:txBody>
      </p:sp>
      <p:pic>
        <p:nvPicPr>
          <p:cNvPr id="4" name="Picture 3">
            <a:extLst>
              <a:ext uri="{FF2B5EF4-FFF2-40B4-BE49-F238E27FC236}">
                <a16:creationId xmlns:a16="http://schemas.microsoft.com/office/drawing/2014/main" id="{76A5A3BB-1E90-44C4-81A1-A7EFE9F1729C}"/>
              </a:ext>
            </a:extLst>
          </p:cNvPr>
          <p:cNvPicPr>
            <a:picLocks noChangeAspect="1"/>
          </p:cNvPicPr>
          <p:nvPr/>
        </p:nvPicPr>
        <p:blipFill>
          <a:blip r:embed="rId2"/>
          <a:stretch>
            <a:fillRect/>
          </a:stretch>
        </p:blipFill>
        <p:spPr>
          <a:xfrm>
            <a:off x="5648833" y="1349715"/>
            <a:ext cx="3200400" cy="1946442"/>
          </a:xfrm>
          <a:prstGeom prst="rect">
            <a:avLst/>
          </a:prstGeom>
        </p:spPr>
      </p:pic>
      <p:pic>
        <p:nvPicPr>
          <p:cNvPr id="13" name="Picture 12">
            <a:extLst>
              <a:ext uri="{FF2B5EF4-FFF2-40B4-BE49-F238E27FC236}">
                <a16:creationId xmlns:a16="http://schemas.microsoft.com/office/drawing/2014/main" id="{C487E837-C03A-4253-B0BB-17EE9E4C5ADC}"/>
              </a:ext>
            </a:extLst>
          </p:cNvPr>
          <p:cNvPicPr>
            <a:picLocks noChangeAspect="1"/>
          </p:cNvPicPr>
          <p:nvPr/>
        </p:nvPicPr>
        <p:blipFill>
          <a:blip r:embed="rId3"/>
          <a:stretch>
            <a:fillRect/>
          </a:stretch>
        </p:blipFill>
        <p:spPr>
          <a:xfrm>
            <a:off x="1120202" y="1349715"/>
            <a:ext cx="3200400" cy="2248381"/>
          </a:xfrm>
          <a:prstGeom prst="rect">
            <a:avLst/>
          </a:prstGeom>
        </p:spPr>
      </p:pic>
      <p:pic>
        <p:nvPicPr>
          <p:cNvPr id="20" name="Picture 19">
            <a:extLst>
              <a:ext uri="{FF2B5EF4-FFF2-40B4-BE49-F238E27FC236}">
                <a16:creationId xmlns:a16="http://schemas.microsoft.com/office/drawing/2014/main" id="{676D6CB1-B609-4A46-994F-D0BD93023BF1}"/>
              </a:ext>
            </a:extLst>
          </p:cNvPr>
          <p:cNvPicPr>
            <a:picLocks noChangeAspect="1"/>
          </p:cNvPicPr>
          <p:nvPr/>
        </p:nvPicPr>
        <p:blipFill>
          <a:blip r:embed="rId4"/>
          <a:stretch>
            <a:fillRect/>
          </a:stretch>
        </p:blipFill>
        <p:spPr>
          <a:xfrm>
            <a:off x="10177464" y="1241976"/>
            <a:ext cx="3200400" cy="2258510"/>
          </a:xfrm>
          <a:prstGeom prst="rect">
            <a:avLst/>
          </a:prstGeom>
        </p:spPr>
      </p:pic>
      <p:sp>
        <p:nvSpPr>
          <p:cNvPr id="36" name="Inhaltsplatzhalter 2">
            <a:extLst>
              <a:ext uri="{FF2B5EF4-FFF2-40B4-BE49-F238E27FC236}">
                <a16:creationId xmlns:a16="http://schemas.microsoft.com/office/drawing/2014/main" id="{D09B440B-BA5A-4312-A18A-3E555BFC7797}"/>
              </a:ext>
            </a:extLst>
          </p:cNvPr>
          <p:cNvSpPr txBox="1">
            <a:spLocks/>
          </p:cNvSpPr>
          <p:nvPr/>
        </p:nvSpPr>
        <p:spPr bwMode="auto">
          <a:xfrm>
            <a:off x="830453" y="3730988"/>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60AD"/>
              </a:buClr>
              <a:buNone/>
            </a:pPr>
            <a:r>
              <a:rPr lang="de-DE" sz="1600" kern="0" dirty="0"/>
              <a:t>Mit Power BI Desktop können Sie innerhalb weniger Minuten von Daten zu Erkenntnissen gelangen.</a:t>
            </a:r>
          </a:p>
          <a:p>
            <a:pPr>
              <a:spcBef>
                <a:spcPts val="0"/>
              </a:spcBef>
              <a:spcAft>
                <a:spcPts val="1200"/>
              </a:spcAft>
              <a:buClr>
                <a:srgbClr val="003366"/>
              </a:buClr>
              <a:buFont typeface="Wingdings" panose="05000000000000000000" pitchFamily="2" charset="2"/>
              <a:buChar char="§"/>
            </a:pPr>
            <a:r>
              <a:rPr lang="de-DE" sz="1600" kern="0" dirty="0"/>
              <a:t>Verbinden Sie sich mit Hunderten von Datenquellen.</a:t>
            </a:r>
          </a:p>
          <a:p>
            <a:pPr>
              <a:spcBef>
                <a:spcPts val="0"/>
              </a:spcBef>
              <a:spcAft>
                <a:spcPts val="1200"/>
              </a:spcAft>
              <a:buClr>
                <a:srgbClr val="003366"/>
              </a:buClr>
              <a:buFont typeface="Wingdings" panose="05000000000000000000" pitchFamily="2" charset="2"/>
              <a:buChar char="§"/>
            </a:pPr>
            <a:r>
              <a:rPr lang="de-DE" sz="1600" kern="0" dirty="0"/>
              <a:t>Vereinfachung der Datenaufnahme, -transformation, -integration und Anreicherung.</a:t>
            </a:r>
          </a:p>
          <a:p>
            <a:pPr>
              <a:spcBef>
                <a:spcPts val="0"/>
              </a:spcBef>
              <a:spcAft>
                <a:spcPts val="1200"/>
              </a:spcAft>
              <a:buClr>
                <a:srgbClr val="003366"/>
              </a:buClr>
              <a:buFont typeface="Wingdings" panose="05000000000000000000" pitchFamily="2" charset="2"/>
              <a:buChar char="§"/>
            </a:pPr>
            <a:r>
              <a:rPr lang="de-DE" sz="1600" kern="0" dirty="0"/>
              <a:t>Erstellen Sie Berichte und Dashboards mit Hilfe von integrierten Visualisierungen.</a:t>
            </a:r>
          </a:p>
        </p:txBody>
      </p:sp>
      <p:sp>
        <p:nvSpPr>
          <p:cNvPr id="37" name="Inhaltsplatzhalter 2">
            <a:extLst>
              <a:ext uri="{FF2B5EF4-FFF2-40B4-BE49-F238E27FC236}">
                <a16:creationId xmlns:a16="http://schemas.microsoft.com/office/drawing/2014/main" id="{B13F1B17-891C-4BC2-945E-34FD9ED2A1FF}"/>
              </a:ext>
            </a:extLst>
          </p:cNvPr>
          <p:cNvSpPr txBox="1">
            <a:spLocks/>
          </p:cNvSpPr>
          <p:nvPr/>
        </p:nvSpPr>
        <p:spPr bwMode="auto">
          <a:xfrm>
            <a:off x="5472708" y="3730988"/>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60AD"/>
              </a:buClr>
              <a:buNone/>
            </a:pPr>
            <a:r>
              <a:rPr lang="de-DE" sz="1600" kern="0" dirty="0"/>
              <a:t>Verwenden Sie Power BI Pro, um eine Datenkultur in Ihrem Unternehmen zu schaffen.</a:t>
            </a:r>
            <a:r>
              <a:rPr lang="en-US" sz="1600" kern="0" dirty="0"/>
              <a:t>.</a:t>
            </a:r>
          </a:p>
          <a:p>
            <a:pPr>
              <a:spcBef>
                <a:spcPts val="0"/>
              </a:spcBef>
              <a:spcAft>
                <a:spcPts val="1200"/>
              </a:spcAft>
              <a:buClr>
                <a:srgbClr val="003366"/>
              </a:buClr>
              <a:buFont typeface="Wingdings" panose="05000000000000000000" pitchFamily="2" charset="2"/>
              <a:buChar char="§"/>
            </a:pPr>
            <a:r>
              <a:rPr lang="de-DE" sz="1600" kern="0" dirty="0"/>
              <a:t>Arbeiten Sie mit Benutzern in allen Rollen in Ihrem Unternehmen zusammen.</a:t>
            </a:r>
          </a:p>
          <a:p>
            <a:pPr>
              <a:spcBef>
                <a:spcPts val="0"/>
              </a:spcBef>
              <a:spcAft>
                <a:spcPts val="1200"/>
              </a:spcAft>
              <a:buClr>
                <a:srgbClr val="003366"/>
              </a:buClr>
              <a:buFont typeface="Wingdings" panose="05000000000000000000" pitchFamily="2" charset="2"/>
              <a:buChar char="§"/>
            </a:pPr>
            <a:r>
              <a:rPr lang="de-DE" sz="1600" kern="0" dirty="0"/>
              <a:t>Veröffentlichen Sie Inhalte, auf die Benutzer im Büro oder unterwegs zugreifen können.</a:t>
            </a:r>
          </a:p>
        </p:txBody>
      </p:sp>
      <p:sp>
        <p:nvSpPr>
          <p:cNvPr id="38" name="Inhaltsplatzhalter 2">
            <a:extLst>
              <a:ext uri="{FF2B5EF4-FFF2-40B4-BE49-F238E27FC236}">
                <a16:creationId xmlns:a16="http://schemas.microsoft.com/office/drawing/2014/main" id="{D96F20FA-35A1-49C2-BEBA-9500AE746594}"/>
              </a:ext>
            </a:extLst>
          </p:cNvPr>
          <p:cNvSpPr txBox="1">
            <a:spLocks/>
          </p:cNvSpPr>
          <p:nvPr/>
        </p:nvSpPr>
        <p:spPr bwMode="auto">
          <a:xfrm>
            <a:off x="9865196" y="3730988"/>
            <a:ext cx="4114800"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60AD"/>
              </a:buClr>
              <a:buNone/>
            </a:pPr>
            <a:r>
              <a:rPr lang="de-DE" sz="1600" kern="0" dirty="0"/>
              <a:t>Sehen Sie aktuelle Geschäftsdaten unterwegs mit der Power BI Mobile App..</a:t>
            </a:r>
            <a:endParaRPr lang="en-US" sz="1600" kern="0" dirty="0"/>
          </a:p>
          <a:p>
            <a:pPr>
              <a:spcBef>
                <a:spcPts val="0"/>
              </a:spcBef>
              <a:spcAft>
                <a:spcPts val="1200"/>
              </a:spcAft>
              <a:buClr>
                <a:srgbClr val="003366"/>
              </a:buClr>
              <a:buFont typeface="Wingdings" panose="05000000000000000000" pitchFamily="2" charset="2"/>
              <a:buChar char="§"/>
            </a:pPr>
            <a:r>
              <a:rPr lang="de-DE" sz="1600" kern="0" dirty="0"/>
              <a:t>Gewinnen Sie zusätzliche Erkenntnisse mit Business Analytics, die sofort einsatzbereit sind.</a:t>
            </a:r>
          </a:p>
          <a:p>
            <a:pPr>
              <a:spcBef>
                <a:spcPts val="0"/>
              </a:spcBef>
              <a:spcAft>
                <a:spcPts val="1200"/>
              </a:spcAft>
              <a:buClr>
                <a:srgbClr val="003366"/>
              </a:buClr>
              <a:buFont typeface="Wingdings" panose="05000000000000000000" pitchFamily="2" charset="2"/>
              <a:buChar char="§"/>
            </a:pPr>
            <a:r>
              <a:rPr lang="de-DE" sz="1600" kern="0" dirty="0"/>
              <a:t>Legen Sie datengesteuerte Warnmeldungen über wichtige Erkenntnisse fest, damit Sie sofort handeln können.</a:t>
            </a:r>
          </a:p>
          <a:p>
            <a:pPr>
              <a:spcBef>
                <a:spcPts val="0"/>
              </a:spcBef>
              <a:spcAft>
                <a:spcPts val="1200"/>
              </a:spcAft>
              <a:buClr>
                <a:srgbClr val="003366"/>
              </a:buClr>
              <a:buFont typeface="Wingdings" panose="05000000000000000000" pitchFamily="2" charset="2"/>
              <a:buChar char="§"/>
            </a:pPr>
            <a:r>
              <a:rPr lang="de-DE" sz="1600" kern="0" dirty="0"/>
              <a:t>Interagieren Sie mit den </a:t>
            </a:r>
            <a:r>
              <a:rPr lang="de-DE" sz="1600" kern="0" dirty="0" err="1"/>
              <a:t>Visuals</a:t>
            </a:r>
            <a:r>
              <a:rPr lang="de-DE" sz="1600" kern="0" dirty="0"/>
              <a:t>, um die gewünschten Erkenntnisse zu erhalten.</a:t>
            </a:r>
          </a:p>
        </p:txBody>
      </p:sp>
      <p:sp>
        <p:nvSpPr>
          <p:cNvPr id="39" name="Textfeld 15">
            <a:extLst>
              <a:ext uri="{FF2B5EF4-FFF2-40B4-BE49-F238E27FC236}">
                <a16:creationId xmlns:a16="http://schemas.microsoft.com/office/drawing/2014/main" id="{FF252277-AE50-4A3F-B26F-5B3A996B04F3}"/>
              </a:ext>
            </a:extLst>
          </p:cNvPr>
          <p:cNvSpPr txBox="1"/>
          <p:nvPr/>
        </p:nvSpPr>
        <p:spPr>
          <a:xfrm>
            <a:off x="1152228" y="7548900"/>
            <a:ext cx="7632848" cy="432000"/>
          </a:xfrm>
          <a:prstGeom prst="rect">
            <a:avLst/>
          </a:prstGeom>
          <a:noFill/>
        </p:spPr>
        <p:txBody>
          <a:bodyPr wrap="square" rtlCol="0" anchor="ctr">
            <a:noAutofit/>
          </a:bodyPr>
          <a:lstStyle/>
          <a:p>
            <a:r>
              <a:rPr lang="de-DE" sz="1600" dirty="0">
                <a:latin typeface="Calibri" panose="020F0502020204030204" pitchFamily="34" charset="0"/>
              </a:rPr>
              <a:t>More </a:t>
            </a:r>
            <a:r>
              <a:rPr lang="de-DE" sz="1600" dirty="0" err="1">
                <a:latin typeface="Calibri" panose="020F0502020204030204" pitchFamily="34" charset="0"/>
              </a:rPr>
              <a:t>info</a:t>
            </a:r>
            <a:r>
              <a:rPr lang="de-DE" sz="1600" dirty="0">
                <a:latin typeface="Calibri" panose="020F0502020204030204" pitchFamily="34" charset="0"/>
              </a:rPr>
              <a:t>: </a:t>
            </a:r>
            <a:r>
              <a:rPr lang="de-DE" sz="1600" dirty="0">
                <a:latin typeface="Calibri" panose="020F0502020204030204" pitchFamily="34" charset="0"/>
                <a:hlinkClick r:id="rId5"/>
              </a:rPr>
              <a:t>https://powerbi.microsoft.com/en-us/what-is-power-bi/</a:t>
            </a:r>
            <a:endParaRPr lang="de-DE" sz="1600" dirty="0">
              <a:latin typeface="Calibri" panose="020F0502020204030204" pitchFamily="34" charset="0"/>
            </a:endParaRPr>
          </a:p>
        </p:txBody>
      </p:sp>
    </p:spTree>
    <p:extLst>
      <p:ext uri="{BB962C8B-B14F-4D97-AF65-F5344CB8AC3E}">
        <p14:creationId xmlns:p14="http://schemas.microsoft.com/office/powerpoint/2010/main" val="1118793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0220" y="1623407"/>
            <a:ext cx="5328592" cy="4860000"/>
          </a:xfrm>
        </p:spPr>
        <p:txBody>
          <a:bodyPr/>
          <a:lstStyle/>
          <a:p>
            <a:pPr marL="0" indent="0">
              <a:lnSpc>
                <a:spcPct val="150000"/>
              </a:lnSpc>
              <a:spcBef>
                <a:spcPts val="0"/>
              </a:spcBef>
              <a:buNone/>
            </a:pPr>
            <a:r>
              <a:rPr lang="de-DE" sz="3200" dirty="0"/>
              <a:t>Wählen Sie die Arten von Diagrammen, die am besten zu der Datenherausforderung passen</a:t>
            </a:r>
            <a:r>
              <a:rPr lang="en-US" sz="3200" dirty="0"/>
              <a:t>.</a:t>
            </a:r>
          </a:p>
        </p:txBody>
      </p:sp>
      <p:sp>
        <p:nvSpPr>
          <p:cNvPr id="4" name="Date Placehold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844" y="1623407"/>
            <a:ext cx="7301410" cy="4860000"/>
          </a:xfrm>
          <a:prstGeom prst="rect">
            <a:avLst/>
          </a:prstGeom>
        </p:spPr>
      </p:pic>
      <p:sp>
        <p:nvSpPr>
          <p:cNvPr id="6" name="Rechteck 5">
            <a:extLst>
              <a:ext uri="{FF2B5EF4-FFF2-40B4-BE49-F238E27FC236}">
                <a16:creationId xmlns:a16="http://schemas.microsoft.com/office/drawing/2014/main" id="{50FEF6A4-9E67-4795-88AD-FF02747FC212}"/>
              </a:ext>
            </a:extLst>
          </p:cNvPr>
          <p:cNvSpPr/>
          <p:nvPr/>
        </p:nvSpPr>
        <p:spPr bwMode="auto">
          <a:xfrm>
            <a:off x="0" y="0"/>
            <a:ext cx="864196" cy="8101013"/>
          </a:xfrm>
          <a:prstGeom prst="rect">
            <a:avLst/>
          </a:prstGeom>
          <a:solidFill>
            <a:srgbClr val="E54800"/>
          </a:solidFill>
          <a:ln w="317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6000" dirty="0">
                <a:solidFill>
                  <a:srgbClr val="FFFFFF"/>
                </a:solidFill>
                <a:latin typeface="+mn-lt"/>
              </a:rPr>
              <a:t>Übung</a:t>
            </a:r>
            <a:endParaRPr kumimoji="0" lang="de-DE" sz="6000" u="none" strike="noStrike" cap="none" normalizeH="0" baseline="0" dirty="0">
              <a:ln>
                <a:noFill/>
              </a:ln>
              <a:solidFill>
                <a:srgbClr val="FFFFFF"/>
              </a:solidFill>
              <a:effectLst/>
              <a:latin typeface="+mn-lt"/>
            </a:endParaRPr>
          </a:p>
        </p:txBody>
      </p:sp>
    </p:spTree>
    <p:extLst>
      <p:ext uri="{BB962C8B-B14F-4D97-AF65-F5344CB8AC3E}">
        <p14:creationId xmlns:p14="http://schemas.microsoft.com/office/powerpoint/2010/main" val="2624772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B726F-057E-45FB-95A9-A765976FE594}"/>
              </a:ext>
            </a:extLst>
          </p:cNvPr>
          <p:cNvSpPr>
            <a:spLocks noGrp="1"/>
          </p:cNvSpPr>
          <p:nvPr>
            <p:ph type="title"/>
          </p:nvPr>
        </p:nvSpPr>
        <p:spPr/>
        <p:txBody>
          <a:bodyPr/>
          <a:lstStyle/>
          <a:p>
            <a:r>
              <a:rPr lang="en-GB" dirty="0" err="1"/>
              <a:t>Komponenten</a:t>
            </a:r>
            <a:r>
              <a:rPr lang="en-GB" dirty="0"/>
              <a:t> der Power BI-</a:t>
            </a:r>
            <a:r>
              <a:rPr lang="en-GB" dirty="0" err="1"/>
              <a:t>Plattform</a:t>
            </a:r>
            <a:endParaRPr lang="en-GB" dirty="0"/>
          </a:p>
        </p:txBody>
      </p:sp>
      <p:sp>
        <p:nvSpPr>
          <p:cNvPr id="5" name="Datumsplatzhalter 4">
            <a:extLst>
              <a:ext uri="{FF2B5EF4-FFF2-40B4-BE49-F238E27FC236}">
                <a16:creationId xmlns:a16="http://schemas.microsoft.com/office/drawing/2014/main" id="{B97FEA8E-2C6D-41B8-99DF-4335BAEACE11}"/>
              </a:ext>
            </a:extLst>
          </p:cNvPr>
          <p:cNvSpPr>
            <a:spLocks noGrp="1"/>
          </p:cNvSpPr>
          <p:nvPr>
            <p:ph type="dt" sz="half" idx="10"/>
          </p:nvPr>
        </p:nvSpPr>
        <p:spPr/>
        <p:txBody>
          <a:bodyPr/>
          <a:lstStyle/>
          <a:p>
            <a:pPr>
              <a:defRPr/>
            </a:pPr>
            <a:fld id="{39C8607C-3B46-4018-8540-E19FA97BE2E0}" type="datetime1">
              <a:rPr lang="de-DE" altLang="en-US" smtClean="0"/>
              <a:pPr>
                <a:defRPr/>
              </a:pPr>
              <a:t>11.06.2022</a:t>
            </a:fld>
            <a:endParaRPr lang="de-DE" altLang="en-US" dirty="0"/>
          </a:p>
        </p:txBody>
      </p:sp>
      <p:grpSp>
        <p:nvGrpSpPr>
          <p:cNvPr id="21" name="Gruppieren 20">
            <a:extLst>
              <a:ext uri="{FF2B5EF4-FFF2-40B4-BE49-F238E27FC236}">
                <a16:creationId xmlns:a16="http://schemas.microsoft.com/office/drawing/2014/main" id="{FE1121D1-C9C7-432F-853D-AE98563E4485}"/>
              </a:ext>
            </a:extLst>
          </p:cNvPr>
          <p:cNvGrpSpPr/>
          <p:nvPr/>
        </p:nvGrpSpPr>
        <p:grpSpPr>
          <a:xfrm>
            <a:off x="5276402" y="1748626"/>
            <a:ext cx="3581400" cy="2549348"/>
            <a:chOff x="5276402" y="1748626"/>
            <a:chExt cx="3581400" cy="2549348"/>
          </a:xfrm>
        </p:grpSpPr>
        <p:pic>
          <p:nvPicPr>
            <p:cNvPr id="7" name="Grafik 6">
              <a:extLst>
                <a:ext uri="{FF2B5EF4-FFF2-40B4-BE49-F238E27FC236}">
                  <a16:creationId xmlns:a16="http://schemas.microsoft.com/office/drawing/2014/main" id="{5363457E-B3FA-4269-B86D-E726B4AADC18}"/>
                </a:ext>
              </a:extLst>
            </p:cNvPr>
            <p:cNvPicPr>
              <a:picLocks noChangeAspect="1"/>
            </p:cNvPicPr>
            <p:nvPr/>
          </p:nvPicPr>
          <p:blipFill>
            <a:blip r:embed="rId2"/>
            <a:stretch>
              <a:fillRect/>
            </a:stretch>
          </p:blipFill>
          <p:spPr>
            <a:xfrm>
              <a:off x="5276402" y="2154849"/>
              <a:ext cx="3581400" cy="2143125"/>
            </a:xfrm>
            <a:prstGeom prst="rect">
              <a:avLst/>
            </a:prstGeom>
          </p:spPr>
        </p:pic>
        <p:sp>
          <p:nvSpPr>
            <p:cNvPr id="14" name="Textfeld 13">
              <a:extLst>
                <a:ext uri="{FF2B5EF4-FFF2-40B4-BE49-F238E27FC236}">
                  <a16:creationId xmlns:a16="http://schemas.microsoft.com/office/drawing/2014/main" id="{08E1F398-BFFC-4EC7-9456-745FF2D37939}"/>
                </a:ext>
              </a:extLst>
            </p:cNvPr>
            <p:cNvSpPr txBox="1"/>
            <p:nvPr/>
          </p:nvSpPr>
          <p:spPr>
            <a:xfrm>
              <a:off x="5398529" y="1748626"/>
              <a:ext cx="3312368"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Power BI Online Services</a:t>
              </a:r>
            </a:p>
          </p:txBody>
        </p:sp>
      </p:grpSp>
      <p:grpSp>
        <p:nvGrpSpPr>
          <p:cNvPr id="29" name="Gruppieren 28">
            <a:extLst>
              <a:ext uri="{FF2B5EF4-FFF2-40B4-BE49-F238E27FC236}">
                <a16:creationId xmlns:a16="http://schemas.microsoft.com/office/drawing/2014/main" id="{6B15C7FE-25F6-40EE-B248-FDE6690F5C8C}"/>
              </a:ext>
            </a:extLst>
          </p:cNvPr>
          <p:cNvGrpSpPr/>
          <p:nvPr/>
        </p:nvGrpSpPr>
        <p:grpSpPr>
          <a:xfrm>
            <a:off x="5730738" y="5506764"/>
            <a:ext cx="2647950" cy="2128721"/>
            <a:chOff x="5730738" y="5506764"/>
            <a:chExt cx="2647950" cy="2128721"/>
          </a:xfrm>
        </p:grpSpPr>
        <p:pic>
          <p:nvPicPr>
            <p:cNvPr id="8" name="Grafik 7">
              <a:extLst>
                <a:ext uri="{FF2B5EF4-FFF2-40B4-BE49-F238E27FC236}">
                  <a16:creationId xmlns:a16="http://schemas.microsoft.com/office/drawing/2014/main" id="{51D2CD50-6770-45F9-964B-8EF260679CD8}"/>
                </a:ext>
              </a:extLst>
            </p:cNvPr>
            <p:cNvPicPr>
              <a:picLocks noChangeAspect="1"/>
            </p:cNvPicPr>
            <p:nvPr/>
          </p:nvPicPr>
          <p:blipFill>
            <a:blip r:embed="rId3"/>
            <a:stretch>
              <a:fillRect/>
            </a:stretch>
          </p:blipFill>
          <p:spPr>
            <a:xfrm>
              <a:off x="6111738" y="6245464"/>
              <a:ext cx="1885950" cy="971550"/>
            </a:xfrm>
            <a:prstGeom prst="rect">
              <a:avLst/>
            </a:prstGeom>
          </p:spPr>
        </p:pic>
        <p:pic>
          <p:nvPicPr>
            <p:cNvPr id="9" name="Grafik 8">
              <a:extLst>
                <a:ext uri="{FF2B5EF4-FFF2-40B4-BE49-F238E27FC236}">
                  <a16:creationId xmlns:a16="http://schemas.microsoft.com/office/drawing/2014/main" id="{A488B27B-F08E-4C06-89A8-96D5E75D95EC}"/>
                </a:ext>
              </a:extLst>
            </p:cNvPr>
            <p:cNvPicPr>
              <a:picLocks noChangeAspect="1"/>
            </p:cNvPicPr>
            <p:nvPr/>
          </p:nvPicPr>
          <p:blipFill>
            <a:blip r:embed="rId4"/>
            <a:stretch>
              <a:fillRect/>
            </a:stretch>
          </p:blipFill>
          <p:spPr>
            <a:xfrm>
              <a:off x="5730738" y="5506764"/>
              <a:ext cx="2647950" cy="352425"/>
            </a:xfrm>
            <a:prstGeom prst="rect">
              <a:avLst/>
            </a:prstGeom>
          </p:spPr>
        </p:pic>
        <p:sp>
          <p:nvSpPr>
            <p:cNvPr id="11" name="Textfeld 10">
              <a:extLst>
                <a:ext uri="{FF2B5EF4-FFF2-40B4-BE49-F238E27FC236}">
                  <a16:creationId xmlns:a16="http://schemas.microsoft.com/office/drawing/2014/main" id="{C18F4B61-8A3F-4F25-8F0F-7BA22F5B8F8C}"/>
                </a:ext>
              </a:extLst>
            </p:cNvPr>
            <p:cNvSpPr txBox="1"/>
            <p:nvPr/>
          </p:nvSpPr>
          <p:spPr>
            <a:xfrm>
              <a:off x="6102696" y="7283060"/>
              <a:ext cx="1885950" cy="352425"/>
            </a:xfrm>
            <a:prstGeom prst="rect">
              <a:avLst/>
            </a:prstGeom>
            <a:noFill/>
          </p:spPr>
          <p:txBody>
            <a:bodyPr wrap="square" rtlCol="0">
              <a:noAutofit/>
            </a:bodyPr>
            <a:lstStyle/>
            <a:p>
              <a:pPr algn="ctr"/>
              <a:r>
                <a:rPr lang="en-GB" sz="1600" b="1" dirty="0">
                  <a:latin typeface="Calibri" panose="020F0502020204030204" pitchFamily="34" charset="0"/>
                </a:rPr>
                <a:t>Organization´s data</a:t>
              </a:r>
            </a:p>
          </p:txBody>
        </p:sp>
        <p:sp>
          <p:nvSpPr>
            <p:cNvPr id="15" name="Textfeld 14">
              <a:extLst>
                <a:ext uri="{FF2B5EF4-FFF2-40B4-BE49-F238E27FC236}">
                  <a16:creationId xmlns:a16="http://schemas.microsoft.com/office/drawing/2014/main" id="{88C70D9C-C960-4842-9024-F31D2EF93FC4}"/>
                </a:ext>
              </a:extLst>
            </p:cNvPr>
            <p:cNvSpPr txBox="1"/>
            <p:nvPr/>
          </p:nvSpPr>
          <p:spPr>
            <a:xfrm>
              <a:off x="6075292" y="5866804"/>
              <a:ext cx="1937188" cy="359822"/>
            </a:xfrm>
            <a:prstGeom prst="rect">
              <a:avLst/>
            </a:prstGeom>
            <a:noFill/>
          </p:spPr>
          <p:txBody>
            <a:bodyPr wrap="square" lIns="36000" rIns="0" rtlCol="0">
              <a:noAutofit/>
            </a:bodyPr>
            <a:lstStyle/>
            <a:p>
              <a:pPr algn="ctr"/>
              <a:r>
                <a:rPr lang="en-GB" sz="1800" b="1" dirty="0">
                  <a:solidFill>
                    <a:srgbClr val="003366"/>
                  </a:solidFill>
                  <a:latin typeface="Calibri" panose="020F0502020204030204" pitchFamily="34" charset="0"/>
                </a:rPr>
                <a:t>Power BI Gateway</a:t>
              </a:r>
            </a:p>
          </p:txBody>
        </p:sp>
      </p:grpSp>
      <p:grpSp>
        <p:nvGrpSpPr>
          <p:cNvPr id="19" name="Gruppieren 18">
            <a:extLst>
              <a:ext uri="{FF2B5EF4-FFF2-40B4-BE49-F238E27FC236}">
                <a16:creationId xmlns:a16="http://schemas.microsoft.com/office/drawing/2014/main" id="{80D88B35-B3E2-4F0B-9BA3-3384E542CEA2}"/>
              </a:ext>
            </a:extLst>
          </p:cNvPr>
          <p:cNvGrpSpPr/>
          <p:nvPr/>
        </p:nvGrpSpPr>
        <p:grpSpPr>
          <a:xfrm>
            <a:off x="10299498" y="2679464"/>
            <a:ext cx="3312368" cy="3237019"/>
            <a:chOff x="10530852" y="3174546"/>
            <a:chExt cx="3312368" cy="3237019"/>
          </a:xfrm>
        </p:grpSpPr>
        <p:pic>
          <p:nvPicPr>
            <p:cNvPr id="10" name="Grafik 9">
              <a:extLst>
                <a:ext uri="{FF2B5EF4-FFF2-40B4-BE49-F238E27FC236}">
                  <a16:creationId xmlns:a16="http://schemas.microsoft.com/office/drawing/2014/main" id="{953D5DFA-0956-42B7-AA8A-D29817D0DC9A}"/>
                </a:ext>
              </a:extLst>
            </p:cNvPr>
            <p:cNvPicPr>
              <a:picLocks noChangeAspect="1"/>
            </p:cNvPicPr>
            <p:nvPr/>
          </p:nvPicPr>
          <p:blipFill>
            <a:blip r:embed="rId5"/>
            <a:stretch>
              <a:fillRect/>
            </a:stretch>
          </p:blipFill>
          <p:spPr>
            <a:xfrm>
              <a:off x="11051951" y="3630265"/>
              <a:ext cx="2228850" cy="2781300"/>
            </a:xfrm>
            <a:prstGeom prst="rect">
              <a:avLst/>
            </a:prstGeom>
          </p:spPr>
        </p:pic>
        <p:sp>
          <p:nvSpPr>
            <p:cNvPr id="16" name="Textfeld 15">
              <a:extLst>
                <a:ext uri="{FF2B5EF4-FFF2-40B4-BE49-F238E27FC236}">
                  <a16:creationId xmlns:a16="http://schemas.microsoft.com/office/drawing/2014/main" id="{15614EE8-D964-4A06-85C5-BCAE3AE08E58}"/>
                </a:ext>
              </a:extLst>
            </p:cNvPr>
            <p:cNvSpPr txBox="1"/>
            <p:nvPr/>
          </p:nvSpPr>
          <p:spPr>
            <a:xfrm>
              <a:off x="10530852" y="3174546"/>
              <a:ext cx="3312368"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Power BI App Platform</a:t>
              </a:r>
            </a:p>
          </p:txBody>
        </p:sp>
      </p:grpSp>
      <p:grpSp>
        <p:nvGrpSpPr>
          <p:cNvPr id="18" name="Gruppieren 17">
            <a:extLst>
              <a:ext uri="{FF2B5EF4-FFF2-40B4-BE49-F238E27FC236}">
                <a16:creationId xmlns:a16="http://schemas.microsoft.com/office/drawing/2014/main" id="{4F4D1129-660A-495F-8798-46FC968A461D}"/>
              </a:ext>
            </a:extLst>
          </p:cNvPr>
          <p:cNvGrpSpPr/>
          <p:nvPr/>
        </p:nvGrpSpPr>
        <p:grpSpPr>
          <a:xfrm>
            <a:off x="753056" y="3453548"/>
            <a:ext cx="3312368" cy="1838972"/>
            <a:chOff x="1120999" y="3534368"/>
            <a:chExt cx="3312368" cy="1838972"/>
          </a:xfrm>
        </p:grpSpPr>
        <p:pic>
          <p:nvPicPr>
            <p:cNvPr id="6" name="Grafik 5">
              <a:extLst>
                <a:ext uri="{FF2B5EF4-FFF2-40B4-BE49-F238E27FC236}">
                  <a16:creationId xmlns:a16="http://schemas.microsoft.com/office/drawing/2014/main" id="{6522EBEC-0305-405F-BCDC-01E77F879011}"/>
                </a:ext>
              </a:extLst>
            </p:cNvPr>
            <p:cNvPicPr>
              <a:picLocks noChangeAspect="1"/>
            </p:cNvPicPr>
            <p:nvPr/>
          </p:nvPicPr>
          <p:blipFill>
            <a:blip r:embed="rId6"/>
            <a:stretch>
              <a:fillRect/>
            </a:stretch>
          </p:blipFill>
          <p:spPr>
            <a:xfrm>
              <a:off x="1872308" y="3906490"/>
              <a:ext cx="1809750" cy="1114425"/>
            </a:xfrm>
            <a:prstGeom prst="rect">
              <a:avLst/>
            </a:prstGeom>
          </p:spPr>
        </p:pic>
        <p:sp>
          <p:nvSpPr>
            <p:cNvPr id="12" name="Textfeld 11">
              <a:extLst>
                <a:ext uri="{FF2B5EF4-FFF2-40B4-BE49-F238E27FC236}">
                  <a16:creationId xmlns:a16="http://schemas.microsoft.com/office/drawing/2014/main" id="{6A624357-7150-495F-9367-7B2D9C1C8D49}"/>
                </a:ext>
              </a:extLst>
            </p:cNvPr>
            <p:cNvSpPr txBox="1"/>
            <p:nvPr/>
          </p:nvSpPr>
          <p:spPr>
            <a:xfrm>
              <a:off x="1796108" y="5020915"/>
              <a:ext cx="1885950" cy="352425"/>
            </a:xfrm>
            <a:prstGeom prst="rect">
              <a:avLst/>
            </a:prstGeom>
            <a:noFill/>
          </p:spPr>
          <p:txBody>
            <a:bodyPr wrap="square" rtlCol="0">
              <a:noAutofit/>
            </a:bodyPr>
            <a:lstStyle/>
            <a:p>
              <a:pPr algn="ctr"/>
              <a:r>
                <a:rPr lang="en-GB" sz="1600" b="1" dirty="0">
                  <a:latin typeface="Calibri" panose="020F0502020204030204" pitchFamily="34" charset="0"/>
                </a:rPr>
                <a:t>Build report</a:t>
              </a:r>
            </a:p>
          </p:txBody>
        </p:sp>
        <p:sp>
          <p:nvSpPr>
            <p:cNvPr id="17" name="Textfeld 16">
              <a:extLst>
                <a:ext uri="{FF2B5EF4-FFF2-40B4-BE49-F238E27FC236}">
                  <a16:creationId xmlns:a16="http://schemas.microsoft.com/office/drawing/2014/main" id="{673CB059-9A8A-4CBF-95AF-6E85387C6CB4}"/>
                </a:ext>
              </a:extLst>
            </p:cNvPr>
            <p:cNvSpPr txBox="1"/>
            <p:nvPr/>
          </p:nvSpPr>
          <p:spPr>
            <a:xfrm>
              <a:off x="1120999" y="3534368"/>
              <a:ext cx="3312368" cy="359822"/>
            </a:xfrm>
            <a:prstGeom prst="rect">
              <a:avLst/>
            </a:prstGeom>
            <a:noFill/>
          </p:spPr>
          <p:txBody>
            <a:bodyPr wrap="square" rtlCol="0">
              <a:noAutofit/>
            </a:bodyPr>
            <a:lstStyle/>
            <a:p>
              <a:pPr algn="ctr"/>
              <a:r>
                <a:rPr lang="en-GB" sz="1800" b="1" dirty="0">
                  <a:solidFill>
                    <a:srgbClr val="003366"/>
                  </a:solidFill>
                  <a:latin typeface="Calibri" panose="020F0502020204030204" pitchFamily="34" charset="0"/>
                </a:rPr>
                <a:t>Power BI Desktop</a:t>
              </a:r>
            </a:p>
          </p:txBody>
        </p:sp>
      </p:grpSp>
      <p:sp>
        <p:nvSpPr>
          <p:cNvPr id="23" name="Pfeil: Fünfeck 22">
            <a:extLst>
              <a:ext uri="{FF2B5EF4-FFF2-40B4-BE49-F238E27FC236}">
                <a16:creationId xmlns:a16="http://schemas.microsoft.com/office/drawing/2014/main" id="{BFE51312-A829-4783-A2E8-24609C624974}"/>
              </a:ext>
            </a:extLst>
          </p:cNvPr>
          <p:cNvSpPr/>
          <p:nvPr/>
        </p:nvSpPr>
        <p:spPr bwMode="auto">
          <a:xfrm rot="19444712">
            <a:off x="3631734" y="3527425"/>
            <a:ext cx="1531886" cy="382143"/>
          </a:xfrm>
          <a:prstGeom prst="homePlate">
            <a:avLst/>
          </a:prstGeom>
          <a:noFill/>
          <a:ln w="38100">
            <a:solidFill>
              <a:srgbClr val="FFE33C"/>
            </a:solidFill>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effectLst/>
                <a:latin typeface="Calibri" panose="020F0502020204030204" pitchFamily="34" charset="0"/>
              </a:rPr>
              <a:t>Publish</a:t>
            </a:r>
          </a:p>
        </p:txBody>
      </p:sp>
      <p:sp>
        <p:nvSpPr>
          <p:cNvPr id="24" name="Pfeil: Fünfeck 23">
            <a:extLst>
              <a:ext uri="{FF2B5EF4-FFF2-40B4-BE49-F238E27FC236}">
                <a16:creationId xmlns:a16="http://schemas.microsoft.com/office/drawing/2014/main" id="{8FF405C0-B47A-48A9-B03E-05899BF2636F}"/>
              </a:ext>
            </a:extLst>
          </p:cNvPr>
          <p:cNvSpPr/>
          <p:nvPr/>
        </p:nvSpPr>
        <p:spPr bwMode="auto">
          <a:xfrm rot="2194345">
            <a:off x="9228330" y="3555951"/>
            <a:ext cx="1531886" cy="382143"/>
          </a:xfrm>
          <a:prstGeom prst="homePlate">
            <a:avLst/>
          </a:prstGeom>
          <a:noFill/>
          <a:ln w="38100">
            <a:solidFill>
              <a:srgbClr val="FFE33C"/>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GB" sz="2000">
                <a:latin typeface="Calibri" panose="020F0502020204030204" pitchFamily="34" charset="0"/>
              </a:rPr>
              <a:t>Access</a:t>
            </a:r>
            <a:endParaRPr lang="en-GB" sz="2000" dirty="0">
              <a:latin typeface="Calibri" panose="020F0502020204030204" pitchFamily="34" charset="0"/>
            </a:endParaRPr>
          </a:p>
        </p:txBody>
      </p:sp>
      <p:sp>
        <p:nvSpPr>
          <p:cNvPr id="25" name="Pfeil: nach unten 24">
            <a:extLst>
              <a:ext uri="{FF2B5EF4-FFF2-40B4-BE49-F238E27FC236}">
                <a16:creationId xmlns:a16="http://schemas.microsoft.com/office/drawing/2014/main" id="{58DAA7FD-03EB-4801-A8C4-ED8F0FD12FB7}"/>
              </a:ext>
            </a:extLst>
          </p:cNvPr>
          <p:cNvSpPr/>
          <p:nvPr/>
        </p:nvSpPr>
        <p:spPr bwMode="auto">
          <a:xfrm>
            <a:off x="7195324" y="4626570"/>
            <a:ext cx="576064" cy="880194"/>
          </a:xfrm>
          <a:prstGeom prst="downArrow">
            <a:avLst/>
          </a:prstGeom>
          <a:noFill/>
          <a:ln w="38100">
            <a:solidFill>
              <a:srgbClr val="FFE33C"/>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2000" dirty="0">
              <a:latin typeface="Calibri" panose="020F0502020204030204" pitchFamily="34" charset="0"/>
            </a:endParaRPr>
          </a:p>
        </p:txBody>
      </p:sp>
      <p:sp>
        <p:nvSpPr>
          <p:cNvPr id="26" name="Pfeil: nach oben 25">
            <a:extLst>
              <a:ext uri="{FF2B5EF4-FFF2-40B4-BE49-F238E27FC236}">
                <a16:creationId xmlns:a16="http://schemas.microsoft.com/office/drawing/2014/main" id="{ADE0EF62-0F7B-4E3F-B5B2-ACBBE6595E67}"/>
              </a:ext>
            </a:extLst>
          </p:cNvPr>
          <p:cNvSpPr/>
          <p:nvPr/>
        </p:nvSpPr>
        <p:spPr bwMode="auto">
          <a:xfrm>
            <a:off x="6363324" y="4525833"/>
            <a:ext cx="576064" cy="946240"/>
          </a:xfrm>
          <a:prstGeom prst="upArrow">
            <a:avLst/>
          </a:prstGeom>
          <a:noFill/>
          <a:ln w="38100">
            <a:solidFill>
              <a:srgbClr val="FFE33C"/>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2000" dirty="0">
              <a:latin typeface="Calibri" panose="020F0502020204030204" pitchFamily="34" charset="0"/>
            </a:endParaRPr>
          </a:p>
        </p:txBody>
      </p:sp>
    </p:spTree>
    <p:extLst>
      <p:ext uri="{BB962C8B-B14F-4D97-AF65-F5344CB8AC3E}">
        <p14:creationId xmlns:p14="http://schemas.microsoft.com/office/powerpoint/2010/main" val="3003628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918C4-4F06-4568-9CAA-BE9A3C4FE789}"/>
              </a:ext>
            </a:extLst>
          </p:cNvPr>
          <p:cNvSpPr>
            <a:spLocks noGrp="1"/>
          </p:cNvSpPr>
          <p:nvPr>
            <p:ph type="title"/>
          </p:nvPr>
        </p:nvSpPr>
        <p:spPr/>
        <p:txBody>
          <a:bodyPr/>
          <a:lstStyle/>
          <a:p>
            <a:r>
              <a:rPr lang="de-DE" dirty="0"/>
              <a:t>Power BI at Krones</a:t>
            </a:r>
            <a:endParaRPr lang="en-US" dirty="0"/>
          </a:p>
        </p:txBody>
      </p:sp>
      <p:sp>
        <p:nvSpPr>
          <p:cNvPr id="4" name="Date Placeholder 3">
            <a:extLst>
              <a:ext uri="{FF2B5EF4-FFF2-40B4-BE49-F238E27FC236}">
                <a16:creationId xmlns:a16="http://schemas.microsoft.com/office/drawing/2014/main" id="{0CEE9285-A6E9-492F-9080-9E64FB1B2709}"/>
              </a:ext>
            </a:extLst>
          </p:cNvPr>
          <p:cNvSpPr>
            <a:spLocks noGrp="1"/>
          </p:cNvSpPr>
          <p:nvPr>
            <p:ph type="dt" sz="half" idx="10"/>
          </p:nvPr>
        </p:nvSpPr>
        <p:spPr/>
        <p:txBody>
          <a:bodyPr/>
          <a:lstStyle/>
          <a:p>
            <a:pPr>
              <a:defRPr/>
            </a:pPr>
            <a:fld id="{31F510D7-8978-4F28-9D2D-C8C55057B042}" type="datetime1">
              <a:rPr lang="en-GB" altLang="en-US" noProof="0" smtClean="0"/>
              <a:pPr>
                <a:defRPr/>
              </a:pPr>
              <a:t>11/06/2022</a:t>
            </a:fld>
            <a:endParaRPr lang="en-GB" altLang="en-US" noProof="0" dirty="0"/>
          </a:p>
        </p:txBody>
      </p:sp>
      <p:pic>
        <p:nvPicPr>
          <p:cNvPr id="5" name="Graphic 4">
            <a:extLst>
              <a:ext uri="{FF2B5EF4-FFF2-40B4-BE49-F238E27FC236}">
                <a16:creationId xmlns:a16="http://schemas.microsoft.com/office/drawing/2014/main" id="{0061F244-69FB-4653-9E68-83B2D1022C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9036" y="1325612"/>
            <a:ext cx="4953000" cy="2857500"/>
          </a:xfrm>
          <a:prstGeom prst="rect">
            <a:avLst/>
          </a:prstGeom>
        </p:spPr>
      </p:pic>
      <p:pic>
        <p:nvPicPr>
          <p:cNvPr id="7" name="Picture 6">
            <a:extLst>
              <a:ext uri="{FF2B5EF4-FFF2-40B4-BE49-F238E27FC236}">
                <a16:creationId xmlns:a16="http://schemas.microsoft.com/office/drawing/2014/main" id="{74FED965-0754-4EC8-A774-907A08900A65}"/>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823537" y="600928"/>
            <a:ext cx="4572000" cy="4572000"/>
          </a:xfrm>
          <a:prstGeom prst="rect">
            <a:avLst/>
          </a:prstGeom>
        </p:spPr>
      </p:pic>
      <p:pic>
        <p:nvPicPr>
          <p:cNvPr id="9" name="Picture 8">
            <a:extLst>
              <a:ext uri="{FF2B5EF4-FFF2-40B4-BE49-F238E27FC236}">
                <a16:creationId xmlns:a16="http://schemas.microsoft.com/office/drawing/2014/main" id="{C4200B36-608C-4C12-894F-CF570D823A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540" y="3727761"/>
            <a:ext cx="1219888" cy="1828800"/>
          </a:xfrm>
          <a:prstGeom prst="rect">
            <a:avLst/>
          </a:prstGeom>
        </p:spPr>
      </p:pic>
      <p:grpSp>
        <p:nvGrpSpPr>
          <p:cNvPr id="10" name="Gruppieren 14">
            <a:extLst>
              <a:ext uri="{FF2B5EF4-FFF2-40B4-BE49-F238E27FC236}">
                <a16:creationId xmlns:a16="http://schemas.microsoft.com/office/drawing/2014/main" id="{68FA3E8B-66D1-447C-8339-3524E6473EE8}"/>
              </a:ext>
            </a:extLst>
          </p:cNvPr>
          <p:cNvGrpSpPr>
            <a:grpSpLocks noChangeAspect="1"/>
          </p:cNvGrpSpPr>
          <p:nvPr/>
        </p:nvGrpSpPr>
        <p:grpSpPr>
          <a:xfrm>
            <a:off x="6197582" y="5479256"/>
            <a:ext cx="2006636" cy="1828800"/>
            <a:chOff x="3019222" y="3823753"/>
            <a:chExt cx="2595983" cy="2561513"/>
          </a:xfrm>
        </p:grpSpPr>
        <p:pic>
          <p:nvPicPr>
            <p:cNvPr id="11" name="Grafik 15">
              <a:extLst>
                <a:ext uri="{FF2B5EF4-FFF2-40B4-BE49-F238E27FC236}">
                  <a16:creationId xmlns:a16="http://schemas.microsoft.com/office/drawing/2014/main" id="{BDCA8FDC-0173-400E-BBDB-1E5DE57197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9222" y="3823753"/>
              <a:ext cx="1680948" cy="2520000"/>
            </a:xfrm>
            <a:prstGeom prst="rect">
              <a:avLst/>
            </a:prstGeom>
          </p:spPr>
        </p:pic>
        <p:pic>
          <p:nvPicPr>
            <p:cNvPr id="12" name="Grafik 16">
              <a:extLst>
                <a:ext uri="{FF2B5EF4-FFF2-40B4-BE49-F238E27FC236}">
                  <a16:creationId xmlns:a16="http://schemas.microsoft.com/office/drawing/2014/main" id="{86B2744B-5972-4C8E-ADFD-9348FB059B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34257" y="3865266"/>
              <a:ext cx="1680948" cy="2520000"/>
            </a:xfrm>
            <a:prstGeom prst="rect">
              <a:avLst/>
            </a:prstGeom>
          </p:spPr>
        </p:pic>
      </p:grpSp>
      <p:pic>
        <p:nvPicPr>
          <p:cNvPr id="13" name="Grafik 2">
            <a:extLst>
              <a:ext uri="{FF2B5EF4-FFF2-40B4-BE49-F238E27FC236}">
                <a16:creationId xmlns:a16="http://schemas.microsoft.com/office/drawing/2014/main" id="{B9D74F10-714D-4B71-A9CA-1C92788151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84252" y="1490412"/>
            <a:ext cx="1219890" cy="1828800"/>
          </a:xfrm>
          <a:prstGeom prst="rect">
            <a:avLst/>
          </a:prstGeom>
        </p:spPr>
      </p:pic>
      <p:pic>
        <p:nvPicPr>
          <p:cNvPr id="14" name="Grafik 4">
            <a:extLst>
              <a:ext uri="{FF2B5EF4-FFF2-40B4-BE49-F238E27FC236}">
                <a16:creationId xmlns:a16="http://schemas.microsoft.com/office/drawing/2014/main" id="{46592F57-8009-4E6E-96A7-47F254A431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30299" y="2077690"/>
            <a:ext cx="1219890" cy="1828800"/>
          </a:xfrm>
          <a:prstGeom prst="rect">
            <a:avLst/>
          </a:prstGeom>
        </p:spPr>
      </p:pic>
      <p:pic>
        <p:nvPicPr>
          <p:cNvPr id="16" name="Picture 15">
            <a:extLst>
              <a:ext uri="{FF2B5EF4-FFF2-40B4-BE49-F238E27FC236}">
                <a16:creationId xmlns:a16="http://schemas.microsoft.com/office/drawing/2014/main" id="{2B4E23DF-BE23-4469-AEDF-407F5439F8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28835" y="1487924"/>
            <a:ext cx="1219888" cy="1828800"/>
          </a:xfrm>
          <a:prstGeom prst="rect">
            <a:avLst/>
          </a:prstGeom>
        </p:spPr>
      </p:pic>
      <p:pic>
        <p:nvPicPr>
          <p:cNvPr id="18" name="Picture 17">
            <a:extLst>
              <a:ext uri="{FF2B5EF4-FFF2-40B4-BE49-F238E27FC236}">
                <a16:creationId xmlns:a16="http://schemas.microsoft.com/office/drawing/2014/main" id="{63421619-9950-433F-98C6-808F3C60E7A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709472" y="2077690"/>
            <a:ext cx="1219888" cy="1828800"/>
          </a:xfrm>
          <a:prstGeom prst="rect">
            <a:avLst/>
          </a:prstGeom>
        </p:spPr>
      </p:pic>
      <p:pic>
        <p:nvPicPr>
          <p:cNvPr id="27" name="Picture 26">
            <a:extLst>
              <a:ext uri="{FF2B5EF4-FFF2-40B4-BE49-F238E27FC236}">
                <a16:creationId xmlns:a16="http://schemas.microsoft.com/office/drawing/2014/main" id="{D35EA8AE-551D-43E9-9076-55AD30FCCD64}"/>
              </a:ext>
            </a:extLst>
          </p:cNvPr>
          <p:cNvPicPr>
            <a:picLocks noChangeAspect="1"/>
          </p:cNvPicPr>
          <p:nvPr/>
        </p:nvPicPr>
        <p:blipFill rotWithShape="1">
          <a:blip r:embed="rId12">
            <a:extLst>
              <a:ext uri="{28A0092B-C50C-407E-A947-70E740481C1C}">
                <a14:useLocalDpi xmlns:a14="http://schemas.microsoft.com/office/drawing/2010/main" val="0"/>
              </a:ext>
            </a:extLst>
          </a:blip>
          <a:srcRect t="17017"/>
          <a:stretch/>
        </p:blipFill>
        <p:spPr>
          <a:xfrm>
            <a:off x="-1998" y="2014384"/>
            <a:ext cx="3672616" cy="1947324"/>
          </a:xfrm>
          <a:prstGeom prst="rect">
            <a:avLst/>
          </a:prstGeom>
        </p:spPr>
      </p:pic>
      <p:pic>
        <p:nvPicPr>
          <p:cNvPr id="31" name="Picture 30">
            <a:extLst>
              <a:ext uri="{FF2B5EF4-FFF2-40B4-BE49-F238E27FC236}">
                <a16:creationId xmlns:a16="http://schemas.microsoft.com/office/drawing/2014/main" id="{D68C264F-49A2-4A70-868C-71E84724DADF}"/>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9961" b="89844" l="6250" r="95313">
                        <a14:foregroundMark x1="16211" y1="40039" x2="6641" y2="39063"/>
                        <a14:foregroundMark x1="6641" y1="39063" x2="6445" y2="39258"/>
                        <a14:foregroundMark x1="83594" y1="39453" x2="91992" y2="38672"/>
                        <a14:foregroundMark x1="93359" y1="39063" x2="95313" y2="39063"/>
                      </a14:backgroundRemoval>
                    </a14:imgEffect>
                  </a14:imgLayer>
                </a14:imgProps>
              </a:ext>
              <a:ext uri="{28A0092B-C50C-407E-A947-70E740481C1C}">
                <a14:useLocalDpi xmlns:a14="http://schemas.microsoft.com/office/drawing/2010/main" val="0"/>
              </a:ext>
            </a:extLst>
          </a:blip>
          <a:stretch>
            <a:fillRect/>
          </a:stretch>
        </p:blipFill>
        <p:spPr>
          <a:xfrm>
            <a:off x="6665976" y="5532120"/>
            <a:ext cx="353651" cy="353651"/>
          </a:xfrm>
          <a:prstGeom prst="rect">
            <a:avLst/>
          </a:prstGeom>
        </p:spPr>
      </p:pic>
      <p:pic>
        <p:nvPicPr>
          <p:cNvPr id="32" name="Picture 31">
            <a:extLst>
              <a:ext uri="{FF2B5EF4-FFF2-40B4-BE49-F238E27FC236}">
                <a16:creationId xmlns:a16="http://schemas.microsoft.com/office/drawing/2014/main" id="{D9A959C7-4F20-46BC-B24A-6160424469CE}"/>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9961" b="89844" l="6250" r="95313">
                        <a14:foregroundMark x1="16211" y1="40039" x2="6641" y2="39063"/>
                        <a14:foregroundMark x1="6641" y1="39063" x2="6445" y2="39258"/>
                        <a14:foregroundMark x1="83594" y1="39453" x2="91992" y2="38672"/>
                        <a14:foregroundMark x1="93359" y1="39063" x2="95313" y2="39063"/>
                      </a14:backgroundRemoval>
                    </a14:imgEffect>
                  </a14:imgLayer>
                </a14:imgProps>
              </a:ext>
              <a:ext uri="{28A0092B-C50C-407E-A947-70E740481C1C}">
                <a14:useLocalDpi xmlns:a14="http://schemas.microsoft.com/office/drawing/2010/main" val="0"/>
              </a:ext>
            </a:extLst>
          </a:blip>
          <a:stretch>
            <a:fillRect/>
          </a:stretch>
        </p:blipFill>
        <p:spPr>
          <a:xfrm>
            <a:off x="7397132" y="5562674"/>
            <a:ext cx="353651" cy="353651"/>
          </a:xfrm>
          <a:prstGeom prst="rect">
            <a:avLst/>
          </a:prstGeom>
        </p:spPr>
      </p:pic>
      <p:sp>
        <p:nvSpPr>
          <p:cNvPr id="33" name="Inhaltsplatzhalter 2">
            <a:extLst>
              <a:ext uri="{FF2B5EF4-FFF2-40B4-BE49-F238E27FC236}">
                <a16:creationId xmlns:a16="http://schemas.microsoft.com/office/drawing/2014/main" id="{FAC1FEED-F098-4DC2-BE75-D098DC0E919E}"/>
              </a:ext>
            </a:extLst>
          </p:cNvPr>
          <p:cNvSpPr txBox="1">
            <a:spLocks/>
          </p:cNvSpPr>
          <p:nvPr/>
        </p:nvSpPr>
        <p:spPr bwMode="auto">
          <a:xfrm>
            <a:off x="5721499" y="7278418"/>
            <a:ext cx="2958801"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de-DE" sz="1800" kern="0" dirty="0"/>
              <a:t>Geschulte Power-User in den Fachabteilungen</a:t>
            </a:r>
          </a:p>
        </p:txBody>
      </p:sp>
      <p:sp>
        <p:nvSpPr>
          <p:cNvPr id="34" name="Inhaltsplatzhalter 2">
            <a:extLst>
              <a:ext uri="{FF2B5EF4-FFF2-40B4-BE49-F238E27FC236}">
                <a16:creationId xmlns:a16="http://schemas.microsoft.com/office/drawing/2014/main" id="{95A3D03B-059A-42A3-95C1-48093569519C}"/>
              </a:ext>
            </a:extLst>
          </p:cNvPr>
          <p:cNvSpPr txBox="1">
            <a:spLocks/>
          </p:cNvSpPr>
          <p:nvPr/>
        </p:nvSpPr>
        <p:spPr bwMode="auto">
          <a:xfrm>
            <a:off x="170605" y="5479256"/>
            <a:ext cx="2205759"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en-US" sz="1800" kern="0" dirty="0"/>
              <a:t>IT-</a:t>
            </a:r>
            <a:r>
              <a:rPr lang="en-US" sz="1800" kern="0" dirty="0" err="1"/>
              <a:t>Abteilung</a:t>
            </a:r>
            <a:endParaRPr lang="en-US" sz="1800" kern="0" dirty="0"/>
          </a:p>
        </p:txBody>
      </p:sp>
      <p:sp>
        <p:nvSpPr>
          <p:cNvPr id="35" name="Inhaltsplatzhalter 2">
            <a:extLst>
              <a:ext uri="{FF2B5EF4-FFF2-40B4-BE49-F238E27FC236}">
                <a16:creationId xmlns:a16="http://schemas.microsoft.com/office/drawing/2014/main" id="{C615D2CD-F20A-407C-8B1C-2794C393DB63}"/>
              </a:ext>
            </a:extLst>
          </p:cNvPr>
          <p:cNvSpPr txBox="1">
            <a:spLocks/>
          </p:cNvSpPr>
          <p:nvPr/>
        </p:nvSpPr>
        <p:spPr bwMode="auto">
          <a:xfrm>
            <a:off x="10630136" y="4365178"/>
            <a:ext cx="2958801"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de-DE" sz="1800" kern="0" dirty="0"/>
              <a:t>Internationale Verbraucher in verschiedenen Abteilungen</a:t>
            </a:r>
          </a:p>
        </p:txBody>
      </p:sp>
      <p:sp>
        <p:nvSpPr>
          <p:cNvPr id="36" name="Pfeil: Fünfeck 22">
            <a:extLst>
              <a:ext uri="{FF2B5EF4-FFF2-40B4-BE49-F238E27FC236}">
                <a16:creationId xmlns:a16="http://schemas.microsoft.com/office/drawing/2014/main" id="{9BAB2E26-2C66-4631-85B7-EB5C8991A2CE}"/>
              </a:ext>
            </a:extLst>
          </p:cNvPr>
          <p:cNvSpPr/>
          <p:nvPr/>
        </p:nvSpPr>
        <p:spPr bwMode="auto">
          <a:xfrm rot="16200000">
            <a:off x="6600657" y="4790327"/>
            <a:ext cx="1188720" cy="382143"/>
          </a:xfrm>
          <a:prstGeom prst="homePlate">
            <a:avLst/>
          </a:prstGeom>
          <a:noFill/>
          <a:ln w="38100">
            <a:solidFill>
              <a:srgbClr val="FFE33C"/>
            </a:solidFill>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effectLst/>
                <a:latin typeface="Calibri" panose="020F0502020204030204" pitchFamily="34" charset="0"/>
              </a:rPr>
              <a:t>Build</a:t>
            </a:r>
          </a:p>
        </p:txBody>
      </p:sp>
      <p:sp>
        <p:nvSpPr>
          <p:cNvPr id="37" name="Pfeil: Fünfeck 23">
            <a:extLst>
              <a:ext uri="{FF2B5EF4-FFF2-40B4-BE49-F238E27FC236}">
                <a16:creationId xmlns:a16="http://schemas.microsoft.com/office/drawing/2014/main" id="{2C8D0437-20A1-4575-9374-959BB74F14A3}"/>
              </a:ext>
            </a:extLst>
          </p:cNvPr>
          <p:cNvSpPr/>
          <p:nvPr/>
        </p:nvSpPr>
        <p:spPr bwMode="auto">
          <a:xfrm flipH="1">
            <a:off x="9110591" y="1886618"/>
            <a:ext cx="1280160" cy="382143"/>
          </a:xfrm>
          <a:prstGeom prst="homePlate">
            <a:avLst/>
          </a:prstGeom>
          <a:noFill/>
          <a:ln w="38100">
            <a:solidFill>
              <a:srgbClr val="FFE33C"/>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GB" sz="2000" dirty="0">
                <a:latin typeface="Calibri" panose="020F0502020204030204" pitchFamily="34" charset="0"/>
              </a:rPr>
              <a:t>Access</a:t>
            </a:r>
          </a:p>
        </p:txBody>
      </p:sp>
      <p:sp>
        <p:nvSpPr>
          <p:cNvPr id="38" name="Inhaltsplatzhalter 2">
            <a:extLst>
              <a:ext uri="{FF2B5EF4-FFF2-40B4-BE49-F238E27FC236}">
                <a16:creationId xmlns:a16="http://schemas.microsoft.com/office/drawing/2014/main" id="{6D60D4C2-01D6-4FEF-A211-F7CBE385118F}"/>
              </a:ext>
            </a:extLst>
          </p:cNvPr>
          <p:cNvSpPr txBox="1">
            <a:spLocks/>
          </p:cNvSpPr>
          <p:nvPr/>
        </p:nvSpPr>
        <p:spPr bwMode="auto">
          <a:xfrm>
            <a:off x="5130052" y="3980408"/>
            <a:ext cx="4340465"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ctr">
              <a:spcBef>
                <a:spcPts val="0"/>
              </a:spcBef>
              <a:spcAft>
                <a:spcPts val="1200"/>
              </a:spcAft>
              <a:buClr>
                <a:srgbClr val="0060AD"/>
              </a:buClr>
              <a:buNone/>
            </a:pPr>
            <a:r>
              <a:rPr lang="en-US" sz="1800" kern="0" dirty="0"/>
              <a:t>Power BI Reports, Dashboards, Apps</a:t>
            </a:r>
          </a:p>
        </p:txBody>
      </p:sp>
      <p:cxnSp>
        <p:nvCxnSpPr>
          <p:cNvPr id="42" name="Connector: Curved 41">
            <a:extLst>
              <a:ext uri="{FF2B5EF4-FFF2-40B4-BE49-F238E27FC236}">
                <a16:creationId xmlns:a16="http://schemas.microsoft.com/office/drawing/2014/main" id="{E94A3486-2BF5-4F0F-A40D-B945F30A73C8}"/>
              </a:ext>
            </a:extLst>
          </p:cNvPr>
          <p:cNvCxnSpPr>
            <a:cxnSpLocks/>
            <a:stCxn id="12" idx="3"/>
            <a:endCxn id="7" idx="2"/>
          </p:cNvCxnSpPr>
          <p:nvPr/>
        </p:nvCxnSpPr>
        <p:spPr bwMode="auto">
          <a:xfrm flipV="1">
            <a:off x="8204218" y="5172928"/>
            <a:ext cx="3905319" cy="1235547"/>
          </a:xfrm>
          <a:prstGeom prst="curvedConnector2">
            <a:avLst/>
          </a:prstGeom>
          <a:solidFill>
            <a:schemeClr val="accent1"/>
          </a:solidFill>
          <a:ln w="38100" cap="flat" cmpd="sng" algn="ctr">
            <a:solidFill>
              <a:srgbClr val="00336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Inhaltsplatzhalter 2">
            <a:extLst>
              <a:ext uri="{FF2B5EF4-FFF2-40B4-BE49-F238E27FC236}">
                <a16:creationId xmlns:a16="http://schemas.microsoft.com/office/drawing/2014/main" id="{E796F8E8-D954-490B-B143-3266F53FE28B}"/>
              </a:ext>
            </a:extLst>
          </p:cNvPr>
          <p:cNvSpPr txBox="1">
            <a:spLocks/>
          </p:cNvSpPr>
          <p:nvPr/>
        </p:nvSpPr>
        <p:spPr bwMode="auto">
          <a:xfrm>
            <a:off x="10063508" y="6162744"/>
            <a:ext cx="2133581"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60AD"/>
              </a:buClr>
              <a:buNone/>
            </a:pPr>
            <a:r>
              <a:rPr lang="en-US" sz="1800" kern="0" dirty="0" err="1"/>
              <a:t>Kommunikation</a:t>
            </a:r>
            <a:r>
              <a:rPr lang="en-US" sz="1800" kern="0" dirty="0"/>
              <a:t>:</a:t>
            </a:r>
          </a:p>
          <a:p>
            <a:pPr>
              <a:spcBef>
                <a:spcPts val="0"/>
              </a:spcBef>
              <a:spcAft>
                <a:spcPts val="1200"/>
              </a:spcAft>
              <a:buClr>
                <a:srgbClr val="003366"/>
              </a:buClr>
              <a:buFont typeface="Wingdings" panose="05000000000000000000" pitchFamily="2" charset="2"/>
              <a:buChar char="§"/>
            </a:pPr>
            <a:r>
              <a:rPr lang="en-US" sz="1800" kern="0" dirty="0" err="1"/>
              <a:t>Anforderungen</a:t>
            </a:r>
            <a:endParaRPr lang="en-US" sz="1800" kern="0" dirty="0"/>
          </a:p>
          <a:p>
            <a:pPr>
              <a:spcBef>
                <a:spcPts val="0"/>
              </a:spcBef>
              <a:spcAft>
                <a:spcPts val="1200"/>
              </a:spcAft>
              <a:buClr>
                <a:srgbClr val="003366"/>
              </a:buClr>
              <a:buFont typeface="Wingdings" panose="05000000000000000000" pitchFamily="2" charset="2"/>
              <a:buChar char="§"/>
            </a:pPr>
            <a:r>
              <a:rPr lang="en-US" sz="1800" kern="0" dirty="0"/>
              <a:t>Feedback</a:t>
            </a:r>
          </a:p>
          <a:p>
            <a:pPr>
              <a:spcBef>
                <a:spcPts val="0"/>
              </a:spcBef>
              <a:spcAft>
                <a:spcPts val="1200"/>
              </a:spcAft>
              <a:buClr>
                <a:srgbClr val="003366"/>
              </a:buClr>
              <a:buFont typeface="Wingdings" panose="05000000000000000000" pitchFamily="2" charset="2"/>
              <a:buChar char="§"/>
            </a:pPr>
            <a:r>
              <a:rPr lang="en-US" sz="1800" kern="0" dirty="0" err="1"/>
              <a:t>Anweisungen</a:t>
            </a:r>
            <a:endParaRPr lang="en-US" sz="1800" kern="0" dirty="0"/>
          </a:p>
        </p:txBody>
      </p:sp>
      <p:cxnSp>
        <p:nvCxnSpPr>
          <p:cNvPr id="46" name="Connector: Curved 45">
            <a:extLst>
              <a:ext uri="{FF2B5EF4-FFF2-40B4-BE49-F238E27FC236}">
                <a16:creationId xmlns:a16="http://schemas.microsoft.com/office/drawing/2014/main" id="{82F6E9DB-0003-4C1B-BCC2-0F2F12229CFE}"/>
              </a:ext>
            </a:extLst>
          </p:cNvPr>
          <p:cNvCxnSpPr>
            <a:cxnSpLocks/>
            <a:stCxn id="9" idx="3"/>
            <a:endCxn id="11" idx="1"/>
          </p:cNvCxnSpPr>
          <p:nvPr/>
        </p:nvCxnSpPr>
        <p:spPr bwMode="auto">
          <a:xfrm>
            <a:off x="1883428" y="4642161"/>
            <a:ext cx="4314154" cy="1736676"/>
          </a:xfrm>
          <a:prstGeom prst="curvedConnector3">
            <a:avLst>
              <a:gd name="adj1" fmla="val 50000"/>
            </a:avLst>
          </a:prstGeom>
          <a:solidFill>
            <a:schemeClr val="accent1"/>
          </a:solidFill>
          <a:ln w="38100" cap="flat" cmpd="sng" algn="ctr">
            <a:solidFill>
              <a:srgbClr val="003366"/>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Inhaltsplatzhalter 2">
            <a:extLst>
              <a:ext uri="{FF2B5EF4-FFF2-40B4-BE49-F238E27FC236}">
                <a16:creationId xmlns:a16="http://schemas.microsoft.com/office/drawing/2014/main" id="{60021B8A-06C6-49CA-8197-ACD50F178B99}"/>
              </a:ext>
            </a:extLst>
          </p:cNvPr>
          <p:cNvSpPr txBox="1">
            <a:spLocks/>
          </p:cNvSpPr>
          <p:nvPr/>
        </p:nvSpPr>
        <p:spPr bwMode="auto">
          <a:xfrm>
            <a:off x="2643560" y="6003067"/>
            <a:ext cx="2133581"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60AD"/>
              </a:buClr>
              <a:buNone/>
            </a:pPr>
            <a:r>
              <a:rPr lang="en-US" sz="1800" kern="0" dirty="0" err="1"/>
              <a:t>Kommunikation</a:t>
            </a:r>
            <a:r>
              <a:rPr lang="en-US" sz="1800" kern="0" dirty="0"/>
              <a:t>:</a:t>
            </a:r>
          </a:p>
          <a:p>
            <a:pPr>
              <a:spcBef>
                <a:spcPts val="0"/>
              </a:spcBef>
              <a:spcAft>
                <a:spcPts val="1200"/>
              </a:spcAft>
              <a:buClr>
                <a:srgbClr val="003366"/>
              </a:buClr>
              <a:buFont typeface="Wingdings" panose="05000000000000000000" pitchFamily="2" charset="2"/>
              <a:buChar char="§"/>
            </a:pPr>
            <a:r>
              <a:rPr lang="en-US" sz="1800" kern="0" dirty="0" err="1"/>
              <a:t>Anfragen</a:t>
            </a:r>
            <a:endParaRPr lang="en-US" sz="1800" kern="0" dirty="0"/>
          </a:p>
          <a:p>
            <a:pPr>
              <a:spcBef>
                <a:spcPts val="0"/>
              </a:spcBef>
              <a:spcAft>
                <a:spcPts val="1200"/>
              </a:spcAft>
              <a:buClr>
                <a:srgbClr val="003366"/>
              </a:buClr>
              <a:buFont typeface="Wingdings" panose="05000000000000000000" pitchFamily="2" charset="2"/>
              <a:buChar char="§"/>
            </a:pPr>
            <a:r>
              <a:rPr lang="en-US" sz="1800" kern="0" dirty="0" err="1"/>
              <a:t>Fragen</a:t>
            </a:r>
            <a:r>
              <a:rPr lang="en-US" sz="1800" kern="0" dirty="0"/>
              <a:t> </a:t>
            </a:r>
            <a:r>
              <a:rPr lang="en-US" sz="1800" kern="0" dirty="0" err="1"/>
              <a:t>zu</a:t>
            </a:r>
            <a:endParaRPr lang="en-US" sz="1800" kern="0" dirty="0"/>
          </a:p>
          <a:p>
            <a:pPr>
              <a:spcBef>
                <a:spcPts val="0"/>
              </a:spcBef>
              <a:spcAft>
                <a:spcPts val="1200"/>
              </a:spcAft>
              <a:buClr>
                <a:srgbClr val="003366"/>
              </a:buClr>
              <a:buFont typeface="Wingdings" panose="05000000000000000000" pitchFamily="2" charset="2"/>
              <a:buChar char="§"/>
            </a:pPr>
            <a:r>
              <a:rPr lang="en-US" sz="1800" kern="0" dirty="0" err="1"/>
              <a:t>Prozesse</a:t>
            </a:r>
            <a:endParaRPr lang="en-US" sz="1800" kern="0" dirty="0"/>
          </a:p>
        </p:txBody>
      </p:sp>
      <p:sp>
        <p:nvSpPr>
          <p:cNvPr id="64" name="Pfeil: Fünfeck 23">
            <a:extLst>
              <a:ext uri="{FF2B5EF4-FFF2-40B4-BE49-F238E27FC236}">
                <a16:creationId xmlns:a16="http://schemas.microsoft.com/office/drawing/2014/main" id="{92F62473-B462-40A6-8BFE-33848B6C30FF}"/>
              </a:ext>
            </a:extLst>
          </p:cNvPr>
          <p:cNvSpPr/>
          <p:nvPr/>
        </p:nvSpPr>
        <p:spPr bwMode="auto">
          <a:xfrm flipH="1">
            <a:off x="3672508" y="2801018"/>
            <a:ext cx="1188720" cy="382143"/>
          </a:xfrm>
          <a:prstGeom prst="homePlate">
            <a:avLst/>
          </a:prstGeom>
          <a:noFill/>
          <a:ln w="38100">
            <a:solidFill>
              <a:srgbClr val="FFE33C"/>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GB" sz="2000" dirty="0">
                <a:latin typeface="Calibri" panose="020F0502020204030204" pitchFamily="34" charset="0"/>
              </a:rPr>
              <a:t>Connect</a:t>
            </a:r>
          </a:p>
        </p:txBody>
      </p:sp>
    </p:spTree>
    <p:extLst>
      <p:ext uri="{BB962C8B-B14F-4D97-AF65-F5344CB8AC3E}">
        <p14:creationId xmlns:p14="http://schemas.microsoft.com/office/powerpoint/2010/main" val="35754297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Power BI Desktop ähnelt den meisten anderen Microsoft-Produkten in Bezug auf Nutzung und Oberflächendesign.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pic>
        <p:nvPicPr>
          <p:cNvPr id="6" name="Picture 5">
            <a:extLst>
              <a:ext uri="{FF2B5EF4-FFF2-40B4-BE49-F238E27FC236}">
                <a16:creationId xmlns:a16="http://schemas.microsoft.com/office/drawing/2014/main" id="{2628E0DE-A55F-4B04-9C4F-A3219A0C937C}"/>
              </a:ext>
            </a:extLst>
          </p:cNvPr>
          <p:cNvPicPr>
            <a:picLocks noChangeAspect="1"/>
          </p:cNvPicPr>
          <p:nvPr/>
        </p:nvPicPr>
        <p:blipFill>
          <a:blip r:embed="rId2"/>
          <a:stretch>
            <a:fillRect/>
          </a:stretch>
        </p:blipFill>
        <p:spPr>
          <a:xfrm>
            <a:off x="1079500" y="1518352"/>
            <a:ext cx="10873928" cy="5895708"/>
          </a:xfrm>
          <a:prstGeom prst="rect">
            <a:avLst/>
          </a:prstGeom>
        </p:spPr>
      </p:pic>
      <p:sp>
        <p:nvSpPr>
          <p:cNvPr id="8" name="Rectangle 7">
            <a:extLst>
              <a:ext uri="{FF2B5EF4-FFF2-40B4-BE49-F238E27FC236}">
                <a16:creationId xmlns:a16="http://schemas.microsoft.com/office/drawing/2014/main" id="{D6AF5B79-18FE-48AE-8926-E9AF43D722FF}"/>
              </a:ext>
            </a:extLst>
          </p:cNvPr>
          <p:cNvSpPr/>
          <p:nvPr/>
        </p:nvSpPr>
        <p:spPr bwMode="auto">
          <a:xfrm>
            <a:off x="1008212" y="1602234"/>
            <a:ext cx="1944936" cy="21602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0" name="Oval 9">
            <a:extLst>
              <a:ext uri="{FF2B5EF4-FFF2-40B4-BE49-F238E27FC236}">
                <a16:creationId xmlns:a16="http://schemas.microsoft.com/office/drawing/2014/main" id="{253D9F20-D605-45C1-A6C8-DE729B6E1268}"/>
              </a:ext>
            </a:extLst>
          </p:cNvPr>
          <p:cNvSpPr/>
          <p:nvPr/>
        </p:nvSpPr>
        <p:spPr bwMode="auto">
          <a:xfrm>
            <a:off x="733892" y="1573086"/>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1</a:t>
            </a:r>
            <a:endParaRPr kumimoji="0" lang="en-US" sz="1400" b="0" i="0" u="none" strike="noStrike" cap="none" normalizeH="0" baseline="0" dirty="0">
              <a:ln>
                <a:noFill/>
              </a:ln>
              <a:effectLst/>
              <a:latin typeface="Calibri" panose="020F0502020204030204" pitchFamily="34" charset="0"/>
            </a:endParaRPr>
          </a:p>
        </p:txBody>
      </p:sp>
      <p:sp>
        <p:nvSpPr>
          <p:cNvPr id="12" name="Inhaltsplatzhalter 2">
            <a:extLst>
              <a:ext uri="{FF2B5EF4-FFF2-40B4-BE49-F238E27FC236}">
                <a16:creationId xmlns:a16="http://schemas.microsoft.com/office/drawing/2014/main" id="{88E15369-8CC1-455C-94BB-38664C56D9E5}"/>
              </a:ext>
            </a:extLst>
          </p:cNvPr>
          <p:cNvSpPr txBox="1">
            <a:spLocks/>
          </p:cNvSpPr>
          <p:nvPr/>
        </p:nvSpPr>
        <p:spPr bwMode="auto">
          <a:xfrm>
            <a:off x="11953428" y="1518352"/>
            <a:ext cx="2281661"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342900" indent="-342900">
              <a:spcBef>
                <a:spcPts val="0"/>
              </a:spcBef>
              <a:spcAft>
                <a:spcPts val="1200"/>
              </a:spcAft>
              <a:buClr>
                <a:srgbClr val="003366"/>
              </a:buClr>
              <a:buFont typeface="+mj-lt"/>
              <a:buAutoNum type="arabicParenR"/>
            </a:pPr>
            <a:r>
              <a:rPr lang="de-DE" sz="1400" kern="0" dirty="0"/>
              <a:t>Funktionale Registerkarten</a:t>
            </a:r>
          </a:p>
          <a:p>
            <a:pPr marL="342900" indent="-342900">
              <a:spcBef>
                <a:spcPts val="0"/>
              </a:spcBef>
              <a:spcAft>
                <a:spcPts val="1200"/>
              </a:spcAft>
              <a:buClr>
                <a:srgbClr val="003366"/>
              </a:buClr>
              <a:buFont typeface="+mj-lt"/>
              <a:buAutoNum type="arabicParenR"/>
            </a:pPr>
            <a:r>
              <a:rPr lang="de-DE" sz="1400" kern="0" dirty="0"/>
              <a:t>Funktionen</a:t>
            </a:r>
          </a:p>
          <a:p>
            <a:pPr marL="342900" indent="-342900">
              <a:spcBef>
                <a:spcPts val="0"/>
              </a:spcBef>
              <a:spcAft>
                <a:spcPts val="1200"/>
              </a:spcAft>
              <a:buClr>
                <a:srgbClr val="003366"/>
              </a:buClr>
              <a:buFont typeface="+mj-lt"/>
              <a:buAutoNum type="arabicParenR"/>
            </a:pPr>
            <a:r>
              <a:rPr lang="de-DE" sz="1400" kern="0" dirty="0"/>
              <a:t>Registerkarten Bericht, Daten und Beziehung</a:t>
            </a:r>
          </a:p>
          <a:p>
            <a:pPr marL="342900" indent="-342900">
              <a:spcBef>
                <a:spcPts val="0"/>
              </a:spcBef>
              <a:spcAft>
                <a:spcPts val="1200"/>
              </a:spcAft>
              <a:buClr>
                <a:srgbClr val="003366"/>
              </a:buClr>
              <a:buFont typeface="+mj-lt"/>
              <a:buAutoNum type="arabicParenR"/>
            </a:pPr>
            <a:r>
              <a:rPr lang="de-DE" sz="1400" kern="0" dirty="0"/>
              <a:t>Visualisierungspanel</a:t>
            </a:r>
          </a:p>
          <a:p>
            <a:pPr marL="342900" indent="-342900">
              <a:spcBef>
                <a:spcPts val="0"/>
              </a:spcBef>
              <a:spcAft>
                <a:spcPts val="1200"/>
              </a:spcAft>
              <a:buClr>
                <a:srgbClr val="003366"/>
              </a:buClr>
              <a:buFont typeface="+mj-lt"/>
              <a:buAutoNum type="arabicParenR"/>
            </a:pPr>
            <a:r>
              <a:rPr lang="de-DE" sz="1400" kern="0" dirty="0"/>
              <a:t>Berichtsseiten</a:t>
            </a:r>
          </a:p>
          <a:p>
            <a:pPr marL="342900" indent="-342900">
              <a:spcBef>
                <a:spcPts val="0"/>
              </a:spcBef>
              <a:spcAft>
                <a:spcPts val="1200"/>
              </a:spcAft>
              <a:buClr>
                <a:srgbClr val="003366"/>
              </a:buClr>
              <a:buFont typeface="+mj-lt"/>
              <a:buAutoNum type="arabicParenR"/>
            </a:pPr>
            <a:r>
              <a:rPr lang="de-DE" sz="1400" kern="0" dirty="0"/>
              <a:t>Visualisierungen</a:t>
            </a:r>
          </a:p>
          <a:p>
            <a:pPr marL="342900" indent="-342900">
              <a:spcBef>
                <a:spcPts val="0"/>
              </a:spcBef>
              <a:spcAft>
                <a:spcPts val="1200"/>
              </a:spcAft>
              <a:buClr>
                <a:srgbClr val="003366"/>
              </a:buClr>
              <a:buFont typeface="+mj-lt"/>
              <a:buAutoNum type="arabicParenR"/>
            </a:pPr>
            <a:r>
              <a:rPr lang="de-DE" sz="1400" kern="0" dirty="0"/>
              <a:t>Filter</a:t>
            </a:r>
          </a:p>
          <a:p>
            <a:pPr marL="342900" indent="-342900">
              <a:spcBef>
                <a:spcPts val="0"/>
              </a:spcBef>
              <a:spcAft>
                <a:spcPts val="1200"/>
              </a:spcAft>
              <a:buClr>
                <a:srgbClr val="003366"/>
              </a:buClr>
              <a:buFont typeface="+mj-lt"/>
              <a:buAutoNum type="arabicParenR"/>
            </a:pPr>
            <a:r>
              <a:rPr lang="de-DE" sz="1400" kern="0" dirty="0"/>
              <a:t>Felder</a:t>
            </a:r>
            <a:endParaRPr lang="en-US" sz="1400" kern="0" dirty="0"/>
          </a:p>
        </p:txBody>
      </p:sp>
      <p:sp>
        <p:nvSpPr>
          <p:cNvPr id="13" name="Rectangle 12">
            <a:extLst>
              <a:ext uri="{FF2B5EF4-FFF2-40B4-BE49-F238E27FC236}">
                <a16:creationId xmlns:a16="http://schemas.microsoft.com/office/drawing/2014/main" id="{3F28C45F-D7D3-4BA9-8732-848829DABD3C}"/>
              </a:ext>
            </a:extLst>
          </p:cNvPr>
          <p:cNvSpPr/>
          <p:nvPr/>
        </p:nvSpPr>
        <p:spPr bwMode="auto">
          <a:xfrm>
            <a:off x="1008212" y="1818258"/>
            <a:ext cx="6624736" cy="504056"/>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4" name="Oval 13">
            <a:extLst>
              <a:ext uri="{FF2B5EF4-FFF2-40B4-BE49-F238E27FC236}">
                <a16:creationId xmlns:a16="http://schemas.microsoft.com/office/drawing/2014/main" id="{593B2B58-9B60-4721-9B4F-CF1F78C92873}"/>
              </a:ext>
            </a:extLst>
          </p:cNvPr>
          <p:cNvSpPr/>
          <p:nvPr/>
        </p:nvSpPr>
        <p:spPr bwMode="auto">
          <a:xfrm>
            <a:off x="733892" y="1931288"/>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2</a:t>
            </a:r>
            <a:endParaRPr kumimoji="0" lang="en-US" sz="1400" b="0" i="0" u="none" strike="noStrike" cap="none" normalizeH="0" baseline="0" dirty="0">
              <a:ln>
                <a:noFill/>
              </a:ln>
              <a:effectLst/>
              <a:latin typeface="Calibri" panose="020F0502020204030204" pitchFamily="34" charset="0"/>
            </a:endParaRPr>
          </a:p>
        </p:txBody>
      </p:sp>
      <p:sp>
        <p:nvSpPr>
          <p:cNvPr id="15" name="Rectangle 14">
            <a:extLst>
              <a:ext uri="{FF2B5EF4-FFF2-40B4-BE49-F238E27FC236}">
                <a16:creationId xmlns:a16="http://schemas.microsoft.com/office/drawing/2014/main" id="{D268D83A-F625-4B41-8009-F471B1D5EC4D}"/>
              </a:ext>
            </a:extLst>
          </p:cNvPr>
          <p:cNvSpPr/>
          <p:nvPr/>
        </p:nvSpPr>
        <p:spPr bwMode="auto">
          <a:xfrm>
            <a:off x="1008212" y="2320602"/>
            <a:ext cx="360040" cy="72179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6" name="Oval 15">
            <a:extLst>
              <a:ext uri="{FF2B5EF4-FFF2-40B4-BE49-F238E27FC236}">
                <a16:creationId xmlns:a16="http://schemas.microsoft.com/office/drawing/2014/main" id="{42BCA485-1B51-474C-9705-9910CAF5B5F4}"/>
              </a:ext>
            </a:extLst>
          </p:cNvPr>
          <p:cNvSpPr/>
          <p:nvPr/>
        </p:nvSpPr>
        <p:spPr bwMode="auto">
          <a:xfrm>
            <a:off x="733892" y="2538147"/>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3</a:t>
            </a:r>
            <a:endParaRPr kumimoji="0" lang="en-US" sz="1400" b="0" i="0" u="none" strike="noStrike" cap="none" normalizeH="0" baseline="0" dirty="0">
              <a:ln>
                <a:noFill/>
              </a:ln>
              <a:effectLst/>
              <a:latin typeface="Calibri" panose="020F0502020204030204" pitchFamily="34" charset="0"/>
            </a:endParaRPr>
          </a:p>
        </p:txBody>
      </p:sp>
      <p:sp>
        <p:nvSpPr>
          <p:cNvPr id="17" name="Rectangle 16">
            <a:extLst>
              <a:ext uri="{FF2B5EF4-FFF2-40B4-BE49-F238E27FC236}">
                <a16:creationId xmlns:a16="http://schemas.microsoft.com/office/drawing/2014/main" id="{7E32C68C-3F27-487C-A0B5-B3AA754882FB}"/>
              </a:ext>
            </a:extLst>
          </p:cNvPr>
          <p:cNvSpPr/>
          <p:nvPr/>
        </p:nvSpPr>
        <p:spPr bwMode="auto">
          <a:xfrm>
            <a:off x="1366352" y="2320602"/>
            <a:ext cx="8498844" cy="475424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8" name="Oval 17">
            <a:extLst>
              <a:ext uri="{FF2B5EF4-FFF2-40B4-BE49-F238E27FC236}">
                <a16:creationId xmlns:a16="http://schemas.microsoft.com/office/drawing/2014/main" id="{9549DED3-6E2A-482D-B028-082B52CFBB1A}"/>
              </a:ext>
            </a:extLst>
          </p:cNvPr>
          <p:cNvSpPr/>
          <p:nvPr/>
        </p:nvSpPr>
        <p:spPr bwMode="auto">
          <a:xfrm>
            <a:off x="1093421" y="4329046"/>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4</a:t>
            </a:r>
            <a:endParaRPr kumimoji="0" lang="en-US" sz="1400" b="0" i="0" u="none" strike="noStrike" cap="none" normalizeH="0" baseline="0" dirty="0">
              <a:ln>
                <a:noFill/>
              </a:ln>
              <a:effectLst/>
              <a:latin typeface="Calibri" panose="020F0502020204030204" pitchFamily="34" charset="0"/>
            </a:endParaRPr>
          </a:p>
        </p:txBody>
      </p:sp>
      <p:sp>
        <p:nvSpPr>
          <p:cNvPr id="19" name="Rectangle 18">
            <a:extLst>
              <a:ext uri="{FF2B5EF4-FFF2-40B4-BE49-F238E27FC236}">
                <a16:creationId xmlns:a16="http://schemas.microsoft.com/office/drawing/2014/main" id="{0F9F06A4-A938-406E-9445-EEA290D833ED}"/>
              </a:ext>
            </a:extLst>
          </p:cNvPr>
          <p:cNvSpPr/>
          <p:nvPr/>
        </p:nvSpPr>
        <p:spPr bwMode="auto">
          <a:xfrm>
            <a:off x="1366352" y="7074842"/>
            <a:ext cx="793988" cy="27432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0" name="Oval 19">
            <a:extLst>
              <a:ext uri="{FF2B5EF4-FFF2-40B4-BE49-F238E27FC236}">
                <a16:creationId xmlns:a16="http://schemas.microsoft.com/office/drawing/2014/main" id="{3D7BE26F-6345-4D63-852C-9089619EDFC6}"/>
              </a:ext>
            </a:extLst>
          </p:cNvPr>
          <p:cNvSpPr/>
          <p:nvPr/>
        </p:nvSpPr>
        <p:spPr bwMode="auto">
          <a:xfrm>
            <a:off x="1092032" y="7074842"/>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5</a:t>
            </a:r>
            <a:endParaRPr kumimoji="0" lang="en-US" sz="1400" b="0" i="0" u="none" strike="noStrike" cap="none" normalizeH="0" baseline="0" dirty="0">
              <a:ln>
                <a:noFill/>
              </a:ln>
              <a:effectLst/>
              <a:latin typeface="Calibri" panose="020F0502020204030204" pitchFamily="34" charset="0"/>
            </a:endParaRPr>
          </a:p>
        </p:txBody>
      </p:sp>
      <p:sp>
        <p:nvSpPr>
          <p:cNvPr id="21" name="Rectangle 20">
            <a:extLst>
              <a:ext uri="{FF2B5EF4-FFF2-40B4-BE49-F238E27FC236}">
                <a16:creationId xmlns:a16="http://schemas.microsoft.com/office/drawing/2014/main" id="{099B7CD5-3CD4-4731-92EB-718A12640593}"/>
              </a:ext>
            </a:extLst>
          </p:cNvPr>
          <p:cNvSpPr/>
          <p:nvPr/>
        </p:nvSpPr>
        <p:spPr bwMode="auto">
          <a:xfrm>
            <a:off x="9865196" y="2320602"/>
            <a:ext cx="1080120" cy="151388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2" name="Rectangle 21">
            <a:extLst>
              <a:ext uri="{FF2B5EF4-FFF2-40B4-BE49-F238E27FC236}">
                <a16:creationId xmlns:a16="http://schemas.microsoft.com/office/drawing/2014/main" id="{B14B541E-1940-4A70-9DD7-3C10C648D06C}"/>
              </a:ext>
            </a:extLst>
          </p:cNvPr>
          <p:cNvSpPr/>
          <p:nvPr/>
        </p:nvSpPr>
        <p:spPr bwMode="auto">
          <a:xfrm>
            <a:off x="9865196" y="3834482"/>
            <a:ext cx="1080120" cy="151388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3" name="Oval 22">
            <a:extLst>
              <a:ext uri="{FF2B5EF4-FFF2-40B4-BE49-F238E27FC236}">
                <a16:creationId xmlns:a16="http://schemas.microsoft.com/office/drawing/2014/main" id="{EA383FDD-61EA-44C8-B939-1D06CAEB4494}"/>
              </a:ext>
            </a:extLst>
          </p:cNvPr>
          <p:cNvSpPr/>
          <p:nvPr/>
        </p:nvSpPr>
        <p:spPr bwMode="auto">
          <a:xfrm>
            <a:off x="9590876" y="2940382"/>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6</a:t>
            </a:r>
            <a:endParaRPr kumimoji="0" lang="en-US" sz="1400" b="0" i="0" u="none" strike="noStrike" cap="none" normalizeH="0" baseline="0" dirty="0">
              <a:ln>
                <a:noFill/>
              </a:ln>
              <a:effectLst/>
              <a:latin typeface="Calibri" panose="020F0502020204030204" pitchFamily="34" charset="0"/>
            </a:endParaRPr>
          </a:p>
        </p:txBody>
      </p:sp>
      <p:sp>
        <p:nvSpPr>
          <p:cNvPr id="24" name="Oval 23">
            <a:extLst>
              <a:ext uri="{FF2B5EF4-FFF2-40B4-BE49-F238E27FC236}">
                <a16:creationId xmlns:a16="http://schemas.microsoft.com/office/drawing/2014/main" id="{9D947C5C-01B4-400D-84B9-127ED4D5EC6B}"/>
              </a:ext>
            </a:extLst>
          </p:cNvPr>
          <p:cNvSpPr/>
          <p:nvPr/>
        </p:nvSpPr>
        <p:spPr bwMode="auto">
          <a:xfrm>
            <a:off x="9590876" y="4454262"/>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7</a:t>
            </a:r>
            <a:endParaRPr kumimoji="0" lang="en-US" sz="1400" b="0" i="0" u="none" strike="noStrike" cap="none" normalizeH="0" baseline="0" dirty="0">
              <a:ln>
                <a:noFill/>
              </a:ln>
              <a:effectLst/>
              <a:latin typeface="Calibri" panose="020F0502020204030204" pitchFamily="34" charset="0"/>
            </a:endParaRPr>
          </a:p>
        </p:txBody>
      </p:sp>
      <p:sp>
        <p:nvSpPr>
          <p:cNvPr id="25" name="Rectangle 24">
            <a:extLst>
              <a:ext uri="{FF2B5EF4-FFF2-40B4-BE49-F238E27FC236}">
                <a16:creationId xmlns:a16="http://schemas.microsoft.com/office/drawing/2014/main" id="{C0D58FE2-F459-4538-88BC-9D9115944B93}"/>
              </a:ext>
            </a:extLst>
          </p:cNvPr>
          <p:cNvSpPr/>
          <p:nvPr/>
        </p:nvSpPr>
        <p:spPr bwMode="auto">
          <a:xfrm>
            <a:off x="10945316" y="2320602"/>
            <a:ext cx="1080120" cy="89410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6" name="Oval 25">
            <a:extLst>
              <a:ext uri="{FF2B5EF4-FFF2-40B4-BE49-F238E27FC236}">
                <a16:creationId xmlns:a16="http://schemas.microsoft.com/office/drawing/2014/main" id="{3CC1C144-EE2C-41A9-B6DF-46AD7D31467B}"/>
              </a:ext>
            </a:extLst>
          </p:cNvPr>
          <p:cNvSpPr/>
          <p:nvPr/>
        </p:nvSpPr>
        <p:spPr bwMode="auto">
          <a:xfrm>
            <a:off x="10670996" y="2630492"/>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8</a:t>
            </a:r>
            <a:endParaRPr kumimoji="0" lang="en-US" sz="1400" b="0" i="0" u="none" strike="noStrike" cap="none" normalizeH="0" baseline="0" dirty="0">
              <a:ln>
                <a:noFill/>
              </a:ln>
              <a:effectLst/>
              <a:latin typeface="Calibri" panose="020F0502020204030204" pitchFamily="34" charset="0"/>
            </a:endParaRPr>
          </a:p>
        </p:txBody>
      </p:sp>
    </p:spTree>
    <p:extLst>
      <p:ext uri="{BB962C8B-B14F-4D97-AF65-F5344CB8AC3E}">
        <p14:creationId xmlns:p14="http://schemas.microsoft.com/office/powerpoint/2010/main" val="26293238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a:xfrm>
            <a:off x="3024436" y="191447"/>
            <a:ext cx="12746038" cy="637288"/>
          </a:xfrm>
        </p:spPr>
        <p:txBody>
          <a:bodyPr/>
          <a:lstStyle/>
          <a:p>
            <a:r>
              <a:rPr lang="de-DE" dirty="0"/>
              <a:t>Anzeigen und Verwalten der Beziehungen und Zusammenführen der Abfragen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90263" y="81854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Die Tabelle "Population" wurde hinzugefügt und die Beziehung zur Tabelle "Land" wurde von Power BI automatisch bestimmt.</a:t>
            </a:r>
          </a:p>
          <a:p>
            <a:pPr marL="342900" indent="-342900">
              <a:spcBef>
                <a:spcPts val="0"/>
              </a:spcBef>
              <a:spcAft>
                <a:spcPts val="1200"/>
              </a:spcAft>
              <a:buClr>
                <a:srgbClr val="003366"/>
              </a:buClr>
              <a:buFont typeface="+mj-lt"/>
              <a:buAutoNum type="arabicParenR"/>
            </a:pPr>
            <a:r>
              <a:rPr lang="de-DE" sz="1400" kern="0" dirty="0"/>
              <a:t>Zeigen Sie die Registerkarte Beziehung an. Sie sollten die beiden Tabellen "Land" und "Bevölkerung" sowie einen Zusammenhang mit einer 1:1 Kardinalität sehen.</a:t>
            </a:r>
          </a:p>
          <a:p>
            <a:pPr marL="342900" indent="-342900">
              <a:spcBef>
                <a:spcPts val="0"/>
              </a:spcBef>
              <a:spcAft>
                <a:spcPts val="1200"/>
              </a:spcAft>
              <a:buClr>
                <a:srgbClr val="003366"/>
              </a:buClr>
              <a:buFont typeface="+mj-lt"/>
              <a:buAutoNum type="arabicParenR"/>
            </a:pPr>
            <a:r>
              <a:rPr lang="de-DE" sz="1400" kern="0" dirty="0"/>
              <a:t>Klicken Sie auf die Verbindung zwischen den beiden Tabellen.</a:t>
            </a:r>
          </a:p>
          <a:p>
            <a:pPr marL="342900" indent="-342900">
              <a:spcBef>
                <a:spcPts val="0"/>
              </a:spcBef>
              <a:spcAft>
                <a:spcPts val="1200"/>
              </a:spcAft>
              <a:buClr>
                <a:srgbClr val="003366"/>
              </a:buClr>
              <a:buFont typeface="+mj-lt"/>
              <a:buAutoNum type="arabicParenR"/>
            </a:pPr>
            <a:r>
              <a:rPr lang="de-DE" sz="1400" kern="0" dirty="0"/>
              <a:t>Beachten Sie, dass die Felder '</a:t>
            </a:r>
            <a:r>
              <a:rPr lang="de-DE" sz="1400" kern="0" dirty="0" err="1"/>
              <a:t>Country_Code</a:t>
            </a:r>
            <a:r>
              <a:rPr lang="de-DE" sz="1400" kern="0" dirty="0"/>
              <a:t>' in beiden Tabellen markiert sind. Dies ist die Schlüsselspalte, die beide verbindet.</a:t>
            </a:r>
          </a:p>
          <a:p>
            <a:pPr marL="342900" indent="-342900">
              <a:spcBef>
                <a:spcPts val="0"/>
              </a:spcBef>
              <a:spcAft>
                <a:spcPts val="1200"/>
              </a:spcAft>
              <a:buClr>
                <a:srgbClr val="003366"/>
              </a:buClr>
              <a:buFont typeface="+mj-lt"/>
              <a:buAutoNum type="arabicParenR"/>
            </a:pPr>
            <a:r>
              <a:rPr lang="de-DE" sz="1400" kern="0" dirty="0"/>
              <a:t>Doppelklicken Sie auf die Verbindung, um weitere Details anzuzeigen. Es öffnet sich ein Fenster mit dem Namen 'Beziehungen bearbeiten'.</a:t>
            </a:r>
          </a:p>
          <a:p>
            <a:pPr marL="342900" indent="-342900">
              <a:spcBef>
                <a:spcPts val="0"/>
              </a:spcBef>
              <a:spcAft>
                <a:spcPts val="1200"/>
              </a:spcAft>
              <a:buClr>
                <a:srgbClr val="003366"/>
              </a:buClr>
              <a:buFont typeface="+mj-lt"/>
              <a:buAutoNum type="arabicParenR"/>
            </a:pPr>
            <a:endParaRPr lang="de-DE" sz="1400" kern="0" dirty="0"/>
          </a:p>
          <a:p>
            <a:pPr marL="0" indent="0">
              <a:spcBef>
                <a:spcPts val="0"/>
              </a:spcBef>
              <a:spcAft>
                <a:spcPts val="1200"/>
              </a:spcAft>
              <a:buClr>
                <a:srgbClr val="003366"/>
              </a:buClr>
              <a:buNone/>
            </a:pPr>
            <a:r>
              <a:rPr lang="de-DE" sz="1400" kern="0" dirty="0"/>
              <a:t>Das Zusammenführen von Abfragen ermöglicht es Ihnen, Daten aus mehreren Quellen in einem Datensatz zu kombinieren..</a:t>
            </a:r>
            <a:endParaRPr lang="en-US" sz="1400" kern="0" dirty="0"/>
          </a:p>
          <a:p>
            <a:pPr marL="342900" indent="-342900">
              <a:spcBef>
                <a:spcPts val="0"/>
              </a:spcBef>
              <a:spcAft>
                <a:spcPts val="1200"/>
              </a:spcAft>
              <a:buClr>
                <a:srgbClr val="003366"/>
              </a:buClr>
              <a:buFont typeface="+mj-lt"/>
              <a:buAutoNum type="arabicParenR"/>
            </a:pPr>
            <a:r>
              <a:rPr lang="de-DE" sz="1400" kern="0" dirty="0"/>
              <a:t>Wählen Sie die Tabelle "Land" und klicken Sie auf der Registerkarte "Home" auf "</a:t>
            </a:r>
            <a:r>
              <a:rPr lang="de-DE" sz="1400" kern="0" dirty="0" err="1"/>
              <a:t>Queries</a:t>
            </a:r>
            <a:r>
              <a:rPr lang="de-DE" sz="1400" kern="0" dirty="0"/>
              <a:t> bearbeiten".</a:t>
            </a:r>
            <a:endParaRPr lang="en-US" sz="1400" kern="0" dirty="0"/>
          </a:p>
          <a:p>
            <a:pPr marL="342900" indent="-342900">
              <a:spcBef>
                <a:spcPts val="0"/>
              </a:spcBef>
              <a:spcAft>
                <a:spcPts val="1200"/>
              </a:spcAft>
              <a:buClr>
                <a:srgbClr val="003366"/>
              </a:buClr>
              <a:buFont typeface="+mj-lt"/>
              <a:buAutoNum type="arabicParenR"/>
            </a:pPr>
            <a:r>
              <a:rPr lang="de-DE" sz="1400" kern="0" dirty="0"/>
              <a:t>Wählen Sie '</a:t>
            </a:r>
            <a:r>
              <a:rPr lang="de-DE" sz="1400" kern="0" dirty="0" err="1"/>
              <a:t>Merge</a:t>
            </a:r>
            <a:r>
              <a:rPr lang="de-DE" sz="1400" kern="0" dirty="0"/>
              <a:t> </a:t>
            </a:r>
            <a:r>
              <a:rPr lang="de-DE" sz="1400" kern="0" dirty="0" err="1"/>
              <a:t>Queries</a:t>
            </a:r>
            <a:r>
              <a:rPr lang="de-DE" sz="1400" kern="0" dirty="0"/>
              <a:t>' im Kombinationsabschnitt der Registerkarte Home.</a:t>
            </a:r>
          </a:p>
          <a:p>
            <a:pPr marL="342900" indent="-342900">
              <a:spcBef>
                <a:spcPts val="0"/>
              </a:spcBef>
              <a:spcAft>
                <a:spcPts val="1200"/>
              </a:spcAft>
              <a:buClr>
                <a:srgbClr val="003366"/>
              </a:buClr>
              <a:buFont typeface="+mj-lt"/>
              <a:buAutoNum type="arabicParenR"/>
            </a:pPr>
            <a:r>
              <a:rPr lang="de-DE" sz="1400" kern="0" dirty="0"/>
              <a:t>Treten Sie der Tabelle "Population" in den Feldern "</a:t>
            </a:r>
            <a:r>
              <a:rPr lang="de-DE" sz="1400" kern="0" dirty="0" err="1"/>
              <a:t>Country_Code</a:t>
            </a:r>
            <a:r>
              <a:rPr lang="de-DE" sz="1400" kern="0" dirty="0"/>
              <a:t>" mit einem </a:t>
            </a:r>
            <a:r>
              <a:rPr lang="de-DE" sz="1400" kern="0" dirty="0" err="1"/>
              <a:t>Left</a:t>
            </a:r>
            <a:r>
              <a:rPr lang="de-DE" sz="1400" kern="0" dirty="0"/>
              <a:t> Outer </a:t>
            </a:r>
            <a:r>
              <a:rPr lang="de-DE" sz="1400" kern="0" dirty="0" err="1"/>
              <a:t>Join</a:t>
            </a:r>
            <a:r>
              <a:rPr lang="de-DE" sz="1400" kern="0" dirty="0"/>
              <a:t> bei und klicken Sie auf die Spalten "</a:t>
            </a:r>
            <a:r>
              <a:rPr lang="de-DE" sz="1400" kern="0" dirty="0" err="1"/>
              <a:t>Country_Code</a:t>
            </a:r>
            <a:r>
              <a:rPr lang="de-DE" sz="1400" kern="0" dirty="0"/>
              <a:t>" in jeder der Tabellen.</a:t>
            </a:r>
          </a:p>
          <a:p>
            <a:pPr marL="342900" indent="-342900">
              <a:spcBef>
                <a:spcPts val="0"/>
              </a:spcBef>
              <a:spcAft>
                <a:spcPts val="1200"/>
              </a:spcAft>
              <a:buClr>
                <a:srgbClr val="003366"/>
              </a:buClr>
              <a:buFont typeface="+mj-lt"/>
              <a:buAutoNum type="arabicParenR"/>
            </a:pPr>
            <a:r>
              <a:rPr lang="de-DE" sz="1400" kern="0" dirty="0"/>
              <a:t>Wählen Sie im Popup-Fenster die Option 'Datenschutzstufen ignorieren'.</a:t>
            </a:r>
          </a:p>
          <a:p>
            <a:pPr marL="342900" indent="-342900">
              <a:spcBef>
                <a:spcPts val="0"/>
              </a:spcBef>
              <a:spcAft>
                <a:spcPts val="1200"/>
              </a:spcAft>
              <a:buClr>
                <a:srgbClr val="003366"/>
              </a:buClr>
              <a:buFont typeface="+mj-lt"/>
              <a:buAutoNum type="arabicParenR"/>
            </a:pPr>
            <a:r>
              <a:rPr lang="de-DE" sz="1400" kern="0" dirty="0"/>
              <a:t>Klicken Sie zur Bestätigung auf "OK".</a:t>
            </a:r>
          </a:p>
          <a:p>
            <a:pPr marL="342900" indent="-342900">
              <a:spcBef>
                <a:spcPts val="0"/>
              </a:spcBef>
              <a:spcAft>
                <a:spcPts val="1200"/>
              </a:spcAft>
              <a:buClr>
                <a:srgbClr val="003366"/>
              </a:buClr>
              <a:buFont typeface="+mj-lt"/>
              <a:buAutoNum type="arabicParenR"/>
            </a:pPr>
            <a:r>
              <a:rPr lang="de-DE" sz="1400" kern="0" dirty="0"/>
              <a:t>Es erscheint eine neue Spalte "Bevölkerung" mit allen Daten aus der Tabelle. Erweitern Sie dieses Feld. Wählen Sie die Spalte "Population" und deaktivieren Sie die Option "Use original </a:t>
            </a:r>
            <a:r>
              <a:rPr lang="de-DE" sz="1400" kern="0" dirty="0" err="1"/>
              <a:t>column</a:t>
            </a:r>
            <a:r>
              <a:rPr lang="de-DE" sz="1400" kern="0" dirty="0"/>
              <a:t> </a:t>
            </a:r>
            <a:r>
              <a:rPr lang="de-DE" sz="1400" kern="0" dirty="0" err="1"/>
              <a:t>name</a:t>
            </a:r>
            <a:r>
              <a:rPr lang="de-DE" sz="1400" kern="0" dirty="0"/>
              <a:t> </a:t>
            </a:r>
            <a:r>
              <a:rPr lang="de-DE" sz="1400" kern="0" dirty="0" err="1"/>
              <a:t>as</a:t>
            </a:r>
            <a:r>
              <a:rPr lang="de-DE" sz="1400" kern="0" dirty="0"/>
              <a:t> </a:t>
            </a:r>
            <a:r>
              <a:rPr lang="de-DE" sz="1400" kern="0" dirty="0" err="1"/>
              <a:t>prefix</a:t>
            </a:r>
            <a:r>
              <a:rPr lang="de-DE" sz="1400" kern="0" dirty="0"/>
              <a:t>".</a:t>
            </a:r>
          </a:p>
          <a:p>
            <a:pPr marL="342900" indent="-342900">
              <a:spcBef>
                <a:spcPts val="0"/>
              </a:spcBef>
              <a:spcAft>
                <a:spcPts val="1200"/>
              </a:spcAft>
              <a:buClr>
                <a:srgbClr val="003366"/>
              </a:buClr>
              <a:buFont typeface="+mj-lt"/>
              <a:buAutoNum type="arabicParenR"/>
            </a:pPr>
            <a:r>
              <a:rPr lang="de-DE" sz="1400" kern="0" dirty="0"/>
              <a:t>Klicken Sie zur Bestätigung auf "OK". Klicken Sie auf 'Schließen &amp; Anwenden'.</a:t>
            </a:r>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0" indent="0">
              <a:spcBef>
                <a:spcPts val="0"/>
              </a:spcBef>
              <a:spcAft>
                <a:spcPts val="1200"/>
              </a:spcAft>
              <a:buClr>
                <a:srgbClr val="003366"/>
              </a:buClr>
              <a:buNone/>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7" name="Picture 6">
            <a:extLst>
              <a:ext uri="{FF2B5EF4-FFF2-40B4-BE49-F238E27FC236}">
                <a16:creationId xmlns:a16="http://schemas.microsoft.com/office/drawing/2014/main" id="{991DE9E6-4372-410A-9839-A0B83A751418}"/>
              </a:ext>
            </a:extLst>
          </p:cNvPr>
          <p:cNvPicPr>
            <a:picLocks noChangeAspect="1"/>
          </p:cNvPicPr>
          <p:nvPr/>
        </p:nvPicPr>
        <p:blipFill>
          <a:blip r:embed="rId2"/>
          <a:stretch>
            <a:fillRect/>
          </a:stretch>
        </p:blipFill>
        <p:spPr>
          <a:xfrm>
            <a:off x="10458450" y="1518849"/>
            <a:ext cx="3367088" cy="2871788"/>
          </a:xfrm>
          <a:prstGeom prst="rect">
            <a:avLst/>
          </a:prstGeom>
        </p:spPr>
      </p:pic>
      <p:pic>
        <p:nvPicPr>
          <p:cNvPr id="8" name="Picture 7">
            <a:extLst>
              <a:ext uri="{FF2B5EF4-FFF2-40B4-BE49-F238E27FC236}">
                <a16:creationId xmlns:a16="http://schemas.microsoft.com/office/drawing/2014/main" id="{416E0B47-F049-45E0-A931-82A12C0FF6D8}"/>
              </a:ext>
            </a:extLst>
          </p:cNvPr>
          <p:cNvPicPr>
            <a:picLocks noChangeAspect="1"/>
          </p:cNvPicPr>
          <p:nvPr/>
        </p:nvPicPr>
        <p:blipFill rotWithShape="1">
          <a:blip r:embed="rId3"/>
          <a:srcRect t="2498" r="53874" b="35462"/>
          <a:stretch/>
        </p:blipFill>
        <p:spPr>
          <a:xfrm>
            <a:off x="7200900" y="827094"/>
            <a:ext cx="3000762" cy="2150989"/>
          </a:xfrm>
          <a:prstGeom prst="rect">
            <a:avLst/>
          </a:prstGeom>
        </p:spPr>
      </p:pic>
      <p:sp>
        <p:nvSpPr>
          <p:cNvPr id="15" name="Rectangle 14">
            <a:extLst>
              <a:ext uri="{FF2B5EF4-FFF2-40B4-BE49-F238E27FC236}">
                <a16:creationId xmlns:a16="http://schemas.microsoft.com/office/drawing/2014/main" id="{71B30A53-4276-4BEB-A1F9-54DD4A674525}"/>
              </a:ext>
            </a:extLst>
          </p:cNvPr>
          <p:cNvSpPr/>
          <p:nvPr/>
        </p:nvSpPr>
        <p:spPr bwMode="auto">
          <a:xfrm>
            <a:off x="8615151" y="1639901"/>
            <a:ext cx="313941" cy="394381"/>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9" name="Rectangle 18">
            <a:extLst>
              <a:ext uri="{FF2B5EF4-FFF2-40B4-BE49-F238E27FC236}">
                <a16:creationId xmlns:a16="http://schemas.microsoft.com/office/drawing/2014/main" id="{46C1A366-5C21-4AEB-9D88-2883B9210E37}"/>
              </a:ext>
            </a:extLst>
          </p:cNvPr>
          <p:cNvSpPr/>
          <p:nvPr/>
        </p:nvSpPr>
        <p:spPr bwMode="auto">
          <a:xfrm>
            <a:off x="7488932" y="2199465"/>
            <a:ext cx="1728192" cy="986945"/>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14" name="Picture 13">
            <a:extLst>
              <a:ext uri="{FF2B5EF4-FFF2-40B4-BE49-F238E27FC236}">
                <a16:creationId xmlns:a16="http://schemas.microsoft.com/office/drawing/2014/main" id="{96A130A7-1D89-4044-BA3B-7EB96333DF1E}"/>
              </a:ext>
            </a:extLst>
          </p:cNvPr>
          <p:cNvPicPr>
            <a:picLocks noChangeAspect="1"/>
          </p:cNvPicPr>
          <p:nvPr/>
        </p:nvPicPr>
        <p:blipFill>
          <a:blip r:embed="rId4"/>
          <a:stretch>
            <a:fillRect/>
          </a:stretch>
        </p:blipFill>
        <p:spPr>
          <a:xfrm>
            <a:off x="7100928" y="3430279"/>
            <a:ext cx="3338513" cy="2857500"/>
          </a:xfrm>
          <a:prstGeom prst="rect">
            <a:avLst/>
          </a:prstGeom>
        </p:spPr>
      </p:pic>
      <p:pic>
        <p:nvPicPr>
          <p:cNvPr id="13" name="Picture 12">
            <a:extLst>
              <a:ext uri="{FF2B5EF4-FFF2-40B4-BE49-F238E27FC236}">
                <a16:creationId xmlns:a16="http://schemas.microsoft.com/office/drawing/2014/main" id="{B3B11368-830C-41A6-BDC9-A826EF397B77}"/>
              </a:ext>
            </a:extLst>
          </p:cNvPr>
          <p:cNvPicPr>
            <a:picLocks noChangeAspect="1"/>
          </p:cNvPicPr>
          <p:nvPr/>
        </p:nvPicPr>
        <p:blipFill>
          <a:blip r:embed="rId5"/>
          <a:stretch>
            <a:fillRect/>
          </a:stretch>
        </p:blipFill>
        <p:spPr>
          <a:xfrm>
            <a:off x="7690742" y="5520568"/>
            <a:ext cx="3052763" cy="1471613"/>
          </a:xfrm>
          <a:prstGeom prst="rect">
            <a:avLst/>
          </a:prstGeom>
        </p:spPr>
      </p:pic>
      <p:pic>
        <p:nvPicPr>
          <p:cNvPr id="20" name="Picture 19">
            <a:extLst>
              <a:ext uri="{FF2B5EF4-FFF2-40B4-BE49-F238E27FC236}">
                <a16:creationId xmlns:a16="http://schemas.microsoft.com/office/drawing/2014/main" id="{6AE7C652-09C1-4065-BC91-7BB468BE3BFF}"/>
              </a:ext>
            </a:extLst>
          </p:cNvPr>
          <p:cNvPicPr>
            <a:picLocks noChangeAspect="1"/>
          </p:cNvPicPr>
          <p:nvPr/>
        </p:nvPicPr>
        <p:blipFill rotWithShape="1">
          <a:blip r:embed="rId6"/>
          <a:srcRect l="33397" t="19885" r="38378" b="36755"/>
          <a:stretch/>
        </p:blipFill>
        <p:spPr>
          <a:xfrm>
            <a:off x="11989339" y="4626570"/>
            <a:ext cx="1836199" cy="1503335"/>
          </a:xfrm>
          <a:prstGeom prst="rect">
            <a:avLst/>
          </a:prstGeom>
        </p:spPr>
      </p:pic>
      <p:sp>
        <p:nvSpPr>
          <p:cNvPr id="21" name="Rectangle 20">
            <a:extLst>
              <a:ext uri="{FF2B5EF4-FFF2-40B4-BE49-F238E27FC236}">
                <a16:creationId xmlns:a16="http://schemas.microsoft.com/office/drawing/2014/main" id="{67716A94-A774-4408-A899-B186C97B8B09}"/>
              </a:ext>
            </a:extLst>
          </p:cNvPr>
          <p:cNvSpPr/>
          <p:nvPr/>
        </p:nvSpPr>
        <p:spPr bwMode="auto">
          <a:xfrm>
            <a:off x="12097346" y="4667158"/>
            <a:ext cx="1728192" cy="986945"/>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33933372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327C872-2AA9-48D0-B84B-B4EFCA100726}"/>
              </a:ext>
            </a:extLst>
          </p:cNvPr>
          <p:cNvPicPr>
            <a:picLocks noChangeAspect="1"/>
          </p:cNvPicPr>
          <p:nvPr/>
        </p:nvPicPr>
        <p:blipFill rotWithShape="1">
          <a:blip r:embed="rId2"/>
          <a:srcRect l="81000" t="13076" b="2001"/>
          <a:stretch/>
        </p:blipFill>
        <p:spPr>
          <a:xfrm>
            <a:off x="1079500" y="1346286"/>
            <a:ext cx="2736404" cy="6624736"/>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Übersicht über die Bereiche Felder, Format und Analytik in einem gruppierten Säulendiagramm</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3" name="Picture 2">
            <a:extLst>
              <a:ext uri="{FF2B5EF4-FFF2-40B4-BE49-F238E27FC236}">
                <a16:creationId xmlns:a16="http://schemas.microsoft.com/office/drawing/2014/main" id="{34EDFCDE-C510-44D7-A548-A9C8A82F16D1}"/>
              </a:ext>
            </a:extLst>
          </p:cNvPr>
          <p:cNvPicPr>
            <a:picLocks noChangeAspect="1"/>
          </p:cNvPicPr>
          <p:nvPr/>
        </p:nvPicPr>
        <p:blipFill rotWithShape="1">
          <a:blip r:embed="rId3"/>
          <a:srcRect l="81000" t="13076" b="2001"/>
          <a:stretch/>
        </p:blipFill>
        <p:spPr>
          <a:xfrm>
            <a:off x="5832698" y="1346286"/>
            <a:ext cx="2736404" cy="6624736"/>
          </a:xfrm>
          <a:prstGeom prst="rect">
            <a:avLst/>
          </a:prstGeom>
        </p:spPr>
      </p:pic>
      <p:pic>
        <p:nvPicPr>
          <p:cNvPr id="4" name="Picture 3">
            <a:extLst>
              <a:ext uri="{FF2B5EF4-FFF2-40B4-BE49-F238E27FC236}">
                <a16:creationId xmlns:a16="http://schemas.microsoft.com/office/drawing/2014/main" id="{3CD6F827-F183-4899-B8A8-118225F72EB8}"/>
              </a:ext>
            </a:extLst>
          </p:cNvPr>
          <p:cNvPicPr>
            <a:picLocks noChangeAspect="1"/>
          </p:cNvPicPr>
          <p:nvPr/>
        </p:nvPicPr>
        <p:blipFill rotWithShape="1">
          <a:blip r:embed="rId4"/>
          <a:srcRect l="81000" t="13076" b="2001"/>
          <a:stretch/>
        </p:blipFill>
        <p:spPr>
          <a:xfrm>
            <a:off x="10573436" y="1346285"/>
            <a:ext cx="2736404" cy="6624737"/>
          </a:xfrm>
          <a:prstGeom prst="rect">
            <a:avLst/>
          </a:prstGeom>
        </p:spPr>
      </p:pic>
    </p:spTree>
    <p:extLst>
      <p:ext uri="{BB962C8B-B14F-4D97-AF65-F5344CB8AC3E}">
        <p14:creationId xmlns:p14="http://schemas.microsoft.com/office/powerpoint/2010/main" val="156594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Formatieren Sie Ihre Bilder so, dass sie lesbar und verständlich sind und die richtige Geschichte erzählen.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3" name="Picture 2">
            <a:extLst>
              <a:ext uri="{FF2B5EF4-FFF2-40B4-BE49-F238E27FC236}">
                <a16:creationId xmlns:a16="http://schemas.microsoft.com/office/drawing/2014/main" id="{C45C34A5-F227-4A68-A735-107767D447AC}"/>
              </a:ext>
            </a:extLst>
          </p:cNvPr>
          <p:cNvPicPr>
            <a:picLocks noChangeAspect="1"/>
          </p:cNvPicPr>
          <p:nvPr/>
        </p:nvPicPr>
        <p:blipFill rotWithShape="1">
          <a:blip r:embed="rId2"/>
          <a:srcRect l="4001" t="14000" r="79500" b="6616"/>
          <a:stretch/>
        </p:blipFill>
        <p:spPr>
          <a:xfrm>
            <a:off x="349507" y="1962275"/>
            <a:ext cx="1961269" cy="5111456"/>
          </a:xfrm>
          <a:prstGeom prst="rect">
            <a:avLst/>
          </a:prstGeom>
        </p:spPr>
      </p:pic>
      <p:sp>
        <p:nvSpPr>
          <p:cNvPr id="47" name="Inhaltsplatzhalter 2">
            <a:extLst>
              <a:ext uri="{FF2B5EF4-FFF2-40B4-BE49-F238E27FC236}">
                <a16:creationId xmlns:a16="http://schemas.microsoft.com/office/drawing/2014/main" id="{F0A468E2-A238-4B39-96F7-4927E669DC7C}"/>
              </a:ext>
            </a:extLst>
          </p:cNvPr>
          <p:cNvSpPr txBox="1">
            <a:spLocks/>
          </p:cNvSpPr>
          <p:nvPr/>
        </p:nvSpPr>
        <p:spPr bwMode="auto">
          <a:xfrm>
            <a:off x="711772" y="1578278"/>
            <a:ext cx="13566519" cy="443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Alle folgenden Diagramme zeigen die gleichen Daten. Was könnten Sie verbessern?</a:t>
            </a:r>
            <a:endParaRPr lang="en-US" sz="1400" kern="0" dirty="0"/>
          </a:p>
        </p:txBody>
      </p:sp>
      <p:pic>
        <p:nvPicPr>
          <p:cNvPr id="7" name="Picture 6">
            <a:extLst>
              <a:ext uri="{FF2B5EF4-FFF2-40B4-BE49-F238E27FC236}">
                <a16:creationId xmlns:a16="http://schemas.microsoft.com/office/drawing/2014/main" id="{5038AA49-BDA6-4CC1-8DCD-DFA74095CBE5}"/>
              </a:ext>
            </a:extLst>
          </p:cNvPr>
          <p:cNvPicPr>
            <a:picLocks noChangeAspect="1"/>
          </p:cNvPicPr>
          <p:nvPr/>
        </p:nvPicPr>
        <p:blipFill rotWithShape="1">
          <a:blip r:embed="rId3"/>
          <a:srcRect l="3055" t="14001" r="57546" b="8462"/>
          <a:stretch/>
        </p:blipFill>
        <p:spPr>
          <a:xfrm>
            <a:off x="2700163" y="1962275"/>
            <a:ext cx="4794869" cy="5111456"/>
          </a:xfrm>
          <a:prstGeom prst="rect">
            <a:avLst/>
          </a:prstGeom>
        </p:spPr>
      </p:pic>
      <p:pic>
        <p:nvPicPr>
          <p:cNvPr id="9" name="Picture 8">
            <a:extLst>
              <a:ext uri="{FF2B5EF4-FFF2-40B4-BE49-F238E27FC236}">
                <a16:creationId xmlns:a16="http://schemas.microsoft.com/office/drawing/2014/main" id="{04DA0D46-A9D0-4CAD-8779-1952E50319E5}"/>
              </a:ext>
            </a:extLst>
          </p:cNvPr>
          <p:cNvPicPr>
            <a:picLocks noChangeAspect="1"/>
          </p:cNvPicPr>
          <p:nvPr/>
        </p:nvPicPr>
        <p:blipFill rotWithShape="1">
          <a:blip r:embed="rId4"/>
          <a:srcRect l="3683" t="14001" r="47500" b="8462"/>
          <a:stretch/>
        </p:blipFill>
        <p:spPr>
          <a:xfrm>
            <a:off x="7884419" y="1962275"/>
            <a:ext cx="5941119" cy="5111456"/>
          </a:xfrm>
          <a:prstGeom prst="rect">
            <a:avLst/>
          </a:prstGeom>
        </p:spPr>
      </p:pic>
      <p:cxnSp>
        <p:nvCxnSpPr>
          <p:cNvPr id="14" name="Straight Connector 13">
            <a:extLst>
              <a:ext uri="{FF2B5EF4-FFF2-40B4-BE49-F238E27FC236}">
                <a16:creationId xmlns:a16="http://schemas.microsoft.com/office/drawing/2014/main" id="{7446B823-5A94-4C8C-9887-8BCD4FEC95D0}"/>
              </a:ext>
            </a:extLst>
          </p:cNvPr>
          <p:cNvCxnSpPr/>
          <p:nvPr/>
        </p:nvCxnSpPr>
        <p:spPr bwMode="auto">
          <a:xfrm>
            <a:off x="2520380" y="1962275"/>
            <a:ext cx="0" cy="5111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a:extLst>
              <a:ext uri="{FF2B5EF4-FFF2-40B4-BE49-F238E27FC236}">
                <a16:creationId xmlns:a16="http://schemas.microsoft.com/office/drawing/2014/main" id="{3720542A-C4EB-4F05-B938-0A035E185B16}"/>
              </a:ext>
            </a:extLst>
          </p:cNvPr>
          <p:cNvCxnSpPr/>
          <p:nvPr/>
        </p:nvCxnSpPr>
        <p:spPr bwMode="auto">
          <a:xfrm>
            <a:off x="7704956" y="1962275"/>
            <a:ext cx="0" cy="511145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920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a:xfrm>
            <a:off x="3816524" y="203471"/>
            <a:ext cx="12746038" cy="637288"/>
          </a:xfrm>
        </p:spPr>
        <p:txBody>
          <a:bodyPr/>
          <a:lstStyle/>
          <a:p>
            <a:r>
              <a:rPr lang="de-DE" dirty="0"/>
              <a:t>Eigenschaften einer guten Datenvisualisierung</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5" name="Inhaltsplatzhalter 2">
            <a:extLst>
              <a:ext uri="{FF2B5EF4-FFF2-40B4-BE49-F238E27FC236}">
                <a16:creationId xmlns:a16="http://schemas.microsoft.com/office/drawing/2014/main" id="{B3922366-C851-4EC9-BF40-BD933C68961B}"/>
              </a:ext>
            </a:extLst>
          </p:cNvPr>
          <p:cNvSpPr txBox="1">
            <a:spLocks/>
          </p:cNvSpPr>
          <p:nvPr/>
        </p:nvSpPr>
        <p:spPr bwMode="auto">
          <a:xfrm>
            <a:off x="274452" y="738138"/>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Es wird empfohlen, nur kleinere Teile im Formatbereich zu ändern und die meiste Zeit am Standard zu bleiben. Dadurch wird sichergestellt, dass die Berichte im gesamten Unternehmen ähnlich aussehen.</a:t>
            </a:r>
            <a:r>
              <a:rPr lang="en-US" sz="1400" kern="0" dirty="0"/>
              <a:t>.</a:t>
            </a:r>
            <a:endParaRPr lang="en-US" sz="400" kern="0" dirty="0"/>
          </a:p>
          <a:p>
            <a:pPr marL="342900" indent="-342900">
              <a:spcBef>
                <a:spcPts val="0"/>
              </a:spcBef>
              <a:spcAft>
                <a:spcPts val="1200"/>
              </a:spcAft>
              <a:buClr>
                <a:srgbClr val="003366"/>
              </a:buClr>
              <a:buFont typeface="+mj-lt"/>
              <a:buAutoNum type="arabicParenR"/>
            </a:pPr>
            <a:r>
              <a:rPr lang="de-DE" sz="1400" kern="0" dirty="0"/>
              <a:t>Wissen Sie, welche Frage Sie versuchen zu beantworten.</a:t>
            </a:r>
            <a:r>
              <a:rPr lang="en-US" sz="1400" kern="0" dirty="0"/>
              <a:t>.</a:t>
            </a:r>
          </a:p>
          <a:p>
            <a:pPr marL="342900" indent="-342900">
              <a:spcBef>
                <a:spcPts val="0"/>
              </a:spcBef>
              <a:spcAft>
                <a:spcPts val="1200"/>
              </a:spcAft>
              <a:buClr>
                <a:srgbClr val="003366"/>
              </a:buClr>
              <a:buFont typeface="+mj-lt"/>
              <a:buAutoNum type="arabicParenR"/>
            </a:pPr>
            <a:r>
              <a:rPr lang="de-DE" sz="1400" kern="0" dirty="0"/>
              <a:t>Wählen Sie einen einfachen, informativen und klaren Titel.</a:t>
            </a:r>
          </a:p>
          <a:p>
            <a:pPr marL="342900" indent="-342900">
              <a:spcBef>
                <a:spcPts val="0"/>
              </a:spcBef>
              <a:spcAft>
                <a:spcPts val="1200"/>
              </a:spcAft>
              <a:buClr>
                <a:srgbClr val="003366"/>
              </a:buClr>
              <a:buFont typeface="+mj-lt"/>
              <a:buAutoNum type="arabicParenR"/>
            </a:pPr>
            <a:r>
              <a:rPr lang="de-DE" sz="1400" kern="0" dirty="0"/>
              <a:t>Machen Sie das Diagramm in 30 Sekunden oder weniger verständlich.</a:t>
            </a:r>
          </a:p>
          <a:p>
            <a:pPr marL="342900" indent="-342900">
              <a:spcBef>
                <a:spcPts val="0"/>
              </a:spcBef>
              <a:spcAft>
                <a:spcPts val="1200"/>
              </a:spcAft>
              <a:buClr>
                <a:srgbClr val="003366"/>
              </a:buClr>
              <a:buFont typeface="+mj-lt"/>
              <a:buAutoNum type="arabicParenR"/>
            </a:pPr>
            <a:r>
              <a:rPr lang="de-DE" sz="1400" kern="0" dirty="0"/>
              <a:t>Wählen Sie das für Ihre Analyse am besten geeignete Diagramm. Überlegen Sie sich Alternativen.</a:t>
            </a:r>
          </a:p>
          <a:p>
            <a:pPr marL="342900" indent="-342900">
              <a:spcBef>
                <a:spcPts val="0"/>
              </a:spcBef>
              <a:spcAft>
                <a:spcPts val="1200"/>
              </a:spcAft>
              <a:buClr>
                <a:srgbClr val="003366"/>
              </a:buClr>
              <a:buFont typeface="+mj-lt"/>
              <a:buAutoNum type="arabicParenR"/>
            </a:pPr>
            <a:r>
              <a:rPr lang="de-DE" sz="1400" kern="0" dirty="0"/>
              <a:t>Legen Sie die wichtigsten Daten auf Ihre X- und Y-Achse und weniger wichtige Daten in Farb- oder Formeigenschaften.</a:t>
            </a:r>
          </a:p>
          <a:p>
            <a:pPr marL="342900" indent="-342900">
              <a:spcBef>
                <a:spcPts val="0"/>
              </a:spcBef>
              <a:spcAft>
                <a:spcPts val="1200"/>
              </a:spcAft>
              <a:buClr>
                <a:srgbClr val="003366"/>
              </a:buClr>
              <a:buFont typeface="+mj-lt"/>
              <a:buAutoNum type="arabicParenR"/>
            </a:pPr>
            <a:r>
              <a:rPr lang="de-DE" sz="1400" kern="0" dirty="0"/>
              <a:t>Begrenzen Sie die Anzahl der Takte und Dimensionen in einer einzigen Ansicht.</a:t>
            </a:r>
          </a:p>
          <a:p>
            <a:pPr marL="342900" indent="-342900">
              <a:spcBef>
                <a:spcPts val="0"/>
              </a:spcBef>
              <a:spcAft>
                <a:spcPts val="1200"/>
              </a:spcAft>
              <a:buClr>
                <a:srgbClr val="003366"/>
              </a:buClr>
              <a:buFont typeface="+mj-lt"/>
              <a:buAutoNum type="arabicParenR"/>
            </a:pPr>
            <a:r>
              <a:rPr lang="de-DE" sz="1400" kern="0" dirty="0"/>
              <a:t>Beschränken Sie die Verwendung von Farben und Formen, damit Benutzer sie unterscheiden und Muster sehen können. Verwenden Sie Farben, die gut zusammenpassen.</a:t>
            </a:r>
          </a:p>
          <a:p>
            <a:pPr marL="342900" indent="-342900">
              <a:spcBef>
                <a:spcPts val="0"/>
              </a:spcBef>
              <a:spcAft>
                <a:spcPts val="1200"/>
              </a:spcAft>
              <a:buClr>
                <a:srgbClr val="003366"/>
              </a:buClr>
              <a:buFont typeface="+mj-lt"/>
              <a:buAutoNum type="arabicParenR"/>
            </a:pPr>
            <a:r>
              <a:rPr lang="de-DE" sz="1400" kern="0" dirty="0"/>
              <a:t>Geben Sie der Grafik genügend Platz, damit sie lesbar bleibt.</a:t>
            </a:r>
          </a:p>
          <a:p>
            <a:pPr marL="342900" indent="-342900">
              <a:spcBef>
                <a:spcPts val="0"/>
              </a:spcBef>
              <a:spcAft>
                <a:spcPts val="1200"/>
              </a:spcAft>
              <a:buClr>
                <a:srgbClr val="003366"/>
              </a:buClr>
              <a:buFont typeface="+mj-lt"/>
              <a:buAutoNum type="arabicParenR"/>
            </a:pPr>
            <a:r>
              <a:rPr lang="de-DE" sz="1400" kern="0" dirty="0"/>
              <a:t>Verwenden Sie Schriften konsequent.</a:t>
            </a:r>
          </a:p>
          <a:p>
            <a:pPr marL="342900" indent="-342900">
              <a:spcBef>
                <a:spcPts val="0"/>
              </a:spcBef>
              <a:spcAft>
                <a:spcPts val="1200"/>
              </a:spcAft>
              <a:buClr>
                <a:srgbClr val="003366"/>
              </a:buClr>
              <a:buFont typeface="+mj-lt"/>
              <a:buAutoNum type="arabicParenR"/>
            </a:pPr>
            <a:r>
              <a:rPr lang="de-DE" sz="1400" kern="0" dirty="0"/>
              <a:t>Stellen Sie sicher, dass die Filter nicht verwirrend sind und wenden Sie sie auf die Bilder an, die Sie möchten.</a:t>
            </a:r>
            <a:r>
              <a:rPr lang="en-US" sz="1400" kern="0" dirty="0"/>
              <a:t>.</a:t>
            </a:r>
          </a:p>
          <a:p>
            <a:pPr marL="342900" indent="-342900">
              <a:spcBef>
                <a:spcPts val="0"/>
              </a:spcBef>
              <a:spcAft>
                <a:spcPts val="1200"/>
              </a:spcAft>
              <a:buClr>
                <a:srgbClr val="003366"/>
              </a:buClr>
              <a:buFont typeface="+mj-lt"/>
              <a:buAutoNum type="arabicParenR"/>
            </a:pPr>
            <a:r>
              <a:rPr lang="en-US" sz="1400" kern="0" dirty="0" err="1"/>
              <a:t>Erstellen</a:t>
            </a:r>
            <a:r>
              <a:rPr lang="en-US" sz="1400" kern="0" dirty="0"/>
              <a:t> Sie </a:t>
            </a:r>
            <a:r>
              <a:rPr lang="en-US" sz="1400" kern="0" dirty="0" err="1"/>
              <a:t>ganzheitliche</a:t>
            </a:r>
            <a:r>
              <a:rPr lang="en-US" sz="1400" kern="0" dirty="0"/>
              <a:t> Dashboards. </a:t>
            </a:r>
          </a:p>
          <a:p>
            <a:pPr marL="619125" lvl="1" indent="-342900">
              <a:spcBef>
                <a:spcPts val="0"/>
              </a:spcBef>
              <a:spcAft>
                <a:spcPts val="1200"/>
              </a:spcAft>
              <a:buClr>
                <a:srgbClr val="003366"/>
              </a:buClr>
              <a:buFont typeface="+mj-lt"/>
              <a:buAutoNum type="arabicParenR"/>
            </a:pPr>
            <a:r>
              <a:rPr lang="de-DE" sz="1400" kern="0" dirty="0"/>
              <a:t>Stellen Sie sicher, dass die Zuschauer von Ihren Bildern geleitet werden und alle Bilder eine Geschichte erzählen.</a:t>
            </a:r>
          </a:p>
          <a:p>
            <a:pPr marL="619125" lvl="1" indent="-342900">
              <a:spcBef>
                <a:spcPts val="0"/>
              </a:spcBef>
              <a:spcAft>
                <a:spcPts val="1200"/>
              </a:spcAft>
              <a:buClr>
                <a:srgbClr val="003366"/>
              </a:buClr>
              <a:buFont typeface="+mj-lt"/>
              <a:buAutoNum type="arabicParenR"/>
            </a:pPr>
            <a:r>
              <a:rPr lang="de-DE" sz="1400" kern="0" dirty="0"/>
              <a:t>Setzen Sie die wichtigsten Bilder oben / oben links ein.</a:t>
            </a:r>
          </a:p>
          <a:p>
            <a:pPr marL="619125" lvl="1" indent="-342900">
              <a:spcBef>
                <a:spcPts val="0"/>
              </a:spcBef>
              <a:spcAft>
                <a:spcPts val="1200"/>
              </a:spcAft>
              <a:buClr>
                <a:srgbClr val="003366"/>
              </a:buClr>
              <a:buFont typeface="+mj-lt"/>
              <a:buAutoNum type="arabicParenR"/>
            </a:pPr>
            <a:r>
              <a:rPr lang="de-DE" sz="1400" kern="0" dirty="0"/>
              <a:t>Stellen Sie sicher, dass Sekundärteile die Ursache unterstützen und die Lesbarkeit nicht beeinträchtigen.</a:t>
            </a:r>
          </a:p>
          <a:p>
            <a:pPr marL="342900" indent="-342900">
              <a:spcBef>
                <a:spcPts val="0"/>
              </a:spcBef>
              <a:spcAft>
                <a:spcPts val="1200"/>
              </a:spcAft>
              <a:buClr>
                <a:srgbClr val="003366"/>
              </a:buClr>
              <a:buFont typeface="+mj-lt"/>
              <a:buAutoNum type="arabicParenR"/>
            </a:pPr>
            <a:endParaRPr lang="de-DE" sz="1400" kern="0" dirty="0"/>
          </a:p>
        </p:txBody>
      </p:sp>
      <p:pic>
        <p:nvPicPr>
          <p:cNvPr id="1026" name="Picture 2" descr="Ãhnliches Foto">
            <a:extLst>
              <a:ext uri="{FF2B5EF4-FFF2-40B4-BE49-F238E27FC236}">
                <a16:creationId xmlns:a16="http://schemas.microsoft.com/office/drawing/2014/main" id="{13D10842-3A92-4249-B58E-B326D3440B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9012" y="738138"/>
            <a:ext cx="4242792" cy="6379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950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CD4DD2-4C16-4A98-94B5-8BBD14D45F19}"/>
              </a:ext>
            </a:extLst>
          </p:cNvPr>
          <p:cNvPicPr>
            <a:picLocks noChangeAspect="1"/>
          </p:cNvPicPr>
          <p:nvPr/>
        </p:nvPicPr>
        <p:blipFill>
          <a:blip r:embed="rId2"/>
          <a:stretch>
            <a:fillRect/>
          </a:stretch>
        </p:blipFill>
        <p:spPr>
          <a:xfrm>
            <a:off x="1009065" y="1573087"/>
            <a:ext cx="10944363" cy="5919880"/>
          </a:xfrm>
          <a:prstGeom prst="rect">
            <a:avLst/>
          </a:prstGeom>
        </p:spPr>
      </p:pic>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Umgehen mit dem Power BI Service </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8" name="Rectangle 7">
            <a:extLst>
              <a:ext uri="{FF2B5EF4-FFF2-40B4-BE49-F238E27FC236}">
                <a16:creationId xmlns:a16="http://schemas.microsoft.com/office/drawing/2014/main" id="{D6AF5B79-18FE-48AE-8926-E9AF43D722FF}"/>
              </a:ext>
            </a:extLst>
          </p:cNvPr>
          <p:cNvSpPr/>
          <p:nvPr/>
        </p:nvSpPr>
        <p:spPr bwMode="auto">
          <a:xfrm>
            <a:off x="1944316" y="1757515"/>
            <a:ext cx="1944936" cy="216024"/>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0" name="Oval 9">
            <a:extLst>
              <a:ext uri="{FF2B5EF4-FFF2-40B4-BE49-F238E27FC236}">
                <a16:creationId xmlns:a16="http://schemas.microsoft.com/office/drawing/2014/main" id="{253D9F20-D605-45C1-A6C8-DE729B6E1268}"/>
              </a:ext>
            </a:extLst>
          </p:cNvPr>
          <p:cNvSpPr/>
          <p:nvPr/>
        </p:nvSpPr>
        <p:spPr bwMode="auto">
          <a:xfrm>
            <a:off x="1667770" y="1732043"/>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1</a:t>
            </a:r>
            <a:endParaRPr kumimoji="0" lang="en-US" sz="1400" b="0" i="0" u="none" strike="noStrike" cap="none" normalizeH="0" baseline="0" dirty="0">
              <a:ln>
                <a:noFill/>
              </a:ln>
              <a:effectLst/>
              <a:latin typeface="Calibri" panose="020F0502020204030204" pitchFamily="34" charset="0"/>
            </a:endParaRPr>
          </a:p>
        </p:txBody>
      </p:sp>
      <p:sp>
        <p:nvSpPr>
          <p:cNvPr id="12" name="Inhaltsplatzhalter 2">
            <a:extLst>
              <a:ext uri="{FF2B5EF4-FFF2-40B4-BE49-F238E27FC236}">
                <a16:creationId xmlns:a16="http://schemas.microsoft.com/office/drawing/2014/main" id="{88E15369-8CC1-455C-94BB-38664C56D9E5}"/>
              </a:ext>
            </a:extLst>
          </p:cNvPr>
          <p:cNvSpPr txBox="1">
            <a:spLocks/>
          </p:cNvSpPr>
          <p:nvPr/>
        </p:nvSpPr>
        <p:spPr bwMode="auto">
          <a:xfrm>
            <a:off x="11953428" y="1518352"/>
            <a:ext cx="2281661" cy="40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342900" indent="-342900">
              <a:spcBef>
                <a:spcPts val="0"/>
              </a:spcBef>
              <a:spcAft>
                <a:spcPts val="1200"/>
              </a:spcAft>
              <a:buClr>
                <a:srgbClr val="003366"/>
              </a:buClr>
              <a:buFont typeface="+mj-lt"/>
              <a:buAutoNum type="arabicParenR"/>
            </a:pPr>
            <a:r>
              <a:rPr lang="de-DE" sz="1400" kern="0" dirty="0"/>
              <a:t>Web-URL</a:t>
            </a:r>
          </a:p>
          <a:p>
            <a:pPr marL="342900" indent="-342900">
              <a:spcBef>
                <a:spcPts val="0"/>
              </a:spcBef>
              <a:spcAft>
                <a:spcPts val="1200"/>
              </a:spcAft>
              <a:buClr>
                <a:srgbClr val="003366"/>
              </a:buClr>
              <a:buFont typeface="+mj-lt"/>
              <a:buAutoNum type="arabicParenR"/>
            </a:pPr>
            <a:r>
              <a:rPr lang="de-DE" sz="1400" kern="0" dirty="0"/>
              <a:t>Funktionen</a:t>
            </a:r>
          </a:p>
          <a:p>
            <a:pPr marL="342900" indent="-342900">
              <a:spcBef>
                <a:spcPts val="0"/>
              </a:spcBef>
              <a:spcAft>
                <a:spcPts val="1200"/>
              </a:spcAft>
              <a:buClr>
                <a:srgbClr val="003366"/>
              </a:buClr>
              <a:buFont typeface="+mj-lt"/>
              <a:buAutoNum type="arabicParenR"/>
            </a:pPr>
            <a:r>
              <a:rPr lang="de-DE" sz="1400" kern="0" dirty="0"/>
              <a:t>Startseite, Favoriten, Neueste, Apps &amp; freigegebene Elemente</a:t>
            </a:r>
          </a:p>
          <a:p>
            <a:pPr marL="342900" indent="-342900">
              <a:spcBef>
                <a:spcPts val="0"/>
              </a:spcBef>
              <a:spcAft>
                <a:spcPts val="1200"/>
              </a:spcAft>
              <a:buClr>
                <a:srgbClr val="003366"/>
              </a:buClr>
              <a:buFont typeface="+mj-lt"/>
              <a:buAutoNum type="arabicParenR"/>
            </a:pPr>
            <a:r>
              <a:rPr lang="de-DE" sz="1400" kern="0" dirty="0"/>
              <a:t>Arbeitsbereiche</a:t>
            </a:r>
          </a:p>
          <a:p>
            <a:pPr marL="342900" indent="-342900">
              <a:spcBef>
                <a:spcPts val="0"/>
              </a:spcBef>
              <a:spcAft>
                <a:spcPts val="1200"/>
              </a:spcAft>
              <a:buClr>
                <a:srgbClr val="003366"/>
              </a:buClr>
              <a:buFont typeface="+mj-lt"/>
              <a:buAutoNum type="arabicParenR"/>
            </a:pPr>
            <a:r>
              <a:rPr lang="de-DE" sz="1400" kern="0" dirty="0"/>
              <a:t>Dashboards</a:t>
            </a:r>
          </a:p>
          <a:p>
            <a:pPr marL="342900" indent="-342900">
              <a:spcBef>
                <a:spcPts val="0"/>
              </a:spcBef>
              <a:spcAft>
                <a:spcPts val="1200"/>
              </a:spcAft>
              <a:buClr>
                <a:srgbClr val="003366"/>
              </a:buClr>
              <a:buFont typeface="+mj-lt"/>
              <a:buAutoNum type="arabicParenR"/>
            </a:pPr>
            <a:r>
              <a:rPr lang="de-DE" sz="1400" kern="0" dirty="0"/>
              <a:t>Berichte</a:t>
            </a:r>
          </a:p>
          <a:p>
            <a:pPr marL="342900" indent="-342900">
              <a:spcBef>
                <a:spcPts val="0"/>
              </a:spcBef>
              <a:spcAft>
                <a:spcPts val="1200"/>
              </a:spcAft>
              <a:buClr>
                <a:srgbClr val="003366"/>
              </a:buClr>
              <a:buFont typeface="+mj-lt"/>
              <a:buAutoNum type="arabicParenR"/>
            </a:pPr>
            <a:r>
              <a:rPr lang="de-DE" sz="1400" kern="0" dirty="0"/>
              <a:t>Datensätze</a:t>
            </a:r>
          </a:p>
          <a:p>
            <a:pPr marL="342900" indent="-342900">
              <a:spcBef>
                <a:spcPts val="0"/>
              </a:spcBef>
              <a:spcAft>
                <a:spcPts val="1200"/>
              </a:spcAft>
              <a:buClr>
                <a:srgbClr val="003366"/>
              </a:buClr>
              <a:buFont typeface="+mj-lt"/>
              <a:buAutoNum type="arabicParenR"/>
            </a:pPr>
            <a:r>
              <a:rPr lang="de-DE" sz="1400" kern="0" dirty="0"/>
              <a:t>Hauptmenü</a:t>
            </a:r>
          </a:p>
        </p:txBody>
      </p:sp>
      <p:sp>
        <p:nvSpPr>
          <p:cNvPr id="13" name="Rectangle 12">
            <a:extLst>
              <a:ext uri="{FF2B5EF4-FFF2-40B4-BE49-F238E27FC236}">
                <a16:creationId xmlns:a16="http://schemas.microsoft.com/office/drawing/2014/main" id="{3F28C45F-D7D3-4BA9-8732-848829DABD3C}"/>
              </a:ext>
            </a:extLst>
          </p:cNvPr>
          <p:cNvSpPr/>
          <p:nvPr/>
        </p:nvSpPr>
        <p:spPr bwMode="auto">
          <a:xfrm>
            <a:off x="10441260" y="1931289"/>
            <a:ext cx="1512168" cy="319018"/>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14" name="Oval 13">
            <a:extLst>
              <a:ext uri="{FF2B5EF4-FFF2-40B4-BE49-F238E27FC236}">
                <a16:creationId xmlns:a16="http://schemas.microsoft.com/office/drawing/2014/main" id="{593B2B58-9B60-4721-9B4F-CF1F78C92873}"/>
              </a:ext>
            </a:extLst>
          </p:cNvPr>
          <p:cNvSpPr/>
          <p:nvPr/>
        </p:nvSpPr>
        <p:spPr bwMode="auto">
          <a:xfrm>
            <a:off x="10157550" y="1953638"/>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2</a:t>
            </a:r>
            <a:endParaRPr kumimoji="0" lang="en-US" sz="1400" b="0" i="0" u="none" strike="noStrike" cap="none" normalizeH="0" baseline="0" dirty="0">
              <a:ln>
                <a:noFill/>
              </a:ln>
              <a:effectLst/>
              <a:latin typeface="Calibri" panose="020F0502020204030204" pitchFamily="34" charset="0"/>
            </a:endParaRPr>
          </a:p>
        </p:txBody>
      </p:sp>
      <p:sp>
        <p:nvSpPr>
          <p:cNvPr id="27" name="Rectangle 26">
            <a:extLst>
              <a:ext uri="{FF2B5EF4-FFF2-40B4-BE49-F238E27FC236}">
                <a16:creationId xmlns:a16="http://schemas.microsoft.com/office/drawing/2014/main" id="{8578A7A7-CE87-4092-8544-29144F67C60C}"/>
              </a:ext>
            </a:extLst>
          </p:cNvPr>
          <p:cNvSpPr/>
          <p:nvPr/>
        </p:nvSpPr>
        <p:spPr bwMode="auto">
          <a:xfrm>
            <a:off x="3384476" y="2257836"/>
            <a:ext cx="7488832" cy="523513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8" name="Rectangle 27">
            <a:extLst>
              <a:ext uri="{FF2B5EF4-FFF2-40B4-BE49-F238E27FC236}">
                <a16:creationId xmlns:a16="http://schemas.microsoft.com/office/drawing/2014/main" id="{1E396999-9A4E-431F-925D-2C45CAFAE0C2}"/>
              </a:ext>
            </a:extLst>
          </p:cNvPr>
          <p:cNvSpPr/>
          <p:nvPr/>
        </p:nvSpPr>
        <p:spPr bwMode="auto">
          <a:xfrm>
            <a:off x="2088332" y="2257835"/>
            <a:ext cx="1296144" cy="522760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9" name="Rectangle 28">
            <a:extLst>
              <a:ext uri="{FF2B5EF4-FFF2-40B4-BE49-F238E27FC236}">
                <a16:creationId xmlns:a16="http://schemas.microsoft.com/office/drawing/2014/main" id="{E06DAEE1-A0C4-4111-A477-9E51A25E1BFF}"/>
              </a:ext>
            </a:extLst>
          </p:cNvPr>
          <p:cNvSpPr/>
          <p:nvPr/>
        </p:nvSpPr>
        <p:spPr bwMode="auto">
          <a:xfrm>
            <a:off x="997579" y="2407513"/>
            <a:ext cx="1090753" cy="1138937"/>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0" name="Rectangle 29">
            <a:extLst>
              <a:ext uri="{FF2B5EF4-FFF2-40B4-BE49-F238E27FC236}">
                <a16:creationId xmlns:a16="http://schemas.microsoft.com/office/drawing/2014/main" id="{32533907-AE69-4FBE-9E5D-B06BE76A36A5}"/>
              </a:ext>
            </a:extLst>
          </p:cNvPr>
          <p:cNvSpPr/>
          <p:nvPr/>
        </p:nvSpPr>
        <p:spPr bwMode="auto">
          <a:xfrm>
            <a:off x="997578" y="3980424"/>
            <a:ext cx="1090753" cy="502130"/>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1" name="Rectangle 30">
            <a:extLst>
              <a:ext uri="{FF2B5EF4-FFF2-40B4-BE49-F238E27FC236}">
                <a16:creationId xmlns:a16="http://schemas.microsoft.com/office/drawing/2014/main" id="{F41119FA-7A39-4E90-9B3B-FFDE05205FFA}"/>
              </a:ext>
            </a:extLst>
          </p:cNvPr>
          <p:cNvSpPr/>
          <p:nvPr/>
        </p:nvSpPr>
        <p:spPr bwMode="auto">
          <a:xfrm>
            <a:off x="997577" y="4482554"/>
            <a:ext cx="1090753" cy="1368152"/>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2" name="Rectangle 31">
            <a:extLst>
              <a:ext uri="{FF2B5EF4-FFF2-40B4-BE49-F238E27FC236}">
                <a16:creationId xmlns:a16="http://schemas.microsoft.com/office/drawing/2014/main" id="{85DE3E9F-FB61-4EA8-9D08-802DA693C35F}"/>
              </a:ext>
            </a:extLst>
          </p:cNvPr>
          <p:cNvSpPr/>
          <p:nvPr/>
        </p:nvSpPr>
        <p:spPr bwMode="auto">
          <a:xfrm>
            <a:off x="990285" y="6092457"/>
            <a:ext cx="1090753" cy="1198409"/>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3" name="Rectangle 32">
            <a:extLst>
              <a:ext uri="{FF2B5EF4-FFF2-40B4-BE49-F238E27FC236}">
                <a16:creationId xmlns:a16="http://schemas.microsoft.com/office/drawing/2014/main" id="{14F19D02-5032-444A-A108-9A563F11EAA9}"/>
              </a:ext>
            </a:extLst>
          </p:cNvPr>
          <p:cNvSpPr/>
          <p:nvPr/>
        </p:nvSpPr>
        <p:spPr bwMode="auto">
          <a:xfrm>
            <a:off x="997152" y="5850706"/>
            <a:ext cx="1090753" cy="241751"/>
          </a:xfrm>
          <a:prstGeom prst="rect">
            <a:avLst/>
          </a:prstGeom>
          <a:noFill/>
          <a:ln>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34" name="Oval 33">
            <a:extLst>
              <a:ext uri="{FF2B5EF4-FFF2-40B4-BE49-F238E27FC236}">
                <a16:creationId xmlns:a16="http://schemas.microsoft.com/office/drawing/2014/main" id="{33BE4CB4-67C4-4C55-A44A-D54376998EFA}"/>
              </a:ext>
            </a:extLst>
          </p:cNvPr>
          <p:cNvSpPr/>
          <p:nvPr/>
        </p:nvSpPr>
        <p:spPr bwMode="auto">
          <a:xfrm>
            <a:off x="713869" y="2839821"/>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3</a:t>
            </a:r>
            <a:endParaRPr kumimoji="0" lang="en-US" sz="1400" b="0" i="0" u="none" strike="noStrike" cap="none" normalizeH="0" baseline="0" dirty="0">
              <a:ln>
                <a:noFill/>
              </a:ln>
              <a:effectLst/>
              <a:latin typeface="Calibri" panose="020F0502020204030204" pitchFamily="34" charset="0"/>
            </a:endParaRPr>
          </a:p>
        </p:txBody>
      </p:sp>
      <p:sp>
        <p:nvSpPr>
          <p:cNvPr id="35" name="Oval 34">
            <a:extLst>
              <a:ext uri="{FF2B5EF4-FFF2-40B4-BE49-F238E27FC236}">
                <a16:creationId xmlns:a16="http://schemas.microsoft.com/office/drawing/2014/main" id="{24180302-174B-4E2C-9439-5B7094974EB8}"/>
              </a:ext>
            </a:extLst>
          </p:cNvPr>
          <p:cNvSpPr/>
          <p:nvPr/>
        </p:nvSpPr>
        <p:spPr bwMode="auto">
          <a:xfrm>
            <a:off x="1813799" y="225854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4</a:t>
            </a:r>
            <a:endParaRPr kumimoji="0" lang="en-US" sz="1400" b="0" i="0" u="none" strike="noStrike" cap="none" normalizeH="0" baseline="0" dirty="0">
              <a:ln>
                <a:noFill/>
              </a:ln>
              <a:effectLst/>
              <a:latin typeface="Calibri" panose="020F0502020204030204" pitchFamily="34" charset="0"/>
            </a:endParaRPr>
          </a:p>
        </p:txBody>
      </p:sp>
      <p:sp>
        <p:nvSpPr>
          <p:cNvPr id="36" name="Oval 35">
            <a:extLst>
              <a:ext uri="{FF2B5EF4-FFF2-40B4-BE49-F238E27FC236}">
                <a16:creationId xmlns:a16="http://schemas.microsoft.com/office/drawing/2014/main" id="{65DE02B2-B8DF-4475-9463-FF1602910C9B}"/>
              </a:ext>
            </a:extLst>
          </p:cNvPr>
          <p:cNvSpPr/>
          <p:nvPr/>
        </p:nvSpPr>
        <p:spPr bwMode="auto">
          <a:xfrm>
            <a:off x="713868" y="409432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5</a:t>
            </a:r>
            <a:endParaRPr kumimoji="0" lang="en-US" sz="1400" b="0" i="0" u="none" strike="noStrike" cap="none" normalizeH="0" baseline="0" dirty="0">
              <a:ln>
                <a:noFill/>
              </a:ln>
              <a:effectLst/>
              <a:latin typeface="Calibri" panose="020F0502020204030204" pitchFamily="34" charset="0"/>
            </a:endParaRPr>
          </a:p>
        </p:txBody>
      </p:sp>
      <p:sp>
        <p:nvSpPr>
          <p:cNvPr id="37" name="Oval 36">
            <a:extLst>
              <a:ext uri="{FF2B5EF4-FFF2-40B4-BE49-F238E27FC236}">
                <a16:creationId xmlns:a16="http://schemas.microsoft.com/office/drawing/2014/main" id="{715333BC-169D-45B3-9F35-20981FD3B44D}"/>
              </a:ext>
            </a:extLst>
          </p:cNvPr>
          <p:cNvSpPr/>
          <p:nvPr/>
        </p:nvSpPr>
        <p:spPr bwMode="auto">
          <a:xfrm>
            <a:off x="719076" y="5023471"/>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6</a:t>
            </a:r>
            <a:endParaRPr kumimoji="0" lang="en-US" sz="1400" b="0" i="0" u="none" strike="noStrike" cap="none" normalizeH="0" baseline="0" dirty="0">
              <a:ln>
                <a:noFill/>
              </a:ln>
              <a:effectLst/>
              <a:latin typeface="Calibri" panose="020F0502020204030204" pitchFamily="34" charset="0"/>
            </a:endParaRPr>
          </a:p>
        </p:txBody>
      </p:sp>
      <p:sp>
        <p:nvSpPr>
          <p:cNvPr id="38" name="Oval 37">
            <a:extLst>
              <a:ext uri="{FF2B5EF4-FFF2-40B4-BE49-F238E27FC236}">
                <a16:creationId xmlns:a16="http://schemas.microsoft.com/office/drawing/2014/main" id="{43BACF83-7A3E-496B-A108-CAA8F25B8942}"/>
              </a:ext>
            </a:extLst>
          </p:cNvPr>
          <p:cNvSpPr/>
          <p:nvPr/>
        </p:nvSpPr>
        <p:spPr bwMode="auto">
          <a:xfrm>
            <a:off x="712318" y="6554501"/>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effectLst/>
                <a:latin typeface="Calibri" panose="020F0502020204030204" pitchFamily="34" charset="0"/>
              </a:rPr>
              <a:t>7</a:t>
            </a:r>
            <a:endParaRPr kumimoji="0" lang="en-US" sz="1400" b="0" i="0" u="none" strike="noStrike" cap="none" normalizeH="0" baseline="0" dirty="0">
              <a:ln>
                <a:noFill/>
              </a:ln>
              <a:effectLst/>
              <a:latin typeface="Calibri" panose="020F0502020204030204" pitchFamily="34" charset="0"/>
            </a:endParaRPr>
          </a:p>
        </p:txBody>
      </p:sp>
      <p:sp>
        <p:nvSpPr>
          <p:cNvPr id="39" name="Oval 38">
            <a:extLst>
              <a:ext uri="{FF2B5EF4-FFF2-40B4-BE49-F238E27FC236}">
                <a16:creationId xmlns:a16="http://schemas.microsoft.com/office/drawing/2014/main" id="{E1761D5E-A529-4BD4-B5E0-4227220A8DBB}"/>
              </a:ext>
            </a:extLst>
          </p:cNvPr>
          <p:cNvSpPr/>
          <p:nvPr/>
        </p:nvSpPr>
        <p:spPr bwMode="auto">
          <a:xfrm>
            <a:off x="3109943" y="2258549"/>
            <a:ext cx="274320" cy="274320"/>
          </a:xfrm>
          <a:prstGeom prst="ellipse">
            <a:avLst/>
          </a:prstGeom>
          <a:solidFill>
            <a:srgbClr val="FFDD0F"/>
          </a:solidFill>
          <a:ln>
            <a:solidFill>
              <a:srgbClr val="E54800"/>
            </a:solidFill>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de-DE" sz="1400" dirty="0">
                <a:latin typeface="Calibri" panose="020F0502020204030204" pitchFamily="34" charset="0"/>
              </a:rPr>
              <a:t>8</a:t>
            </a:r>
            <a:endParaRPr kumimoji="0" lang="en-US" sz="1400" b="0" i="0" u="none" strike="noStrike" cap="none" normalizeH="0" baseline="0" dirty="0">
              <a:ln>
                <a:noFill/>
              </a:ln>
              <a:effectLst/>
              <a:latin typeface="Calibri" panose="020F0502020204030204" pitchFamily="34" charset="0"/>
            </a:endParaRPr>
          </a:p>
        </p:txBody>
      </p:sp>
      <p:sp>
        <p:nvSpPr>
          <p:cNvPr id="40" name="Textfeld 15">
            <a:extLst>
              <a:ext uri="{FF2B5EF4-FFF2-40B4-BE49-F238E27FC236}">
                <a16:creationId xmlns:a16="http://schemas.microsoft.com/office/drawing/2014/main" id="{1D545E2E-0B2D-4A3B-B7F8-F4E5342A5DF5}"/>
              </a:ext>
            </a:extLst>
          </p:cNvPr>
          <p:cNvSpPr txBox="1"/>
          <p:nvPr/>
        </p:nvSpPr>
        <p:spPr>
          <a:xfrm>
            <a:off x="1152228" y="7548900"/>
            <a:ext cx="7632848" cy="432000"/>
          </a:xfrm>
          <a:prstGeom prst="rect">
            <a:avLst/>
          </a:prstGeom>
          <a:noFill/>
        </p:spPr>
        <p:txBody>
          <a:bodyPr wrap="square" rtlCol="0" anchor="ctr">
            <a:noAutofit/>
          </a:bodyPr>
          <a:lstStyle/>
          <a:p>
            <a:r>
              <a:rPr lang="de-DE" sz="1600" dirty="0">
                <a:latin typeface="Calibri" panose="020F0502020204030204" pitchFamily="34" charset="0"/>
              </a:rPr>
              <a:t>More </a:t>
            </a:r>
            <a:r>
              <a:rPr lang="de-DE" sz="1600" dirty="0" err="1">
                <a:latin typeface="Calibri" panose="020F0502020204030204" pitchFamily="34" charset="0"/>
              </a:rPr>
              <a:t>info</a:t>
            </a:r>
            <a:r>
              <a:rPr lang="de-DE" sz="1600" dirty="0">
                <a:latin typeface="Calibri" panose="020F0502020204030204" pitchFamily="34" charset="0"/>
              </a:rPr>
              <a:t>: </a:t>
            </a:r>
            <a:r>
              <a:rPr lang="de-DE" sz="1600" dirty="0">
                <a:latin typeface="Calibri" panose="020F0502020204030204" pitchFamily="34" charset="0"/>
                <a:hlinkClick r:id="rId3"/>
              </a:rPr>
              <a:t>https://docs.microsoft.com/en-us/power-bi/service-whats-new</a:t>
            </a:r>
            <a:endParaRPr lang="de-DE" sz="1600" dirty="0">
              <a:latin typeface="Calibri" panose="020F0502020204030204" pitchFamily="34" charset="0"/>
            </a:endParaRPr>
          </a:p>
        </p:txBody>
      </p:sp>
    </p:spTree>
    <p:extLst>
      <p:ext uri="{BB962C8B-B14F-4D97-AF65-F5344CB8AC3E}">
        <p14:creationId xmlns:p14="http://schemas.microsoft.com/office/powerpoint/2010/main" val="436416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AEFB-2795-484C-958A-EB7EBAC34885}"/>
              </a:ext>
            </a:extLst>
          </p:cNvPr>
          <p:cNvSpPr>
            <a:spLocks noGrp="1"/>
          </p:cNvSpPr>
          <p:nvPr>
            <p:ph type="title"/>
          </p:nvPr>
        </p:nvSpPr>
        <p:spPr/>
        <p:txBody>
          <a:bodyPr/>
          <a:lstStyle/>
          <a:p>
            <a:r>
              <a:rPr lang="de-DE" dirty="0"/>
              <a:t>Die Power BI Mobile App ermöglicht es Ihnen, Berichte auch unterwegs anzuzeigen.</a:t>
            </a:r>
            <a:endParaRPr lang="en-US" dirty="0"/>
          </a:p>
        </p:txBody>
      </p:sp>
      <p:sp>
        <p:nvSpPr>
          <p:cNvPr id="5" name="Date Placeholder 4">
            <a:extLst>
              <a:ext uri="{FF2B5EF4-FFF2-40B4-BE49-F238E27FC236}">
                <a16:creationId xmlns:a16="http://schemas.microsoft.com/office/drawing/2014/main" id="{3E28AFAA-0E80-47A8-8451-48CC8F272C02}"/>
              </a:ext>
            </a:extLst>
          </p:cNvPr>
          <p:cNvSpPr>
            <a:spLocks noGrp="1"/>
          </p:cNvSpPr>
          <p:nvPr>
            <p:ph type="dt" sz="half" idx="10"/>
          </p:nvPr>
        </p:nvSpPr>
        <p:spPr/>
        <p:txBody>
          <a:bodyPr/>
          <a:lstStyle/>
          <a:p>
            <a:pPr>
              <a:defRPr/>
            </a:pPr>
            <a:fld id="{39C8607C-3B46-4018-8540-E19FA97BE2E0}" type="datetime1">
              <a:rPr lang="en-GB" altLang="en-US" noProof="0" smtClean="0"/>
              <a:pPr>
                <a:defRPr/>
              </a:pPr>
              <a:t>11/06/2022</a:t>
            </a:fld>
            <a:endParaRPr lang="en-GB" altLang="en-US" noProof="0" dirty="0"/>
          </a:p>
        </p:txBody>
      </p:sp>
      <p:sp>
        <p:nvSpPr>
          <p:cNvPr id="6" name="Inhaltsplatzhalter 2">
            <a:extLst>
              <a:ext uri="{FF2B5EF4-FFF2-40B4-BE49-F238E27FC236}">
                <a16:creationId xmlns:a16="http://schemas.microsoft.com/office/drawing/2014/main" id="{C4E19C2C-DAD1-41F6-9993-1C12F045C085}"/>
              </a:ext>
            </a:extLst>
          </p:cNvPr>
          <p:cNvSpPr txBox="1">
            <a:spLocks/>
          </p:cNvSpPr>
          <p:nvPr/>
        </p:nvSpPr>
        <p:spPr bwMode="auto">
          <a:xfrm>
            <a:off x="259019" y="1518352"/>
            <a:ext cx="6941881" cy="570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3366"/>
              </a:buClr>
              <a:buNone/>
            </a:pPr>
            <a:r>
              <a:rPr lang="de-DE" sz="1400" kern="0" dirty="0"/>
              <a:t>Die Power BI Mobile App ist eine Krones </a:t>
            </a:r>
            <a:r>
              <a:rPr lang="de-DE" sz="1400" kern="0" dirty="0" err="1"/>
              <a:t>Managed</a:t>
            </a:r>
            <a:r>
              <a:rPr lang="de-DE" sz="1400" kern="0" dirty="0"/>
              <a:t> </a:t>
            </a:r>
            <a:r>
              <a:rPr lang="de-DE" sz="1400" kern="0" dirty="0" err="1"/>
              <a:t>Application</a:t>
            </a:r>
            <a:r>
              <a:rPr lang="de-DE" sz="1400" kern="0" dirty="0"/>
              <a:t> und kann in </a:t>
            </a:r>
            <a:r>
              <a:rPr lang="de-DE" sz="1400" kern="0" dirty="0" err="1"/>
              <a:t>Apps@Work</a:t>
            </a:r>
            <a:r>
              <a:rPr lang="de-DE" sz="1400" kern="0" dirty="0"/>
              <a:t> heruntergeladen werden.</a:t>
            </a:r>
          </a:p>
          <a:p>
            <a:pPr marL="342900" indent="-342900">
              <a:spcBef>
                <a:spcPts val="0"/>
              </a:spcBef>
              <a:spcAft>
                <a:spcPts val="1200"/>
              </a:spcAft>
              <a:buClr>
                <a:srgbClr val="003366"/>
              </a:buClr>
              <a:buFont typeface="+mj-lt"/>
              <a:buAutoNum type="arabicParenR"/>
            </a:pPr>
            <a:r>
              <a:rPr lang="de-DE" sz="1400" kern="0" dirty="0"/>
              <a:t>Rufen Sie die App auf, indem Sie auf das gelbe Symbol "Power BI" klicken.</a:t>
            </a:r>
          </a:p>
          <a:p>
            <a:pPr marL="342900" indent="-342900">
              <a:spcBef>
                <a:spcPts val="0"/>
              </a:spcBef>
              <a:spcAft>
                <a:spcPts val="1200"/>
              </a:spcAft>
              <a:buClr>
                <a:srgbClr val="003366"/>
              </a:buClr>
              <a:buFont typeface="+mj-lt"/>
              <a:buAutoNum type="arabicParenR"/>
            </a:pPr>
            <a:r>
              <a:rPr lang="de-DE" sz="1400" kern="0" dirty="0"/>
              <a:t>Sie gelangen standardmäßig zu 'Mein Arbeitsbereich'. Navigieren Sie heraus, indem Sie die Taste "&lt;" und dann die Sandwich-Taste drücken.</a:t>
            </a:r>
          </a:p>
          <a:p>
            <a:pPr marL="342900" indent="-342900">
              <a:spcBef>
                <a:spcPts val="0"/>
              </a:spcBef>
              <a:spcAft>
                <a:spcPts val="1200"/>
              </a:spcAft>
              <a:buClr>
                <a:srgbClr val="003366"/>
              </a:buClr>
              <a:buFont typeface="+mj-lt"/>
              <a:buAutoNum type="arabicParenR"/>
            </a:pPr>
            <a:r>
              <a:rPr lang="de-DE" sz="1400" kern="0" dirty="0"/>
              <a:t>Wählen Sie "Apps", um alle veröffentlichten Apps anzuzeigen, auf die Sie zugreifen können.</a:t>
            </a:r>
          </a:p>
          <a:p>
            <a:pPr marL="342900" indent="-342900">
              <a:spcBef>
                <a:spcPts val="0"/>
              </a:spcBef>
              <a:spcAft>
                <a:spcPts val="1200"/>
              </a:spcAft>
              <a:buClr>
                <a:srgbClr val="003366"/>
              </a:buClr>
              <a:buFont typeface="+mj-lt"/>
              <a:buAutoNum type="arabicParenR"/>
            </a:pPr>
            <a:r>
              <a:rPr lang="de-DE" sz="1400" kern="0" dirty="0"/>
              <a:t>Wählen Sie die App aus, die Sie anzeigen möchten.</a:t>
            </a:r>
          </a:p>
          <a:p>
            <a:pPr marL="342900" indent="-342900">
              <a:spcBef>
                <a:spcPts val="0"/>
              </a:spcBef>
              <a:spcAft>
                <a:spcPts val="1200"/>
              </a:spcAft>
              <a:buClr>
                <a:srgbClr val="003366"/>
              </a:buClr>
              <a:buFont typeface="+mj-lt"/>
              <a:buAutoNum type="arabicParenR"/>
            </a:pPr>
            <a:r>
              <a:rPr lang="de-DE" sz="1400" kern="0" dirty="0"/>
              <a:t>Sie können Dashboards und Berichte wie im Browser anzeigen.</a:t>
            </a:r>
          </a:p>
          <a:p>
            <a:pPr marL="342900" indent="-342900">
              <a:spcBef>
                <a:spcPts val="0"/>
              </a:spcBef>
              <a:spcAft>
                <a:spcPts val="1200"/>
              </a:spcAft>
              <a:buClr>
                <a:srgbClr val="003366"/>
              </a:buClr>
              <a:buFont typeface="+mj-lt"/>
              <a:buAutoNum type="arabicParenR"/>
            </a:pPr>
            <a:endParaRPr lang="de-DE" sz="1400" kern="0" dirty="0"/>
          </a:p>
          <a:p>
            <a:pPr marL="342900" indent="-342900">
              <a:spcBef>
                <a:spcPts val="0"/>
              </a:spcBef>
              <a:spcAft>
                <a:spcPts val="1200"/>
              </a:spcAft>
              <a:buClr>
                <a:srgbClr val="003366"/>
              </a:buClr>
              <a:buFont typeface="+mj-lt"/>
              <a:buAutoNum type="arabicParenR"/>
            </a:pPr>
            <a:r>
              <a:rPr lang="de-DE" sz="1400" kern="0" dirty="0"/>
              <a:t>Zusätzlich können Sie Daten mit Text, Zeichnungen und Emojis kommentieren.</a:t>
            </a:r>
          </a:p>
          <a:p>
            <a:pPr marL="342900" indent="-342900">
              <a:spcBef>
                <a:spcPts val="0"/>
              </a:spcBef>
              <a:spcAft>
                <a:spcPts val="1200"/>
              </a:spcAft>
              <a:buClr>
                <a:srgbClr val="003366"/>
              </a:buClr>
              <a:buFont typeface="+mj-lt"/>
              <a:buAutoNum type="arabicParenR"/>
            </a:pPr>
            <a:endParaRPr lang="de-DE" sz="1400" kern="0" dirty="0"/>
          </a:p>
          <a:p>
            <a:pPr marL="619125" lvl="1"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a:p>
            <a:pPr marL="342900" indent="-342900">
              <a:spcBef>
                <a:spcPts val="0"/>
              </a:spcBef>
              <a:spcAft>
                <a:spcPts val="1200"/>
              </a:spcAft>
              <a:buClr>
                <a:srgbClr val="003366"/>
              </a:buClr>
              <a:buFont typeface="+mj-lt"/>
              <a:buAutoNum type="arabicParenR"/>
            </a:pPr>
            <a:endParaRPr lang="en-US" sz="1400" kern="0" dirty="0"/>
          </a:p>
        </p:txBody>
      </p:sp>
      <p:sp>
        <p:nvSpPr>
          <p:cNvPr id="11" name="Rectangle 10">
            <a:extLst>
              <a:ext uri="{FF2B5EF4-FFF2-40B4-BE49-F238E27FC236}">
                <a16:creationId xmlns:a16="http://schemas.microsoft.com/office/drawing/2014/main" id="{2EC2D1E6-A0CB-459F-B9F4-8885CAF99209}"/>
              </a:ext>
            </a:extLst>
          </p:cNvPr>
          <p:cNvSpPr/>
          <p:nvPr/>
        </p:nvSpPr>
        <p:spPr bwMode="auto">
          <a:xfrm>
            <a:off x="10573436" y="7132098"/>
            <a:ext cx="3456384" cy="954163"/>
          </a:xfrm>
          <a:prstGeom prst="rect">
            <a:avLst/>
          </a:prstGeom>
          <a:solidFill>
            <a:schemeClr val="bg1"/>
          </a:solidFill>
          <a:ln>
            <a:solidFill>
              <a:schemeClr val="bg1"/>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7" name="Picture 6">
            <a:extLst>
              <a:ext uri="{FF2B5EF4-FFF2-40B4-BE49-F238E27FC236}">
                <a16:creationId xmlns:a16="http://schemas.microsoft.com/office/drawing/2014/main" id="{0375B541-6E3C-4DB7-8CD6-72B430BD32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900" y="1518352"/>
            <a:ext cx="1545729" cy="2743200"/>
          </a:xfrm>
          <a:prstGeom prst="rect">
            <a:avLst/>
          </a:prstGeom>
        </p:spPr>
      </p:pic>
      <p:pic>
        <p:nvPicPr>
          <p:cNvPr id="10" name="Picture 9">
            <a:extLst>
              <a:ext uri="{FF2B5EF4-FFF2-40B4-BE49-F238E27FC236}">
                <a16:creationId xmlns:a16="http://schemas.microsoft.com/office/drawing/2014/main" id="{0DF2CC41-3A9E-446A-9597-7F795BB3A5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707" y="1518352"/>
            <a:ext cx="1545729" cy="2743200"/>
          </a:xfrm>
          <a:prstGeom prst="rect">
            <a:avLst/>
          </a:prstGeom>
        </p:spPr>
      </p:pic>
      <p:pic>
        <p:nvPicPr>
          <p:cNvPr id="18" name="Picture 17">
            <a:extLst>
              <a:ext uri="{FF2B5EF4-FFF2-40B4-BE49-F238E27FC236}">
                <a16:creationId xmlns:a16="http://schemas.microsoft.com/office/drawing/2014/main" id="{D7AEBB81-DBB6-4D7E-B9CB-A2191A0EDB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0900" y="4698578"/>
            <a:ext cx="1545729" cy="2743200"/>
          </a:xfrm>
          <a:prstGeom prst="rect">
            <a:avLst/>
          </a:prstGeom>
        </p:spPr>
      </p:pic>
      <p:pic>
        <p:nvPicPr>
          <p:cNvPr id="20" name="Picture 19">
            <a:extLst>
              <a:ext uri="{FF2B5EF4-FFF2-40B4-BE49-F238E27FC236}">
                <a16:creationId xmlns:a16="http://schemas.microsoft.com/office/drawing/2014/main" id="{03E1CA38-DA92-4B3C-95AF-230FDE11BE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27706" y="4698578"/>
            <a:ext cx="1545729" cy="2743200"/>
          </a:xfrm>
          <a:prstGeom prst="rect">
            <a:avLst/>
          </a:prstGeom>
        </p:spPr>
      </p:pic>
      <p:pic>
        <p:nvPicPr>
          <p:cNvPr id="22" name="Picture 21">
            <a:extLst>
              <a:ext uri="{FF2B5EF4-FFF2-40B4-BE49-F238E27FC236}">
                <a16:creationId xmlns:a16="http://schemas.microsoft.com/office/drawing/2014/main" id="{E42F94C5-3FBF-4665-A2A9-DB16ABF43F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4512" y="4698578"/>
            <a:ext cx="1545729" cy="2743200"/>
          </a:xfrm>
          <a:prstGeom prst="rect">
            <a:avLst/>
          </a:prstGeom>
        </p:spPr>
      </p:pic>
      <p:pic>
        <p:nvPicPr>
          <p:cNvPr id="24" name="Picture 23">
            <a:extLst>
              <a:ext uri="{FF2B5EF4-FFF2-40B4-BE49-F238E27FC236}">
                <a16:creationId xmlns:a16="http://schemas.microsoft.com/office/drawing/2014/main" id="{887902B7-452B-4BA5-ADDA-DE91FBD20C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81321" y="4698578"/>
            <a:ext cx="1545729" cy="2743200"/>
          </a:xfrm>
          <a:prstGeom prst="rect">
            <a:avLst/>
          </a:prstGeom>
        </p:spPr>
      </p:pic>
      <p:sp>
        <p:nvSpPr>
          <p:cNvPr id="25" name="Rectangle 24">
            <a:extLst>
              <a:ext uri="{FF2B5EF4-FFF2-40B4-BE49-F238E27FC236}">
                <a16:creationId xmlns:a16="http://schemas.microsoft.com/office/drawing/2014/main" id="{E1868692-E321-470A-9F22-847B2B63FA39}"/>
              </a:ext>
            </a:extLst>
          </p:cNvPr>
          <p:cNvSpPr/>
          <p:nvPr/>
        </p:nvSpPr>
        <p:spPr bwMode="auto">
          <a:xfrm>
            <a:off x="8276151" y="2466331"/>
            <a:ext cx="508925" cy="432048"/>
          </a:xfrm>
          <a:prstGeom prst="rect">
            <a:avLst/>
          </a:prstGeom>
          <a:noFill/>
          <a:ln w="38100">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
        <p:nvSpPr>
          <p:cNvPr id="26" name="Rectangle 25">
            <a:extLst>
              <a:ext uri="{FF2B5EF4-FFF2-40B4-BE49-F238E27FC236}">
                <a16:creationId xmlns:a16="http://schemas.microsoft.com/office/drawing/2014/main" id="{7DA542E3-A1BE-46A6-BA9E-296A18D1554A}"/>
              </a:ext>
            </a:extLst>
          </p:cNvPr>
          <p:cNvSpPr/>
          <p:nvPr/>
        </p:nvSpPr>
        <p:spPr bwMode="auto">
          <a:xfrm>
            <a:off x="9027707" y="1595624"/>
            <a:ext cx="261426" cy="222634"/>
          </a:xfrm>
          <a:prstGeom prst="rect">
            <a:avLst/>
          </a:prstGeom>
          <a:noFill/>
          <a:ln w="38100">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pic>
        <p:nvPicPr>
          <p:cNvPr id="28" name="Picture 27">
            <a:extLst>
              <a:ext uri="{FF2B5EF4-FFF2-40B4-BE49-F238E27FC236}">
                <a16:creationId xmlns:a16="http://schemas.microsoft.com/office/drawing/2014/main" id="{8EA2EEB2-0134-4AB7-860C-689645D6D3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54511" y="1518352"/>
            <a:ext cx="1545729" cy="2743200"/>
          </a:xfrm>
          <a:prstGeom prst="rect">
            <a:avLst/>
          </a:prstGeom>
        </p:spPr>
      </p:pic>
      <p:pic>
        <p:nvPicPr>
          <p:cNvPr id="30" name="Picture 29">
            <a:extLst>
              <a:ext uri="{FF2B5EF4-FFF2-40B4-BE49-F238E27FC236}">
                <a16:creationId xmlns:a16="http://schemas.microsoft.com/office/drawing/2014/main" id="{933B8043-88D9-474E-99FB-F83B79FAEC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681321" y="1516189"/>
            <a:ext cx="1545729" cy="2743200"/>
          </a:xfrm>
          <a:prstGeom prst="rect">
            <a:avLst/>
          </a:prstGeom>
        </p:spPr>
      </p:pic>
      <p:sp>
        <p:nvSpPr>
          <p:cNvPr id="31" name="Rectangle 30">
            <a:extLst>
              <a:ext uri="{FF2B5EF4-FFF2-40B4-BE49-F238E27FC236}">
                <a16:creationId xmlns:a16="http://schemas.microsoft.com/office/drawing/2014/main" id="{71FCA63A-C84E-4004-A597-A82090797059}"/>
              </a:ext>
            </a:extLst>
          </p:cNvPr>
          <p:cNvSpPr/>
          <p:nvPr/>
        </p:nvSpPr>
        <p:spPr bwMode="auto">
          <a:xfrm>
            <a:off x="10854510" y="3114402"/>
            <a:ext cx="1530965" cy="256099"/>
          </a:xfrm>
          <a:prstGeom prst="rect">
            <a:avLst/>
          </a:prstGeom>
          <a:noFill/>
          <a:ln w="38100">
            <a:solidFill>
              <a:srgbClr val="E5480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19348784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Jetzt hast du das </a:t>
            </a:r>
            <a:r>
              <a:rPr lang="de-DE" dirty="0" err="1"/>
              <a:t>Skillset</a:t>
            </a:r>
            <a:r>
              <a:rPr lang="de-DE" dirty="0"/>
              <a:t>, aber denk daran.</a:t>
            </a:r>
            <a:endParaRPr lang="en-US" dirty="0"/>
          </a:p>
        </p:txBody>
      </p:sp>
      <p:sp>
        <p:nvSpPr>
          <p:cNvPr id="4" name="Datumsplatzhalt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pic>
        <p:nvPicPr>
          <p:cNvPr id="6" name="Picture 5">
            <a:extLst>
              <a:ext uri="{FF2B5EF4-FFF2-40B4-BE49-F238E27FC236}">
                <a16:creationId xmlns:a16="http://schemas.microsoft.com/office/drawing/2014/main" id="{9A4CA6C6-20A1-4B3B-8FB4-7A1DD86E4B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0434"/>
          <a:stretch/>
        </p:blipFill>
        <p:spPr>
          <a:xfrm>
            <a:off x="1695139" y="3560431"/>
            <a:ext cx="4314057" cy="3200400"/>
          </a:xfrm>
          <a:prstGeom prst="rect">
            <a:avLst/>
          </a:prstGeom>
        </p:spPr>
      </p:pic>
      <p:pic>
        <p:nvPicPr>
          <p:cNvPr id="7" name="Picture 6">
            <a:extLst>
              <a:ext uri="{FF2B5EF4-FFF2-40B4-BE49-F238E27FC236}">
                <a16:creationId xmlns:a16="http://schemas.microsoft.com/office/drawing/2014/main" id="{B2AC88B9-F491-4369-A5C1-9072AF7D704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0753"/>
          <a:stretch/>
        </p:blipFill>
        <p:spPr>
          <a:xfrm>
            <a:off x="8450274" y="3560431"/>
            <a:ext cx="4341914" cy="3200400"/>
          </a:xfrm>
          <a:prstGeom prst="rect">
            <a:avLst/>
          </a:prstGeom>
        </p:spPr>
      </p:pic>
      <p:sp>
        <p:nvSpPr>
          <p:cNvPr id="8" name="Inhaltsplatzhalter 2">
            <a:extLst>
              <a:ext uri="{FF2B5EF4-FFF2-40B4-BE49-F238E27FC236}">
                <a16:creationId xmlns:a16="http://schemas.microsoft.com/office/drawing/2014/main" id="{7B560B2C-02BD-40AA-B4C0-A2F30E88AE31}"/>
              </a:ext>
            </a:extLst>
          </p:cNvPr>
          <p:cNvSpPr txBox="1">
            <a:spLocks/>
          </p:cNvSpPr>
          <p:nvPr/>
        </p:nvSpPr>
        <p:spPr bwMode="auto">
          <a:xfrm>
            <a:off x="1079500" y="1483795"/>
            <a:ext cx="5545336" cy="16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spcBef>
                <a:spcPts val="0"/>
              </a:spcBef>
              <a:spcAft>
                <a:spcPts val="1200"/>
              </a:spcAft>
              <a:buClr>
                <a:srgbClr val="0060AD"/>
              </a:buClr>
              <a:buNone/>
            </a:pPr>
            <a:r>
              <a:rPr lang="de-DE" sz="4400" kern="0" dirty="0"/>
              <a:t>Unabhängig davon, wie gut Ihre Berichte sind.....</a:t>
            </a:r>
          </a:p>
        </p:txBody>
      </p:sp>
      <p:sp>
        <p:nvSpPr>
          <p:cNvPr id="9" name="Inhaltsplatzhalter 2">
            <a:extLst>
              <a:ext uri="{FF2B5EF4-FFF2-40B4-BE49-F238E27FC236}">
                <a16:creationId xmlns:a16="http://schemas.microsoft.com/office/drawing/2014/main" id="{5C568372-9B3D-449F-9EA4-072C897B23C6}"/>
              </a:ext>
            </a:extLst>
          </p:cNvPr>
          <p:cNvSpPr txBox="1">
            <a:spLocks/>
          </p:cNvSpPr>
          <p:nvPr/>
        </p:nvSpPr>
        <p:spPr bwMode="auto">
          <a:xfrm>
            <a:off x="7272908" y="1483794"/>
            <a:ext cx="6408614" cy="16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lgn="r">
              <a:spcBef>
                <a:spcPts val="0"/>
              </a:spcBef>
              <a:spcAft>
                <a:spcPts val="1200"/>
              </a:spcAft>
              <a:buClr>
                <a:srgbClr val="0060AD"/>
              </a:buClr>
              <a:buNone/>
            </a:pPr>
            <a:r>
              <a:rPr lang="de-DE" sz="4400" kern="0" dirty="0"/>
              <a:t>...Ihre Benutzer werden sie unterschiedlich interpretieren.</a:t>
            </a:r>
          </a:p>
        </p:txBody>
      </p:sp>
    </p:spTree>
    <p:extLst>
      <p:ext uri="{BB962C8B-B14F-4D97-AF65-F5344CB8AC3E}">
        <p14:creationId xmlns:p14="http://schemas.microsoft.com/office/powerpoint/2010/main" val="2555822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Welche der folgenden Grafiken würden Sie zur Visualisierung der Daten verwenden?</a:t>
            </a:r>
            <a:endParaRPr lang="en-US" dirty="0"/>
          </a:p>
        </p:txBody>
      </p:sp>
      <p:sp>
        <p:nvSpPr>
          <p:cNvPr id="4" name="Datumsplatzhalt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sp>
        <p:nvSpPr>
          <p:cNvPr id="11" name="Inhaltsplatzhalter 2"/>
          <p:cNvSpPr txBox="1">
            <a:spLocks/>
          </p:cNvSpPr>
          <p:nvPr/>
        </p:nvSpPr>
        <p:spPr bwMode="auto">
          <a:xfrm>
            <a:off x="1079500" y="1518352"/>
            <a:ext cx="11809672" cy="2340000"/>
          </a:xfrm>
          <a:prstGeom prst="rect">
            <a:avLst/>
          </a:prstGeom>
          <a:noFill/>
          <a:ln w="635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8583" tIns="64291" rIns="128583" bIns="64291" numCol="1" anchor="t"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lvl="1">
              <a:lnSpc>
                <a:spcPct val="150000"/>
              </a:lnSpc>
              <a:spcBef>
                <a:spcPts val="0"/>
              </a:spcBef>
              <a:buClr>
                <a:srgbClr val="003366"/>
              </a:buClr>
              <a:buFont typeface="Wingdings" panose="05000000000000000000" pitchFamily="2" charset="2"/>
              <a:buChar char="§"/>
            </a:pPr>
            <a:r>
              <a:rPr lang="de-DE" sz="2400" kern="0" dirty="0">
                <a:latin typeface="+mn-lt"/>
              </a:rPr>
              <a:t>Marketing- und Werbeaufwendungen in Mio. € für jedes Quartal eines Jahres</a:t>
            </a:r>
          </a:p>
          <a:p>
            <a:pPr lvl="1">
              <a:lnSpc>
                <a:spcPct val="150000"/>
              </a:lnSpc>
              <a:spcBef>
                <a:spcPts val="0"/>
              </a:spcBef>
              <a:buClr>
                <a:srgbClr val="003366"/>
              </a:buClr>
              <a:buFont typeface="Wingdings" panose="05000000000000000000" pitchFamily="2" charset="2"/>
              <a:buChar char="§"/>
            </a:pPr>
            <a:r>
              <a:rPr lang="de-DE" sz="2400" kern="0" dirty="0">
                <a:latin typeface="+mn-lt"/>
              </a:rPr>
              <a:t>Lagerbestand auf täglicher Basis in den letzten 365 Tagen</a:t>
            </a:r>
          </a:p>
          <a:p>
            <a:pPr lvl="1">
              <a:lnSpc>
                <a:spcPct val="150000"/>
              </a:lnSpc>
              <a:spcBef>
                <a:spcPts val="0"/>
              </a:spcBef>
              <a:buClr>
                <a:srgbClr val="003366"/>
              </a:buClr>
              <a:buFont typeface="Wingdings" panose="05000000000000000000" pitchFamily="2" charset="2"/>
              <a:buChar char="§"/>
            </a:pPr>
            <a:r>
              <a:rPr lang="de-DE" sz="2400" kern="0" dirty="0">
                <a:latin typeface="+mn-lt"/>
              </a:rPr>
              <a:t>Prozentsatz der verkauften Produkte nach Kategorie und Region</a:t>
            </a:r>
          </a:p>
          <a:p>
            <a:pPr lvl="1">
              <a:lnSpc>
                <a:spcPct val="150000"/>
              </a:lnSpc>
              <a:spcBef>
                <a:spcPts val="0"/>
              </a:spcBef>
              <a:buClr>
                <a:srgbClr val="003366"/>
              </a:buClr>
              <a:buFont typeface="Wingdings" panose="05000000000000000000" pitchFamily="2" charset="2"/>
              <a:buChar char="§"/>
            </a:pPr>
            <a:r>
              <a:rPr lang="de-DE" sz="2400" kern="0" dirty="0">
                <a:latin typeface="+mn-lt"/>
              </a:rPr>
              <a:t>Marktanteil in Prozent</a:t>
            </a:r>
          </a:p>
          <a:p>
            <a:pPr lvl="1">
              <a:lnSpc>
                <a:spcPct val="150000"/>
              </a:lnSpc>
              <a:spcBef>
                <a:spcPts val="0"/>
              </a:spcBef>
              <a:buClr>
                <a:srgbClr val="003366"/>
              </a:buClr>
              <a:buFont typeface="Wingdings" panose="05000000000000000000" pitchFamily="2" charset="2"/>
              <a:buChar char="§"/>
            </a:pPr>
            <a:r>
              <a:rPr lang="de-DE" sz="2400" kern="0" dirty="0">
                <a:latin typeface="+mn-lt"/>
              </a:rPr>
              <a:t>Namen der verantwortlichen Ansprechpartner für BI-Cubes</a:t>
            </a:r>
          </a:p>
        </p:txBody>
      </p:sp>
      <p:pic>
        <p:nvPicPr>
          <p:cNvPr id="5" name="Grafik 4" descr="Balkendiagramm">
            <a:extLst>
              <a:ext uri="{FF2B5EF4-FFF2-40B4-BE49-F238E27FC236}">
                <a16:creationId xmlns:a16="http://schemas.microsoft.com/office/drawing/2014/main" id="{4CED5182-63DC-40A5-B3E0-B770F2DA0D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4354" y="4914602"/>
            <a:ext cx="1800000" cy="1800000"/>
          </a:xfrm>
          <a:prstGeom prst="rect">
            <a:avLst/>
          </a:prstGeom>
        </p:spPr>
      </p:pic>
      <p:pic>
        <p:nvPicPr>
          <p:cNvPr id="7" name="Grafik 6" descr="Aufwärtstrend">
            <a:extLst>
              <a:ext uri="{FF2B5EF4-FFF2-40B4-BE49-F238E27FC236}">
                <a16:creationId xmlns:a16="http://schemas.microsoft.com/office/drawing/2014/main" id="{65E2F651-4E30-44D4-A9CB-880AF1CCEB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2228" y="4914602"/>
            <a:ext cx="1800000" cy="1800000"/>
          </a:xfrm>
          <a:prstGeom prst="rect">
            <a:avLst/>
          </a:prstGeom>
        </p:spPr>
      </p:pic>
      <p:pic>
        <p:nvPicPr>
          <p:cNvPr id="9" name="Grafik 8" descr="Kreisdiagramm">
            <a:extLst>
              <a:ext uri="{FF2B5EF4-FFF2-40B4-BE49-F238E27FC236}">
                <a16:creationId xmlns:a16="http://schemas.microsoft.com/office/drawing/2014/main" id="{363F79AA-0847-4589-B327-C4FD0B4F93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73291" y="4914602"/>
            <a:ext cx="1800000" cy="1800000"/>
          </a:xfrm>
          <a:prstGeom prst="rect">
            <a:avLst/>
          </a:prstGeom>
        </p:spPr>
      </p:pic>
      <p:pic>
        <p:nvPicPr>
          <p:cNvPr id="12" name="Grafik 11" descr="Liste">
            <a:extLst>
              <a:ext uri="{FF2B5EF4-FFF2-40B4-BE49-F238E27FC236}">
                <a16:creationId xmlns:a16="http://schemas.microsoft.com/office/drawing/2014/main" id="{12FC61D0-3F53-49D2-9EDA-771C617D10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15417" y="4914602"/>
            <a:ext cx="1800000" cy="1800000"/>
          </a:xfrm>
          <a:prstGeom prst="rect">
            <a:avLst/>
          </a:prstGeom>
        </p:spPr>
      </p:pic>
      <p:sp>
        <p:nvSpPr>
          <p:cNvPr id="3" name="Rechteck 2">
            <a:extLst>
              <a:ext uri="{FF2B5EF4-FFF2-40B4-BE49-F238E27FC236}">
                <a16:creationId xmlns:a16="http://schemas.microsoft.com/office/drawing/2014/main" id="{4FC1F9B4-6602-4FA7-8273-BD909F074E02}"/>
              </a:ext>
            </a:extLst>
          </p:cNvPr>
          <p:cNvSpPr/>
          <p:nvPr/>
        </p:nvSpPr>
        <p:spPr bwMode="auto">
          <a:xfrm>
            <a:off x="0" y="0"/>
            <a:ext cx="864196" cy="8101013"/>
          </a:xfrm>
          <a:prstGeom prst="rect">
            <a:avLst/>
          </a:prstGeom>
          <a:solidFill>
            <a:srgbClr val="E54800"/>
          </a:solidFill>
          <a:ln w="317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noAutofit/>
          </a:bodyPr>
          <a:lstStyle/>
          <a:p>
            <a:pPr algn="ctr"/>
            <a:endParaRPr lang="de-DE" sz="6000" dirty="0">
              <a:solidFill>
                <a:srgbClr val="FFFFFF"/>
              </a:solidFill>
              <a:latin typeface="+mn-lt"/>
            </a:endParaRPr>
          </a:p>
          <a:p>
            <a:pPr algn="ctr"/>
            <a:r>
              <a:rPr lang="de-DE" sz="6000" dirty="0">
                <a:solidFill>
                  <a:srgbClr val="FFFFFF"/>
                </a:solidFill>
              </a:rPr>
              <a:t>Übung</a:t>
            </a:r>
          </a:p>
          <a:p>
            <a:pPr algn="ctr"/>
            <a:endParaRPr lang="de-DE" sz="6000" dirty="0" err="1">
              <a:solidFill>
                <a:srgbClr val="FFFFFF"/>
              </a:solidFill>
              <a:latin typeface="+mn-lt"/>
            </a:endParaRPr>
          </a:p>
        </p:txBody>
      </p:sp>
      <p:sp>
        <p:nvSpPr>
          <p:cNvPr id="6" name="Textfeld 5">
            <a:extLst>
              <a:ext uri="{FF2B5EF4-FFF2-40B4-BE49-F238E27FC236}">
                <a16:creationId xmlns:a16="http://schemas.microsoft.com/office/drawing/2014/main" id="{6C054A18-97B5-4BB6-BFCD-EB9A89D0877E}"/>
              </a:ext>
            </a:extLst>
          </p:cNvPr>
          <p:cNvSpPr txBox="1"/>
          <p:nvPr/>
        </p:nvSpPr>
        <p:spPr>
          <a:xfrm>
            <a:off x="1152228" y="6714602"/>
            <a:ext cx="2232248" cy="402298"/>
          </a:xfrm>
          <a:prstGeom prst="rect">
            <a:avLst/>
          </a:prstGeom>
          <a:noFill/>
        </p:spPr>
        <p:txBody>
          <a:bodyPr wrap="square" rtlCol="0" anchor="ctr">
            <a:noAutofit/>
          </a:bodyPr>
          <a:lstStyle/>
          <a:p>
            <a:pPr algn="ctr"/>
            <a:r>
              <a:rPr lang="de-DE" sz="2400" dirty="0">
                <a:latin typeface="Calibri" panose="020F0502020204030204" pitchFamily="34" charset="0"/>
              </a:rPr>
              <a:t>Liniendiagramm</a:t>
            </a:r>
          </a:p>
        </p:txBody>
      </p:sp>
      <p:sp>
        <p:nvSpPr>
          <p:cNvPr id="13" name="Textfeld 12">
            <a:extLst>
              <a:ext uri="{FF2B5EF4-FFF2-40B4-BE49-F238E27FC236}">
                <a16:creationId xmlns:a16="http://schemas.microsoft.com/office/drawing/2014/main" id="{0BBAE427-CE8F-405A-8CD8-F795DBF73E3B}"/>
              </a:ext>
            </a:extLst>
          </p:cNvPr>
          <p:cNvSpPr txBox="1"/>
          <p:nvPr/>
        </p:nvSpPr>
        <p:spPr>
          <a:xfrm>
            <a:off x="3773290" y="6714602"/>
            <a:ext cx="2059457" cy="936304"/>
          </a:xfrm>
          <a:prstGeom prst="rect">
            <a:avLst/>
          </a:prstGeom>
          <a:noFill/>
        </p:spPr>
        <p:txBody>
          <a:bodyPr wrap="square" rtlCol="0" anchor="ctr">
            <a:noAutofit/>
          </a:bodyPr>
          <a:lstStyle/>
          <a:p>
            <a:pPr algn="ctr"/>
            <a:r>
              <a:rPr lang="de-DE" sz="2400" dirty="0">
                <a:latin typeface="Calibri" panose="020F0502020204030204" pitchFamily="34" charset="0"/>
              </a:rPr>
              <a:t>Kreisdiagramm</a:t>
            </a:r>
          </a:p>
          <a:p>
            <a:pPr algn="ctr"/>
            <a:endParaRPr lang="de-DE" sz="2400" dirty="0" err="1">
              <a:latin typeface="Calibri" panose="020F0502020204030204" pitchFamily="34" charset="0"/>
            </a:endParaRPr>
          </a:p>
        </p:txBody>
      </p:sp>
      <p:sp>
        <p:nvSpPr>
          <p:cNvPr id="14" name="Textfeld 13">
            <a:extLst>
              <a:ext uri="{FF2B5EF4-FFF2-40B4-BE49-F238E27FC236}">
                <a16:creationId xmlns:a16="http://schemas.microsoft.com/office/drawing/2014/main" id="{B03F21EC-12D3-45AD-961A-F6AE0A70EABF}"/>
              </a:ext>
            </a:extLst>
          </p:cNvPr>
          <p:cNvSpPr txBox="1"/>
          <p:nvPr/>
        </p:nvSpPr>
        <p:spPr>
          <a:xfrm>
            <a:off x="6394354" y="6714602"/>
            <a:ext cx="2390722" cy="936304"/>
          </a:xfrm>
          <a:prstGeom prst="rect">
            <a:avLst/>
          </a:prstGeom>
          <a:noFill/>
        </p:spPr>
        <p:txBody>
          <a:bodyPr wrap="square" rtlCol="0" anchor="ctr">
            <a:noAutofit/>
          </a:bodyPr>
          <a:lstStyle/>
          <a:p>
            <a:pPr algn="ctr"/>
            <a:r>
              <a:rPr lang="de-DE" sz="2400" dirty="0">
                <a:latin typeface="Calibri" panose="020F0502020204030204" pitchFamily="34" charset="0"/>
              </a:rPr>
              <a:t>Balkendiagramm</a:t>
            </a:r>
          </a:p>
          <a:p>
            <a:pPr algn="ctr"/>
            <a:endParaRPr lang="de-DE" sz="2400" dirty="0">
              <a:latin typeface="Calibri" panose="020F0502020204030204" pitchFamily="34" charset="0"/>
            </a:endParaRPr>
          </a:p>
        </p:txBody>
      </p:sp>
      <p:sp>
        <p:nvSpPr>
          <p:cNvPr id="15" name="Textfeld 14">
            <a:extLst>
              <a:ext uri="{FF2B5EF4-FFF2-40B4-BE49-F238E27FC236}">
                <a16:creationId xmlns:a16="http://schemas.microsoft.com/office/drawing/2014/main" id="{42FE424F-1BF5-47D2-8E0A-4C1C85129303}"/>
              </a:ext>
            </a:extLst>
          </p:cNvPr>
          <p:cNvSpPr txBox="1"/>
          <p:nvPr/>
        </p:nvSpPr>
        <p:spPr>
          <a:xfrm>
            <a:off x="9015416" y="6709318"/>
            <a:ext cx="1929899" cy="839582"/>
          </a:xfrm>
          <a:prstGeom prst="rect">
            <a:avLst/>
          </a:prstGeom>
          <a:noFill/>
        </p:spPr>
        <p:txBody>
          <a:bodyPr wrap="square" rtlCol="0" anchor="ctr">
            <a:noAutofit/>
          </a:bodyPr>
          <a:lstStyle/>
          <a:p>
            <a:pPr algn="ctr"/>
            <a:r>
              <a:rPr lang="de-DE" sz="2400" dirty="0">
                <a:latin typeface="Calibri" panose="020F0502020204030204" pitchFamily="34" charset="0"/>
              </a:rPr>
              <a:t>Liste / Tabelle</a:t>
            </a:r>
          </a:p>
          <a:p>
            <a:pPr algn="ctr"/>
            <a:endParaRPr lang="de-DE" sz="2400" dirty="0">
              <a:latin typeface="Calibri" panose="020F0502020204030204" pitchFamily="34" charset="0"/>
            </a:endParaRPr>
          </a:p>
        </p:txBody>
      </p:sp>
      <p:sp>
        <p:nvSpPr>
          <p:cNvPr id="16" name="Textfeld 15">
            <a:extLst>
              <a:ext uri="{FF2B5EF4-FFF2-40B4-BE49-F238E27FC236}">
                <a16:creationId xmlns:a16="http://schemas.microsoft.com/office/drawing/2014/main" id="{7DCA1267-92AB-4C2D-9561-52DDEE8E286B}"/>
              </a:ext>
            </a:extLst>
          </p:cNvPr>
          <p:cNvSpPr txBox="1"/>
          <p:nvPr/>
        </p:nvSpPr>
        <p:spPr>
          <a:xfrm>
            <a:off x="1152228" y="7548900"/>
            <a:ext cx="7632848" cy="432000"/>
          </a:xfrm>
          <a:prstGeom prst="rect">
            <a:avLst/>
          </a:prstGeom>
          <a:noFill/>
        </p:spPr>
        <p:txBody>
          <a:bodyPr wrap="square" rtlCol="0" anchor="ctr">
            <a:noAutofit/>
          </a:bodyPr>
          <a:lstStyle/>
          <a:p>
            <a:r>
              <a:rPr lang="de-DE" sz="1600" dirty="0">
                <a:latin typeface="Calibri" panose="020F0502020204030204" pitchFamily="34" charset="0"/>
              </a:rPr>
              <a:t>More </a:t>
            </a:r>
            <a:r>
              <a:rPr lang="de-DE" sz="1600" dirty="0" err="1">
                <a:latin typeface="Calibri" panose="020F0502020204030204" pitchFamily="34" charset="0"/>
              </a:rPr>
              <a:t>info</a:t>
            </a:r>
            <a:r>
              <a:rPr lang="de-DE" sz="1600" dirty="0">
                <a:latin typeface="Calibri" panose="020F0502020204030204" pitchFamily="34" charset="0"/>
              </a:rPr>
              <a:t>: </a:t>
            </a:r>
            <a:r>
              <a:rPr lang="de-DE" sz="1600" dirty="0">
                <a:latin typeface="Calibri" panose="020F0502020204030204" pitchFamily="34" charset="0"/>
                <a:hlinkClick r:id="rId11"/>
              </a:rPr>
              <a:t>http://blog.visme.co/types-of-graphs/</a:t>
            </a:r>
            <a:endParaRPr lang="de-DE" sz="1600" dirty="0">
              <a:latin typeface="Calibri" panose="020F0502020204030204" pitchFamily="34" charset="0"/>
            </a:endParaRPr>
          </a:p>
        </p:txBody>
      </p:sp>
      <p:pic>
        <p:nvPicPr>
          <p:cNvPr id="17" name="Grafik 16" descr="Balkendiagramm">
            <a:extLst>
              <a:ext uri="{FF2B5EF4-FFF2-40B4-BE49-F238E27FC236}">
                <a16:creationId xmlns:a16="http://schemas.microsoft.com/office/drawing/2014/main" id="{C9AEE350-7878-4614-B179-3217A3AC88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6480" y="4914602"/>
            <a:ext cx="1800000" cy="1800000"/>
          </a:xfrm>
          <a:prstGeom prst="rect">
            <a:avLst/>
          </a:prstGeom>
        </p:spPr>
      </p:pic>
      <p:sp>
        <p:nvSpPr>
          <p:cNvPr id="18" name="Textfeld 17">
            <a:extLst>
              <a:ext uri="{FF2B5EF4-FFF2-40B4-BE49-F238E27FC236}">
                <a16:creationId xmlns:a16="http://schemas.microsoft.com/office/drawing/2014/main" id="{AEFAB9CE-E527-4376-9F82-54750A4974CC}"/>
              </a:ext>
            </a:extLst>
          </p:cNvPr>
          <p:cNvSpPr txBox="1"/>
          <p:nvPr/>
        </p:nvSpPr>
        <p:spPr>
          <a:xfrm>
            <a:off x="11636480" y="6709317"/>
            <a:ext cx="2405180" cy="557999"/>
          </a:xfrm>
          <a:prstGeom prst="rect">
            <a:avLst/>
          </a:prstGeom>
          <a:noFill/>
        </p:spPr>
        <p:txBody>
          <a:bodyPr wrap="square" rtlCol="0" anchor="ctr">
            <a:noAutofit/>
          </a:bodyPr>
          <a:lstStyle/>
          <a:p>
            <a:pPr algn="ctr"/>
            <a:r>
              <a:rPr lang="de-DE" sz="2400" dirty="0">
                <a:latin typeface="Calibri" panose="020F0502020204030204" pitchFamily="34" charset="0"/>
              </a:rPr>
              <a:t>Gestapeltes Balkendiagramm</a:t>
            </a:r>
          </a:p>
        </p:txBody>
      </p:sp>
      <p:sp>
        <p:nvSpPr>
          <p:cNvPr id="8" name="Rechteck 7">
            <a:extLst>
              <a:ext uri="{FF2B5EF4-FFF2-40B4-BE49-F238E27FC236}">
                <a16:creationId xmlns:a16="http://schemas.microsoft.com/office/drawing/2014/main" id="{18A3FFEE-EE6E-45E1-935A-01E49A6DF3C5}"/>
              </a:ext>
            </a:extLst>
          </p:cNvPr>
          <p:cNvSpPr/>
          <p:nvPr/>
        </p:nvSpPr>
        <p:spPr bwMode="auto">
          <a:xfrm>
            <a:off x="12121200" y="5160630"/>
            <a:ext cx="208800" cy="1080000"/>
          </a:xfrm>
          <a:prstGeom prst="rect">
            <a:avLst/>
          </a:prstGeom>
          <a:solidFill>
            <a:schemeClr val="tx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21" name="Rechteck 20">
            <a:extLst>
              <a:ext uri="{FF2B5EF4-FFF2-40B4-BE49-F238E27FC236}">
                <a16:creationId xmlns:a16="http://schemas.microsoft.com/office/drawing/2014/main" id="{69154E0A-2D4D-465A-A68E-DDD20D6E0B78}"/>
              </a:ext>
            </a:extLst>
          </p:cNvPr>
          <p:cNvSpPr/>
          <p:nvPr/>
        </p:nvSpPr>
        <p:spPr bwMode="auto">
          <a:xfrm>
            <a:off x="12402000" y="5160630"/>
            <a:ext cx="208800" cy="1080000"/>
          </a:xfrm>
          <a:prstGeom prst="rect">
            <a:avLst/>
          </a:prstGeom>
          <a:solidFill>
            <a:schemeClr val="tx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22" name="Rechteck 21">
            <a:extLst>
              <a:ext uri="{FF2B5EF4-FFF2-40B4-BE49-F238E27FC236}">
                <a16:creationId xmlns:a16="http://schemas.microsoft.com/office/drawing/2014/main" id="{74E15BBB-29AB-41DF-AB16-B339EEFB9199}"/>
              </a:ext>
            </a:extLst>
          </p:cNvPr>
          <p:cNvSpPr/>
          <p:nvPr/>
        </p:nvSpPr>
        <p:spPr bwMode="auto">
          <a:xfrm>
            <a:off x="12686400" y="5160630"/>
            <a:ext cx="208800" cy="1080000"/>
          </a:xfrm>
          <a:prstGeom prst="rect">
            <a:avLst/>
          </a:prstGeom>
          <a:solidFill>
            <a:schemeClr val="tx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23" name="Rechteck 22">
            <a:extLst>
              <a:ext uri="{FF2B5EF4-FFF2-40B4-BE49-F238E27FC236}">
                <a16:creationId xmlns:a16="http://schemas.microsoft.com/office/drawing/2014/main" id="{A57FF3CA-55B8-495B-B9ED-95D55819917F}"/>
              </a:ext>
            </a:extLst>
          </p:cNvPr>
          <p:cNvSpPr/>
          <p:nvPr/>
        </p:nvSpPr>
        <p:spPr bwMode="auto">
          <a:xfrm>
            <a:off x="12967200" y="5160630"/>
            <a:ext cx="208800" cy="1080000"/>
          </a:xfrm>
          <a:prstGeom prst="rect">
            <a:avLst/>
          </a:prstGeom>
          <a:solidFill>
            <a:schemeClr val="tx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10" name="Rechteck 9">
            <a:extLst>
              <a:ext uri="{FF2B5EF4-FFF2-40B4-BE49-F238E27FC236}">
                <a16:creationId xmlns:a16="http://schemas.microsoft.com/office/drawing/2014/main" id="{0F5CF86E-51FC-4082-B139-6D046F9B5240}"/>
              </a:ext>
            </a:extLst>
          </p:cNvPr>
          <p:cNvSpPr/>
          <p:nvPr/>
        </p:nvSpPr>
        <p:spPr bwMode="auto">
          <a:xfrm>
            <a:off x="12099355" y="5333904"/>
            <a:ext cx="264276" cy="45719"/>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25" name="Rechteck 24">
            <a:extLst>
              <a:ext uri="{FF2B5EF4-FFF2-40B4-BE49-F238E27FC236}">
                <a16:creationId xmlns:a16="http://schemas.microsoft.com/office/drawing/2014/main" id="{5FA9F871-C03B-4965-B7EB-AC4E923FBA9F}"/>
              </a:ext>
            </a:extLst>
          </p:cNvPr>
          <p:cNvSpPr/>
          <p:nvPr/>
        </p:nvSpPr>
        <p:spPr bwMode="auto">
          <a:xfrm>
            <a:off x="12099924" y="5805619"/>
            <a:ext cx="264276" cy="45719"/>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26" name="Rechteck 25">
            <a:extLst>
              <a:ext uri="{FF2B5EF4-FFF2-40B4-BE49-F238E27FC236}">
                <a16:creationId xmlns:a16="http://schemas.microsoft.com/office/drawing/2014/main" id="{B16D2C41-63B1-4F6F-B31D-A5DADF5D3E5C}"/>
              </a:ext>
            </a:extLst>
          </p:cNvPr>
          <p:cNvSpPr/>
          <p:nvPr/>
        </p:nvSpPr>
        <p:spPr bwMode="auto">
          <a:xfrm>
            <a:off x="12384324" y="5418658"/>
            <a:ext cx="264276" cy="45719"/>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27" name="Rechteck 26">
            <a:extLst>
              <a:ext uri="{FF2B5EF4-FFF2-40B4-BE49-F238E27FC236}">
                <a16:creationId xmlns:a16="http://schemas.microsoft.com/office/drawing/2014/main" id="{F072001D-2B84-4988-8E24-75F4080FC25D}"/>
              </a:ext>
            </a:extLst>
          </p:cNvPr>
          <p:cNvSpPr/>
          <p:nvPr/>
        </p:nvSpPr>
        <p:spPr bwMode="auto">
          <a:xfrm>
            <a:off x="12384324" y="5757697"/>
            <a:ext cx="264276" cy="45719"/>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28" name="Rechteck 27">
            <a:extLst>
              <a:ext uri="{FF2B5EF4-FFF2-40B4-BE49-F238E27FC236}">
                <a16:creationId xmlns:a16="http://schemas.microsoft.com/office/drawing/2014/main" id="{719B2B85-BF9D-438B-A2B2-1A823A9C35C1}"/>
              </a:ext>
            </a:extLst>
          </p:cNvPr>
          <p:cNvSpPr/>
          <p:nvPr/>
        </p:nvSpPr>
        <p:spPr bwMode="auto">
          <a:xfrm>
            <a:off x="12648600" y="5272785"/>
            <a:ext cx="264276" cy="45719"/>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29" name="Rechteck 28">
            <a:extLst>
              <a:ext uri="{FF2B5EF4-FFF2-40B4-BE49-F238E27FC236}">
                <a16:creationId xmlns:a16="http://schemas.microsoft.com/office/drawing/2014/main" id="{216399D3-C114-4034-A605-7C721E67BF9B}"/>
              </a:ext>
            </a:extLst>
          </p:cNvPr>
          <p:cNvSpPr/>
          <p:nvPr/>
        </p:nvSpPr>
        <p:spPr bwMode="auto">
          <a:xfrm>
            <a:off x="12675762" y="5941289"/>
            <a:ext cx="264276" cy="45719"/>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30" name="Rechteck 29">
            <a:extLst>
              <a:ext uri="{FF2B5EF4-FFF2-40B4-BE49-F238E27FC236}">
                <a16:creationId xmlns:a16="http://schemas.microsoft.com/office/drawing/2014/main" id="{42C847B0-78D4-46B2-AAE3-055093CFDD2B}"/>
              </a:ext>
            </a:extLst>
          </p:cNvPr>
          <p:cNvSpPr/>
          <p:nvPr/>
        </p:nvSpPr>
        <p:spPr bwMode="auto">
          <a:xfrm>
            <a:off x="12940894" y="5345653"/>
            <a:ext cx="264276" cy="45719"/>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31" name="Rechteck 30">
            <a:extLst>
              <a:ext uri="{FF2B5EF4-FFF2-40B4-BE49-F238E27FC236}">
                <a16:creationId xmlns:a16="http://schemas.microsoft.com/office/drawing/2014/main" id="{9F45EBC7-B813-4815-96B6-084ED8685A8D}"/>
              </a:ext>
            </a:extLst>
          </p:cNvPr>
          <p:cNvSpPr/>
          <p:nvPr/>
        </p:nvSpPr>
        <p:spPr bwMode="auto">
          <a:xfrm>
            <a:off x="12929912" y="5602856"/>
            <a:ext cx="264276" cy="45719"/>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Tree>
    <p:extLst>
      <p:ext uri="{BB962C8B-B14F-4D97-AF65-F5344CB8AC3E}">
        <p14:creationId xmlns:p14="http://schemas.microsoft.com/office/powerpoint/2010/main" val="7020064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500" y="2286000"/>
            <a:ext cx="6408738" cy="2085181"/>
          </a:xfrm>
        </p:spPr>
        <p:txBody>
          <a:bodyPr/>
          <a:lstStyle/>
          <a:p>
            <a:pPr marL="0" indent="0">
              <a:spcBef>
                <a:spcPts val="0"/>
              </a:spcBef>
              <a:buNone/>
            </a:pPr>
            <a:r>
              <a:rPr lang="en-US" sz="2400" dirty="0" err="1">
                <a:solidFill>
                  <a:schemeClr val="bg1">
                    <a:lumMod val="50000"/>
                  </a:schemeClr>
                </a:solidFill>
              </a:rPr>
              <a:t>Einführung</a:t>
            </a:r>
            <a:endParaRPr lang="en-US" sz="4000" dirty="0">
              <a:solidFill>
                <a:schemeClr val="bg1">
                  <a:lumMod val="50000"/>
                </a:schemeClr>
              </a:solidFill>
            </a:endParaRPr>
          </a:p>
          <a:p>
            <a:pPr marL="0" indent="0">
              <a:lnSpc>
                <a:spcPct val="150000"/>
              </a:lnSpc>
              <a:spcBef>
                <a:spcPts val="0"/>
              </a:spcBef>
              <a:buNone/>
            </a:pPr>
            <a:r>
              <a:rPr lang="en-US" sz="2400" dirty="0" err="1">
                <a:solidFill>
                  <a:schemeClr val="bg1">
                    <a:lumMod val="50000"/>
                  </a:schemeClr>
                </a:solidFill>
              </a:rPr>
              <a:t>Grundlagen</a:t>
            </a:r>
            <a:endParaRPr lang="en-US" sz="2400" dirty="0">
              <a:solidFill>
                <a:schemeClr val="bg1">
                  <a:lumMod val="50000"/>
                </a:schemeClr>
              </a:solidFill>
            </a:endParaRPr>
          </a:p>
          <a:p>
            <a:pPr marL="0" indent="0">
              <a:lnSpc>
                <a:spcPct val="150000"/>
              </a:lnSpc>
              <a:spcBef>
                <a:spcPts val="0"/>
              </a:spcBef>
              <a:buNone/>
            </a:pPr>
            <a:r>
              <a:rPr lang="en-US" sz="2400" dirty="0">
                <a:solidFill>
                  <a:schemeClr val="bg1">
                    <a:lumMod val="50000"/>
                  </a:schemeClr>
                </a:solidFill>
              </a:rPr>
              <a:t>Power BI Desktop</a:t>
            </a:r>
          </a:p>
          <a:p>
            <a:pPr marL="0" indent="0">
              <a:lnSpc>
                <a:spcPct val="150000"/>
              </a:lnSpc>
              <a:spcBef>
                <a:spcPts val="0"/>
              </a:spcBef>
              <a:buNone/>
            </a:pPr>
            <a:r>
              <a:rPr lang="de-DE" sz="2400" dirty="0">
                <a:solidFill>
                  <a:schemeClr val="bg1">
                    <a:lumMod val="50000"/>
                  </a:schemeClr>
                </a:solidFill>
              </a:rPr>
              <a:t>P</a:t>
            </a:r>
            <a:r>
              <a:rPr lang="en-US" sz="2400" dirty="0" err="1">
                <a:solidFill>
                  <a:schemeClr val="bg1">
                    <a:lumMod val="50000"/>
                  </a:schemeClr>
                </a:solidFill>
              </a:rPr>
              <a:t>ower</a:t>
            </a:r>
            <a:r>
              <a:rPr lang="en-US" sz="2400" dirty="0">
                <a:solidFill>
                  <a:schemeClr val="bg1">
                    <a:lumMod val="50000"/>
                  </a:schemeClr>
                </a:solidFill>
              </a:rPr>
              <a:t> BI Service</a:t>
            </a:r>
          </a:p>
          <a:p>
            <a:pPr marL="0" indent="0">
              <a:lnSpc>
                <a:spcPct val="150000"/>
              </a:lnSpc>
              <a:spcBef>
                <a:spcPts val="0"/>
              </a:spcBef>
              <a:buNone/>
            </a:pPr>
            <a:r>
              <a:rPr lang="de-DE" sz="2400" dirty="0">
                <a:solidFill>
                  <a:schemeClr val="bg1">
                    <a:lumMod val="50000"/>
                  </a:schemeClr>
                </a:solidFill>
              </a:rPr>
              <a:t>P</a:t>
            </a:r>
            <a:r>
              <a:rPr lang="en-US" sz="2400" dirty="0" err="1">
                <a:solidFill>
                  <a:schemeClr val="bg1">
                    <a:lumMod val="50000"/>
                  </a:schemeClr>
                </a:solidFill>
              </a:rPr>
              <a:t>ower</a:t>
            </a:r>
            <a:r>
              <a:rPr lang="en-US" sz="2400" dirty="0">
                <a:solidFill>
                  <a:schemeClr val="bg1">
                    <a:lumMod val="50000"/>
                  </a:schemeClr>
                </a:solidFill>
              </a:rPr>
              <a:t> BI Mobile App</a:t>
            </a:r>
          </a:p>
          <a:p>
            <a:pPr marL="0" indent="0">
              <a:lnSpc>
                <a:spcPct val="150000"/>
              </a:lnSpc>
              <a:spcBef>
                <a:spcPts val="0"/>
              </a:spcBef>
              <a:buNone/>
            </a:pPr>
            <a:r>
              <a:rPr lang="de-DE" sz="2400" dirty="0">
                <a:solidFill>
                  <a:schemeClr val="bg1">
                    <a:lumMod val="50000"/>
                  </a:schemeClr>
                </a:solidFill>
              </a:rPr>
              <a:t>Zusammenfassung</a:t>
            </a:r>
            <a:endParaRPr lang="en-US" sz="2400" dirty="0">
              <a:solidFill>
                <a:schemeClr val="bg1">
                  <a:lumMod val="50000"/>
                </a:schemeClr>
              </a:solidFill>
            </a:endParaRPr>
          </a:p>
          <a:p>
            <a:pPr marL="0" indent="0">
              <a:lnSpc>
                <a:spcPct val="150000"/>
              </a:lnSpc>
              <a:spcBef>
                <a:spcPts val="0"/>
              </a:spcBef>
              <a:buNone/>
            </a:pPr>
            <a:r>
              <a:rPr lang="de-DE" sz="3200" dirty="0">
                <a:solidFill>
                  <a:srgbClr val="003366"/>
                </a:solidFill>
              </a:rPr>
              <a:t>Bringen Sie Ihre eigenen Daten mit</a:t>
            </a:r>
          </a:p>
          <a:p>
            <a:pPr marL="0" indent="0">
              <a:lnSpc>
                <a:spcPct val="150000"/>
              </a:lnSpc>
              <a:spcBef>
                <a:spcPts val="0"/>
              </a:spcBef>
              <a:buNone/>
            </a:pPr>
            <a:endParaRPr lang="en-US" sz="2400" dirty="0">
              <a:solidFill>
                <a:schemeClr val="bg1">
                  <a:lumMod val="50000"/>
                </a:schemeClr>
              </a:solidFill>
            </a:endParaRPr>
          </a:p>
        </p:txBody>
      </p:sp>
      <p:sp>
        <p:nvSpPr>
          <p:cNvPr id="4" name="Date Placeholder 3"/>
          <p:cNvSpPr>
            <a:spLocks noGrp="1"/>
          </p:cNvSpPr>
          <p:nvPr>
            <p:ph type="dt" sz="half" idx="10"/>
          </p:nvPr>
        </p:nvSpPr>
        <p:spPr/>
        <p:txBody>
          <a:bodyPr/>
          <a:lstStyle/>
          <a:p>
            <a:pPr>
              <a:defRPr/>
            </a:pPr>
            <a:fld id="{31F510D7-8978-4F28-9D2D-C8C55057B042}" type="datetime1">
              <a:rPr lang="de-DE" altLang="en-US" smtClean="0"/>
              <a:pPr>
                <a:defRPr/>
              </a:pPr>
              <a:t>11.06.2022</a:t>
            </a:fld>
            <a:endParaRPr lang="de-DE" altLang="en-US" dirty="0"/>
          </a:p>
        </p:txBody>
      </p:sp>
      <p:sp>
        <p:nvSpPr>
          <p:cNvPr id="6" name="Inhaltsplatzhalter 2"/>
          <p:cNvSpPr txBox="1">
            <a:spLocks/>
          </p:cNvSpPr>
          <p:nvPr/>
        </p:nvSpPr>
        <p:spPr bwMode="auto">
          <a:xfrm>
            <a:off x="0" y="1349125"/>
            <a:ext cx="1440000" cy="540000"/>
          </a:xfrm>
          <a:prstGeom prst="rect">
            <a:avLst/>
          </a:prstGeom>
          <a:solidFill>
            <a:srgbClr val="003366"/>
          </a:solidFill>
          <a:ln>
            <a:noFill/>
          </a:ln>
          <a:effectLst/>
        </p:spPr>
        <p:txBody>
          <a:bodyPr vert="horz" wrap="square" lIns="128583" tIns="64291" rIns="128583" bIns="64291" numCol="1" anchor="ctr"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de-DE" sz="2000" b="1" kern="0" dirty="0">
                <a:solidFill>
                  <a:schemeClr val="bg1"/>
                </a:solidFill>
                <a:latin typeface="+mj-lt"/>
              </a:rPr>
              <a:t>Agenda</a:t>
            </a:r>
          </a:p>
        </p:txBody>
      </p:sp>
      <p:pic>
        <p:nvPicPr>
          <p:cNvPr id="10" name="Grafik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528711">
            <a:off x="6426704" y="-274504"/>
            <a:ext cx="7274603" cy="8246092"/>
          </a:xfrm>
          <a:prstGeom prst="rect">
            <a:avLst/>
          </a:prstGeom>
        </p:spPr>
      </p:pic>
    </p:spTree>
    <p:extLst>
      <p:ext uri="{BB962C8B-B14F-4D97-AF65-F5344CB8AC3E}">
        <p14:creationId xmlns:p14="http://schemas.microsoft.com/office/powerpoint/2010/main" val="38603959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fik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42" y="-197966"/>
            <a:ext cx="14755477" cy="8298979"/>
          </a:xfrm>
          <a:prstGeom prst="rect">
            <a:avLst/>
          </a:prstGeom>
        </p:spPr>
      </p:pic>
      <p:grpSp>
        <p:nvGrpSpPr>
          <p:cNvPr id="23" name="Gruppieren 22"/>
          <p:cNvGrpSpPr/>
          <p:nvPr/>
        </p:nvGrpSpPr>
        <p:grpSpPr>
          <a:xfrm>
            <a:off x="9419500" y="3462516"/>
            <a:ext cx="5558264" cy="449220"/>
            <a:chOff x="9419500" y="3462516"/>
            <a:chExt cx="5558264" cy="449220"/>
          </a:xfrm>
        </p:grpSpPr>
        <p:sp>
          <p:nvSpPr>
            <p:cNvPr id="41" name="Rechteck 40"/>
            <p:cNvSpPr/>
            <p:nvPr/>
          </p:nvSpPr>
          <p:spPr bwMode="auto">
            <a:xfrm>
              <a:off x="9419500" y="3479736"/>
              <a:ext cx="5558264" cy="432000"/>
            </a:xfrm>
            <a:prstGeom prst="rect">
              <a:avLst/>
            </a:prstGeom>
            <a:solidFill>
              <a:schemeClr val="bg1"/>
            </a:solidFill>
            <a:ln w="3175" cap="flat" cmpd="sng" algn="ctr">
              <a:solidFill>
                <a:srgbClr val="555555">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4" name="Rechteck 3">
              <a:hlinkClick r:id="rId3"/>
            </p:cNvPr>
            <p:cNvSpPr/>
            <p:nvPr/>
          </p:nvSpPr>
          <p:spPr bwMode="auto">
            <a:xfrm rot="5400000">
              <a:off x="11391755" y="1490261"/>
              <a:ext cx="448574" cy="4393083"/>
            </a:xfrm>
            <a:prstGeom prst="rect">
              <a:avLst/>
            </a:prstGeom>
            <a:noFill/>
            <a:ln w="3175" cmpd="sng">
              <a:noFill/>
            </a:ln>
            <a:effectLst/>
          </p:spPr>
          <p:txBody>
            <a:bodyPr vert="vert270" wrap="square" lIns="36000" tIns="36000" rIns="36000" bIns="36000" numCol="1" rtlCol="0" anchor="b" anchorCtr="0" compatLnSpc="1">
              <a:prstTxWarp prst="textNoShape">
                <a:avLst/>
              </a:prstTxWarp>
              <a:noAutofit/>
            </a:bodyPr>
            <a:lstStyle/>
            <a:p>
              <a:pPr marL="0" marR="0" indent="0" algn="r" defTabSz="914400" rtl="0" eaLnBrk="1" fontAlgn="base" latinLnBrk="0" hangingPunct="1">
                <a:lnSpc>
                  <a:spcPct val="100000"/>
                </a:lnSpc>
                <a:spcBef>
                  <a:spcPct val="0"/>
                </a:spcBef>
                <a:spcAft>
                  <a:spcPct val="0"/>
                </a:spcAft>
                <a:buClrTx/>
                <a:buSzTx/>
                <a:buFontTx/>
                <a:buNone/>
                <a:tabLst/>
              </a:pPr>
              <a:r>
                <a:rPr lang="de-DE" sz="1200" dirty="0">
                  <a:solidFill>
                    <a:srgbClr val="555555"/>
                  </a:solidFill>
                  <a:latin typeface="Calibri" panose="020F0502020204030204" pitchFamily="34" charset="0"/>
                </a:rPr>
                <a:t>www</a:t>
              </a:r>
              <a:r>
                <a:rPr kumimoji="0" lang="de-DE" sz="1200" b="0" i="0" u="none" strike="noStrike" cap="none" normalizeH="0" baseline="0" dirty="0">
                  <a:ln>
                    <a:noFill/>
                  </a:ln>
                  <a:solidFill>
                    <a:srgbClr val="555555"/>
                  </a:solidFill>
                  <a:effectLst/>
                  <a:latin typeface="Calibri" panose="020F0502020204030204" pitchFamily="34" charset="0"/>
                </a:rPr>
                <a:t>.evoguard.com</a:t>
              </a:r>
            </a:p>
          </p:txBody>
        </p:sp>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1301" y="3524789"/>
              <a:ext cx="1515016" cy="341895"/>
            </a:xfrm>
            <a:prstGeom prst="rect">
              <a:avLst/>
            </a:prstGeom>
          </p:spPr>
        </p:pic>
      </p:grpSp>
      <p:grpSp>
        <p:nvGrpSpPr>
          <p:cNvPr id="7" name="Gruppieren 6"/>
          <p:cNvGrpSpPr/>
          <p:nvPr/>
        </p:nvGrpSpPr>
        <p:grpSpPr>
          <a:xfrm>
            <a:off x="9419500" y="1870285"/>
            <a:ext cx="5558264" cy="450839"/>
            <a:chOff x="9419500" y="1870285"/>
            <a:chExt cx="5558264" cy="450839"/>
          </a:xfrm>
        </p:grpSpPr>
        <p:sp>
          <p:nvSpPr>
            <p:cNvPr id="2" name="Rechteck 1"/>
            <p:cNvSpPr/>
            <p:nvPr/>
          </p:nvSpPr>
          <p:spPr bwMode="auto">
            <a:xfrm>
              <a:off x="9419500" y="1889124"/>
              <a:ext cx="5558264" cy="432000"/>
            </a:xfrm>
            <a:prstGeom prst="rect">
              <a:avLst/>
            </a:prstGeom>
            <a:solidFill>
              <a:schemeClr val="bg1"/>
            </a:solidFill>
            <a:ln w="3175" cap="flat" cmpd="sng" algn="ctr">
              <a:solidFill>
                <a:srgbClr val="555555">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34" name="Rechteck 33">
              <a:hlinkClick r:id="rId5"/>
            </p:cNvPr>
            <p:cNvSpPr/>
            <p:nvPr/>
          </p:nvSpPr>
          <p:spPr bwMode="auto">
            <a:xfrm rot="5400000">
              <a:off x="11391755" y="-101970"/>
              <a:ext cx="448574" cy="4393083"/>
            </a:xfrm>
            <a:prstGeom prst="rect">
              <a:avLst/>
            </a:prstGeom>
            <a:noFill/>
            <a:ln w="3175" cmpd="sng">
              <a:noFill/>
            </a:ln>
            <a:effectLst/>
          </p:spPr>
          <p:txBody>
            <a:bodyPr vert="vert270" wrap="square" lIns="36000" tIns="36000" rIns="36000" bIns="36000" numCol="1" rtlCol="0" anchor="b" anchorCtr="0" compatLnSpc="1">
              <a:prstTxWarp prst="textNoShape">
                <a:avLst/>
              </a:prstTxWarp>
              <a:noAutofit/>
            </a:bodyPr>
            <a:lstStyle/>
            <a:p>
              <a:pPr marL="0" marR="0" indent="0" algn="r" defTabSz="914400" rtl="0" eaLnBrk="1" fontAlgn="base" latinLnBrk="0" hangingPunct="1">
                <a:lnSpc>
                  <a:spcPct val="100000"/>
                </a:lnSpc>
                <a:spcBef>
                  <a:spcPct val="0"/>
                </a:spcBef>
                <a:spcAft>
                  <a:spcPct val="0"/>
                </a:spcAft>
                <a:buClrTx/>
                <a:buSzTx/>
                <a:buFontTx/>
                <a:buNone/>
                <a:tabLst/>
              </a:pPr>
              <a:r>
                <a:rPr lang="de-DE" sz="1200" dirty="0">
                  <a:solidFill>
                    <a:srgbClr val="555555"/>
                  </a:solidFill>
                  <a:latin typeface="Calibri" panose="020F0502020204030204" pitchFamily="34" charset="0"/>
                </a:rPr>
                <a:t>www.kic-krones.com</a:t>
              </a:r>
              <a:endParaRPr kumimoji="0" lang="de-DE" sz="1200" b="0" i="0" u="none" strike="noStrike" cap="none" normalizeH="0" baseline="0" dirty="0">
                <a:ln>
                  <a:noFill/>
                </a:ln>
                <a:solidFill>
                  <a:srgbClr val="555555"/>
                </a:solidFill>
                <a:effectLst/>
                <a:latin typeface="Calibri" panose="020F0502020204030204" pitchFamily="34" charset="0"/>
              </a:endParaRPr>
            </a:p>
          </p:txBody>
        </p:sp>
        <p:pic>
          <p:nvPicPr>
            <p:cNvPr id="16" name="Grafik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1300" y="1934177"/>
              <a:ext cx="1518829" cy="341895"/>
            </a:xfrm>
            <a:prstGeom prst="rect">
              <a:avLst/>
            </a:prstGeom>
          </p:spPr>
        </p:pic>
      </p:grpSp>
      <p:grpSp>
        <p:nvGrpSpPr>
          <p:cNvPr id="18" name="Gruppieren 17"/>
          <p:cNvGrpSpPr/>
          <p:nvPr/>
        </p:nvGrpSpPr>
        <p:grpSpPr>
          <a:xfrm>
            <a:off x="9419500" y="2929334"/>
            <a:ext cx="5558264" cy="452198"/>
            <a:chOff x="9419500" y="2929334"/>
            <a:chExt cx="5558264" cy="452198"/>
          </a:xfrm>
        </p:grpSpPr>
        <p:sp>
          <p:nvSpPr>
            <p:cNvPr id="32" name="Rechteck 31"/>
            <p:cNvSpPr/>
            <p:nvPr/>
          </p:nvSpPr>
          <p:spPr bwMode="auto">
            <a:xfrm>
              <a:off x="9419500" y="2949532"/>
              <a:ext cx="5558264" cy="432000"/>
            </a:xfrm>
            <a:prstGeom prst="rect">
              <a:avLst/>
            </a:prstGeom>
            <a:solidFill>
              <a:schemeClr val="bg1"/>
            </a:solidFill>
            <a:ln w="3175" cap="flat" cmpd="sng" algn="ctr">
              <a:solidFill>
                <a:srgbClr val="555555">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35" name="Rechteck 34">
              <a:hlinkClick r:id="rId7"/>
            </p:cNvPr>
            <p:cNvSpPr/>
            <p:nvPr/>
          </p:nvSpPr>
          <p:spPr bwMode="auto">
            <a:xfrm rot="5400000">
              <a:off x="11391755" y="957079"/>
              <a:ext cx="448574" cy="4393083"/>
            </a:xfrm>
            <a:prstGeom prst="rect">
              <a:avLst/>
            </a:prstGeom>
            <a:noFill/>
            <a:ln w="3175" cmpd="sng">
              <a:noFill/>
            </a:ln>
            <a:effectLst/>
          </p:spPr>
          <p:txBody>
            <a:bodyPr vert="vert270" wrap="square" lIns="36000" tIns="36000" rIns="36000" bIns="36000" numCol="1" rtlCol="0" anchor="b" anchorCtr="0" compatLnSpc="1">
              <a:prstTxWarp prst="textNoShape">
                <a:avLst/>
              </a:prstTxWarp>
              <a:noAutofit/>
            </a:bodyPr>
            <a:lstStyle/>
            <a:p>
              <a:pPr marL="0" marR="0" indent="0" algn="r" defTabSz="914400" rtl="0" eaLnBrk="1" fontAlgn="base" latinLnBrk="0" hangingPunct="1">
                <a:lnSpc>
                  <a:spcPct val="100000"/>
                </a:lnSpc>
                <a:spcBef>
                  <a:spcPct val="0"/>
                </a:spcBef>
                <a:spcAft>
                  <a:spcPct val="0"/>
                </a:spcAft>
                <a:buClrTx/>
                <a:buSzTx/>
                <a:buFontTx/>
                <a:buNone/>
                <a:tabLst/>
              </a:pPr>
              <a:r>
                <a:rPr lang="de-DE" sz="1200" dirty="0">
                  <a:solidFill>
                    <a:srgbClr val="555555"/>
                  </a:solidFill>
                  <a:latin typeface="Calibri" panose="020F0502020204030204" pitchFamily="34" charset="0"/>
                </a:rPr>
                <a:t>www.konplan.cz</a:t>
              </a:r>
              <a:endParaRPr kumimoji="0" lang="de-DE" sz="1200" b="0" i="0" u="none" strike="noStrike" cap="none" normalizeH="0" baseline="0" dirty="0">
                <a:ln>
                  <a:noFill/>
                </a:ln>
                <a:solidFill>
                  <a:srgbClr val="555555"/>
                </a:solidFill>
                <a:effectLst/>
                <a:latin typeface="Calibri" panose="020F0502020204030204" pitchFamily="34" charset="0"/>
              </a:endParaRPr>
            </a:p>
          </p:txBody>
        </p:sp>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61300" y="2994585"/>
              <a:ext cx="1300219" cy="341895"/>
            </a:xfrm>
            <a:prstGeom prst="rect">
              <a:avLst/>
            </a:prstGeom>
          </p:spPr>
        </p:pic>
      </p:grpSp>
      <p:grpSp>
        <p:nvGrpSpPr>
          <p:cNvPr id="12" name="Gruppieren 11"/>
          <p:cNvGrpSpPr/>
          <p:nvPr/>
        </p:nvGrpSpPr>
        <p:grpSpPr>
          <a:xfrm>
            <a:off x="9419500" y="2403467"/>
            <a:ext cx="5558264" cy="448574"/>
            <a:chOff x="9419500" y="2403467"/>
            <a:chExt cx="5558264" cy="448574"/>
          </a:xfrm>
        </p:grpSpPr>
        <p:sp>
          <p:nvSpPr>
            <p:cNvPr id="29" name="Rechteck 28"/>
            <p:cNvSpPr/>
            <p:nvPr/>
          </p:nvSpPr>
          <p:spPr bwMode="auto">
            <a:xfrm>
              <a:off x="9419500" y="2419328"/>
              <a:ext cx="5558264" cy="432000"/>
            </a:xfrm>
            <a:prstGeom prst="rect">
              <a:avLst/>
            </a:prstGeom>
            <a:solidFill>
              <a:schemeClr val="bg1"/>
            </a:solidFill>
            <a:ln w="3175" cap="flat" cmpd="sng" algn="ctr">
              <a:solidFill>
                <a:srgbClr val="555555">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36" name="Rechteck 35">
              <a:hlinkClick r:id="rId9"/>
            </p:cNvPr>
            <p:cNvSpPr/>
            <p:nvPr/>
          </p:nvSpPr>
          <p:spPr bwMode="auto">
            <a:xfrm rot="5400000">
              <a:off x="11391755" y="431212"/>
              <a:ext cx="448574" cy="4393083"/>
            </a:xfrm>
            <a:prstGeom prst="rect">
              <a:avLst/>
            </a:prstGeom>
            <a:noFill/>
            <a:ln w="3175" cmpd="sng">
              <a:noFill/>
            </a:ln>
            <a:effectLst/>
          </p:spPr>
          <p:txBody>
            <a:bodyPr vert="vert270" wrap="square" lIns="36000" tIns="36000" rIns="36000" bIns="36000" numCol="1" rtlCol="0" anchor="b" anchorCtr="0" compatLnSpc="1">
              <a:prstTxWarp prst="textNoShape">
                <a:avLst/>
              </a:prstTxWarp>
              <a:noAutofit/>
            </a:bodyPr>
            <a:lstStyle/>
            <a:p>
              <a:pPr marL="0" marR="0" indent="0" algn="r" defTabSz="914400" rtl="0" eaLnBrk="1" fontAlgn="base" latinLnBrk="0" hangingPunct="1">
                <a:lnSpc>
                  <a:spcPct val="100000"/>
                </a:lnSpc>
                <a:spcBef>
                  <a:spcPct val="0"/>
                </a:spcBef>
                <a:spcAft>
                  <a:spcPct val="0"/>
                </a:spcAft>
                <a:buClrTx/>
                <a:buSzTx/>
                <a:buFontTx/>
                <a:buNone/>
                <a:tabLst/>
              </a:pPr>
              <a:r>
                <a:rPr lang="de-DE" sz="1200" dirty="0">
                  <a:solidFill>
                    <a:srgbClr val="555555"/>
                  </a:solidFill>
                  <a:latin typeface="Calibri" panose="020F0502020204030204" pitchFamily="34" charset="0"/>
                </a:rPr>
                <a:t>www.kosme.com</a:t>
              </a:r>
              <a:endParaRPr kumimoji="0" lang="de-DE" sz="1200" b="0" i="0" u="none" strike="noStrike" cap="none" normalizeH="0" baseline="0" dirty="0">
                <a:ln>
                  <a:noFill/>
                </a:ln>
                <a:solidFill>
                  <a:srgbClr val="555555"/>
                </a:solidFill>
                <a:effectLst/>
                <a:latin typeface="Calibri" panose="020F0502020204030204" pitchFamily="34" charset="0"/>
              </a:endParaRPr>
            </a:p>
          </p:txBody>
        </p:sp>
        <p:pic>
          <p:nvPicPr>
            <p:cNvPr id="20" name="Grafik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61301" y="2464381"/>
              <a:ext cx="1009164" cy="341895"/>
            </a:xfrm>
            <a:prstGeom prst="rect">
              <a:avLst/>
            </a:prstGeom>
          </p:spPr>
        </p:pic>
      </p:grpSp>
      <p:grpSp>
        <p:nvGrpSpPr>
          <p:cNvPr id="24" name="Gruppieren 23"/>
          <p:cNvGrpSpPr/>
          <p:nvPr/>
        </p:nvGrpSpPr>
        <p:grpSpPr>
          <a:xfrm>
            <a:off x="9419500" y="3988383"/>
            <a:ext cx="5558264" cy="453557"/>
            <a:chOff x="9419500" y="3988383"/>
            <a:chExt cx="5558264" cy="453557"/>
          </a:xfrm>
        </p:grpSpPr>
        <p:sp>
          <p:nvSpPr>
            <p:cNvPr id="43" name="Rechteck 42"/>
            <p:cNvSpPr/>
            <p:nvPr/>
          </p:nvSpPr>
          <p:spPr bwMode="auto">
            <a:xfrm>
              <a:off x="9419500" y="4009940"/>
              <a:ext cx="5558264" cy="432000"/>
            </a:xfrm>
            <a:prstGeom prst="rect">
              <a:avLst/>
            </a:prstGeom>
            <a:solidFill>
              <a:schemeClr val="bg1"/>
            </a:solidFill>
            <a:ln w="3175" cap="flat" cmpd="sng" algn="ctr">
              <a:solidFill>
                <a:srgbClr val="555555">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38" name="Rechteck 37">
              <a:hlinkClick r:id="rId11"/>
            </p:cNvPr>
            <p:cNvSpPr/>
            <p:nvPr/>
          </p:nvSpPr>
          <p:spPr bwMode="auto">
            <a:xfrm rot="5400000">
              <a:off x="11391755" y="2016128"/>
              <a:ext cx="448574" cy="4393083"/>
            </a:xfrm>
            <a:prstGeom prst="rect">
              <a:avLst/>
            </a:prstGeom>
            <a:noFill/>
            <a:ln w="3175" cmpd="sng">
              <a:noFill/>
            </a:ln>
            <a:effectLst/>
          </p:spPr>
          <p:txBody>
            <a:bodyPr vert="vert270" wrap="square" lIns="36000" tIns="36000" rIns="36000" bIns="36000" numCol="1" rtlCol="0" anchor="b" anchorCtr="0" compatLnSpc="1">
              <a:prstTxWarp prst="textNoShape">
                <a:avLst/>
              </a:prstTxWarp>
              <a:noAutofit/>
            </a:bodyPr>
            <a:lstStyle/>
            <a:p>
              <a:pPr marL="0" marR="0" indent="0" algn="r" defTabSz="914400" rtl="0" eaLnBrk="1" fontAlgn="base" latinLnBrk="0" hangingPunct="1">
                <a:lnSpc>
                  <a:spcPct val="100000"/>
                </a:lnSpc>
                <a:spcBef>
                  <a:spcPct val="0"/>
                </a:spcBef>
                <a:spcAft>
                  <a:spcPct val="0"/>
                </a:spcAft>
                <a:buClrTx/>
                <a:buSzTx/>
                <a:buFontTx/>
                <a:buNone/>
                <a:tabLst/>
              </a:pPr>
              <a:r>
                <a:rPr lang="de-DE" sz="1200" dirty="0">
                  <a:solidFill>
                    <a:srgbClr val="555555"/>
                  </a:solidFill>
                  <a:latin typeface="Calibri" panose="020F0502020204030204" pitchFamily="34" charset="0"/>
                </a:rPr>
                <a:t>www.syskron.com</a:t>
              </a:r>
              <a:endParaRPr kumimoji="0" lang="de-DE" sz="1200" b="0" i="0" u="none" strike="noStrike" cap="none" normalizeH="0" baseline="0" dirty="0">
                <a:ln>
                  <a:noFill/>
                </a:ln>
                <a:solidFill>
                  <a:srgbClr val="555555"/>
                </a:solidFill>
                <a:effectLst/>
                <a:latin typeface="Calibri" panose="020F0502020204030204" pitchFamily="34" charset="0"/>
              </a:endParaRPr>
            </a:p>
          </p:txBody>
        </p:sp>
        <p:pic>
          <p:nvPicPr>
            <p:cNvPr id="21" name="Grafik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61301" y="4054993"/>
              <a:ext cx="1189644" cy="341895"/>
            </a:xfrm>
            <a:prstGeom prst="rect">
              <a:avLst/>
            </a:prstGeom>
          </p:spPr>
        </p:pic>
      </p:grpSp>
      <p:grpSp>
        <p:nvGrpSpPr>
          <p:cNvPr id="26" name="Gruppieren 25"/>
          <p:cNvGrpSpPr/>
          <p:nvPr/>
        </p:nvGrpSpPr>
        <p:grpSpPr>
          <a:xfrm>
            <a:off x="9419500" y="5054748"/>
            <a:ext cx="5558264" cy="448574"/>
            <a:chOff x="9419500" y="5054748"/>
            <a:chExt cx="5558264" cy="448574"/>
          </a:xfrm>
        </p:grpSpPr>
        <p:sp>
          <p:nvSpPr>
            <p:cNvPr id="46" name="Rechteck 45"/>
            <p:cNvSpPr/>
            <p:nvPr/>
          </p:nvSpPr>
          <p:spPr bwMode="auto">
            <a:xfrm>
              <a:off x="9419500" y="5070350"/>
              <a:ext cx="5558264" cy="432000"/>
            </a:xfrm>
            <a:prstGeom prst="rect">
              <a:avLst/>
            </a:prstGeom>
            <a:solidFill>
              <a:schemeClr val="bg1"/>
            </a:solidFill>
            <a:ln w="3175" cap="flat" cmpd="sng" algn="ctr">
              <a:solidFill>
                <a:srgbClr val="555555">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37" name="Rechteck 36">
              <a:hlinkClick r:id="rId13"/>
            </p:cNvPr>
            <p:cNvSpPr/>
            <p:nvPr/>
          </p:nvSpPr>
          <p:spPr bwMode="auto">
            <a:xfrm rot="5400000">
              <a:off x="11391755" y="3082493"/>
              <a:ext cx="448574" cy="4393083"/>
            </a:xfrm>
            <a:prstGeom prst="rect">
              <a:avLst/>
            </a:prstGeom>
            <a:noFill/>
            <a:ln w="3175" cmpd="sng">
              <a:noFill/>
            </a:ln>
            <a:effectLst/>
          </p:spPr>
          <p:txBody>
            <a:bodyPr vert="vert270" wrap="square" lIns="36000" tIns="36000" rIns="36000" bIns="36000" numCol="1" rtlCol="0" anchor="b" anchorCtr="0" compatLnSpc="1">
              <a:prstTxWarp prst="textNoShape">
                <a:avLst/>
              </a:prstTxWarp>
              <a:noAutofit/>
            </a:bodyPr>
            <a:lstStyle/>
            <a:p>
              <a:pPr marL="0" marR="0" indent="0" algn="r" defTabSz="914400" rtl="0" eaLnBrk="1" fontAlgn="base" latinLnBrk="0" hangingPunct="1">
                <a:lnSpc>
                  <a:spcPct val="100000"/>
                </a:lnSpc>
                <a:spcBef>
                  <a:spcPct val="0"/>
                </a:spcBef>
                <a:spcAft>
                  <a:spcPct val="0"/>
                </a:spcAft>
                <a:buClrTx/>
                <a:buSzTx/>
                <a:buFontTx/>
                <a:buNone/>
                <a:tabLst/>
              </a:pPr>
              <a:r>
                <a:rPr lang="de-DE" sz="1200" dirty="0">
                  <a:solidFill>
                    <a:srgbClr val="555555"/>
                  </a:solidFill>
                  <a:latin typeface="Calibri" panose="020F0502020204030204" pitchFamily="34" charset="0"/>
                </a:rPr>
                <a:t>www.milkron.com</a:t>
              </a:r>
              <a:endParaRPr kumimoji="0" lang="de-DE" sz="1200" b="0" i="0" u="none" strike="noStrike" cap="none" normalizeH="0" baseline="0" dirty="0">
                <a:ln>
                  <a:noFill/>
                </a:ln>
                <a:solidFill>
                  <a:srgbClr val="555555"/>
                </a:solidFill>
                <a:effectLst/>
                <a:latin typeface="Calibri" panose="020F0502020204030204" pitchFamily="34" charset="0"/>
              </a:endParaRPr>
            </a:p>
          </p:txBody>
        </p:sp>
        <p:pic>
          <p:nvPicPr>
            <p:cNvPr id="22" name="Grafik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61300" y="5112732"/>
              <a:ext cx="1255198" cy="347237"/>
            </a:xfrm>
            <a:prstGeom prst="rect">
              <a:avLst/>
            </a:prstGeom>
          </p:spPr>
        </p:pic>
      </p:grpSp>
      <p:sp>
        <p:nvSpPr>
          <p:cNvPr id="31" name="Textfeld 30"/>
          <p:cNvSpPr txBox="1"/>
          <p:nvPr/>
        </p:nvSpPr>
        <p:spPr>
          <a:xfrm>
            <a:off x="1079500" y="856294"/>
            <a:ext cx="2376264" cy="369332"/>
          </a:xfrm>
          <a:prstGeom prst="rect">
            <a:avLst/>
          </a:prstGeom>
          <a:noFill/>
        </p:spPr>
        <p:txBody>
          <a:bodyPr wrap="square" lIns="0" tIns="0" rIns="0" bIns="0" rtlCol="0" anchor="b" anchorCtr="0">
            <a:spAutoFit/>
          </a:bodyPr>
          <a:lstStyle/>
          <a:p>
            <a:r>
              <a:rPr lang="de-DE" sz="2400" b="1" dirty="0">
                <a:solidFill>
                  <a:srgbClr val="555555"/>
                </a:solidFill>
                <a:latin typeface="Calibri" panose="020F0502020204030204" pitchFamily="34" charset="0"/>
              </a:rPr>
              <a:t>Wir tun mehr.</a:t>
            </a:r>
          </a:p>
        </p:txBody>
      </p:sp>
      <p:grpSp>
        <p:nvGrpSpPr>
          <p:cNvPr id="5" name="Gruppieren 4"/>
          <p:cNvGrpSpPr/>
          <p:nvPr/>
        </p:nvGrpSpPr>
        <p:grpSpPr>
          <a:xfrm>
            <a:off x="9419500" y="1303343"/>
            <a:ext cx="5558264" cy="450839"/>
            <a:chOff x="9419500" y="1303343"/>
            <a:chExt cx="5558264" cy="450839"/>
          </a:xfrm>
        </p:grpSpPr>
        <p:sp>
          <p:nvSpPr>
            <p:cNvPr id="42" name="Rechteck 41"/>
            <p:cNvSpPr/>
            <p:nvPr/>
          </p:nvSpPr>
          <p:spPr bwMode="auto">
            <a:xfrm>
              <a:off x="9419500" y="1322182"/>
              <a:ext cx="5558264" cy="432000"/>
            </a:xfrm>
            <a:prstGeom prst="rect">
              <a:avLst/>
            </a:prstGeom>
            <a:solidFill>
              <a:schemeClr val="bg1"/>
            </a:solidFill>
            <a:ln w="3175" cap="flat" cmpd="sng" algn="ctr">
              <a:solidFill>
                <a:srgbClr val="555555">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45" name="Rechteck 44">
              <a:hlinkClick r:id="rId15"/>
            </p:cNvPr>
            <p:cNvSpPr/>
            <p:nvPr/>
          </p:nvSpPr>
          <p:spPr bwMode="auto">
            <a:xfrm rot="5400000">
              <a:off x="11391755" y="-668912"/>
              <a:ext cx="448574" cy="4393083"/>
            </a:xfrm>
            <a:prstGeom prst="rect">
              <a:avLst/>
            </a:prstGeom>
            <a:noFill/>
            <a:ln w="3175" cmpd="sng">
              <a:noFill/>
            </a:ln>
            <a:effectLst/>
          </p:spPr>
          <p:txBody>
            <a:bodyPr vert="vert270" wrap="square" lIns="36000" tIns="36000" rIns="36000" bIns="36000" numCol="1" rtlCol="0" anchor="b" anchorCtr="0" compatLnSpc="1">
              <a:prstTxWarp prst="textNoShape">
                <a:avLst/>
              </a:prstTxWarp>
              <a:noAutofit/>
            </a:bodyPr>
            <a:lstStyle/>
            <a:p>
              <a:pPr marL="0" marR="0" indent="0" algn="r" defTabSz="914400" rtl="0" eaLnBrk="1" fontAlgn="base" latinLnBrk="0" hangingPunct="1">
                <a:lnSpc>
                  <a:spcPct val="100000"/>
                </a:lnSpc>
                <a:spcBef>
                  <a:spcPct val="0"/>
                </a:spcBef>
                <a:spcAft>
                  <a:spcPct val="0"/>
                </a:spcAft>
                <a:buClrTx/>
                <a:buSzTx/>
                <a:buFontTx/>
                <a:buNone/>
                <a:tabLst/>
              </a:pPr>
              <a:r>
                <a:rPr lang="de-DE" sz="1200" dirty="0">
                  <a:solidFill>
                    <a:srgbClr val="555555"/>
                  </a:solidFill>
                  <a:latin typeface="Calibri" panose="020F0502020204030204" pitchFamily="34" charset="0"/>
                </a:rPr>
                <a:t>www.krones.com</a:t>
              </a:r>
              <a:endParaRPr kumimoji="0" lang="de-DE" sz="1200" b="0" i="0" strike="noStrike" cap="none" normalizeH="0" baseline="0" dirty="0">
                <a:ln>
                  <a:noFill/>
                </a:ln>
                <a:solidFill>
                  <a:srgbClr val="555555"/>
                </a:solidFill>
                <a:effectLst/>
                <a:latin typeface="Calibri" panose="020F0502020204030204" pitchFamily="34" charset="0"/>
              </a:endParaRPr>
            </a:p>
          </p:txBody>
        </p:sp>
        <p:pic>
          <p:nvPicPr>
            <p:cNvPr id="39" name="Grafik 3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61300" y="1367266"/>
              <a:ext cx="1112008" cy="341864"/>
            </a:xfrm>
            <a:prstGeom prst="rect">
              <a:avLst/>
            </a:prstGeom>
          </p:spPr>
        </p:pic>
      </p:grpSp>
      <p:grpSp>
        <p:nvGrpSpPr>
          <p:cNvPr id="47" name="Gruppieren 46"/>
          <p:cNvGrpSpPr/>
          <p:nvPr/>
        </p:nvGrpSpPr>
        <p:grpSpPr>
          <a:xfrm>
            <a:off x="9419500" y="4528880"/>
            <a:ext cx="5558264" cy="448574"/>
            <a:chOff x="9419500" y="4528880"/>
            <a:chExt cx="5558264" cy="448574"/>
          </a:xfrm>
        </p:grpSpPr>
        <p:sp>
          <p:nvSpPr>
            <p:cNvPr id="48" name="Rechteck 47"/>
            <p:cNvSpPr/>
            <p:nvPr/>
          </p:nvSpPr>
          <p:spPr bwMode="auto">
            <a:xfrm>
              <a:off x="9419500" y="4540144"/>
              <a:ext cx="5558264" cy="432000"/>
            </a:xfrm>
            <a:prstGeom prst="rect">
              <a:avLst/>
            </a:prstGeom>
            <a:solidFill>
              <a:schemeClr val="bg1"/>
            </a:solidFill>
            <a:ln w="3175" cap="flat" cmpd="sng" algn="ctr">
              <a:solidFill>
                <a:srgbClr val="555555">
                  <a:alpha val="50196"/>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Calibri" panose="020F0502020204030204" pitchFamily="34" charset="0"/>
              </a:endParaRPr>
            </a:p>
          </p:txBody>
        </p:sp>
        <p:sp>
          <p:nvSpPr>
            <p:cNvPr id="49" name="Rechteck 48">
              <a:hlinkClick r:id="rId17"/>
            </p:cNvPr>
            <p:cNvSpPr/>
            <p:nvPr/>
          </p:nvSpPr>
          <p:spPr bwMode="auto">
            <a:xfrm rot="5400000">
              <a:off x="11391755" y="2556625"/>
              <a:ext cx="448574" cy="4393083"/>
            </a:xfrm>
            <a:prstGeom prst="rect">
              <a:avLst/>
            </a:prstGeom>
            <a:noFill/>
            <a:ln w="3175" cmpd="sng">
              <a:noFill/>
            </a:ln>
            <a:effectLst/>
          </p:spPr>
          <p:txBody>
            <a:bodyPr vert="vert270" wrap="square" lIns="36000" tIns="36000" rIns="36000" bIns="36000" numCol="1" rtlCol="0" anchor="b" anchorCtr="0" compatLnSpc="1">
              <a:prstTxWarp prst="textNoShape">
                <a:avLst/>
              </a:prstTxWarp>
              <a:noAutofit/>
            </a:bodyPr>
            <a:lstStyle/>
            <a:p>
              <a:pPr marL="0" marR="0" indent="0" algn="r" defTabSz="914400" rtl="0" eaLnBrk="1" fontAlgn="base" latinLnBrk="0" hangingPunct="1">
                <a:lnSpc>
                  <a:spcPct val="100000"/>
                </a:lnSpc>
                <a:spcBef>
                  <a:spcPct val="0"/>
                </a:spcBef>
                <a:spcAft>
                  <a:spcPct val="0"/>
                </a:spcAft>
                <a:buClrTx/>
                <a:buSzTx/>
                <a:buFontTx/>
                <a:buNone/>
                <a:tabLst/>
              </a:pPr>
              <a:r>
                <a:rPr lang="de-DE" sz="1200" dirty="0">
                  <a:solidFill>
                    <a:srgbClr val="555555"/>
                  </a:solidFill>
                  <a:latin typeface="Calibri" panose="020F0502020204030204" pitchFamily="34" charset="0"/>
                </a:rPr>
                <a:t>www</a:t>
              </a:r>
              <a:r>
                <a:rPr kumimoji="0" lang="de-DE" sz="1200" b="0" i="0" u="none" strike="noStrike" cap="none" normalizeH="0" baseline="0" dirty="0">
                  <a:ln>
                    <a:noFill/>
                  </a:ln>
                  <a:solidFill>
                    <a:srgbClr val="555555"/>
                  </a:solidFill>
                  <a:effectLst/>
                  <a:latin typeface="Calibri" panose="020F0502020204030204" pitchFamily="34" charset="0"/>
                </a:rPr>
                <a:t>.hst-maschinenbau-gmbh.de</a:t>
              </a:r>
            </a:p>
          </p:txBody>
        </p:sp>
        <p:pic>
          <p:nvPicPr>
            <p:cNvPr id="50" name="Grafik 4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61302" y="4585197"/>
              <a:ext cx="719245" cy="341895"/>
            </a:xfrm>
            <a:prstGeom prst="rect">
              <a:avLst/>
            </a:prstGeom>
          </p:spPr>
        </p:pic>
      </p:grpSp>
      <p:grpSp>
        <p:nvGrpSpPr>
          <p:cNvPr id="6" name="Gruppieren 5"/>
          <p:cNvGrpSpPr>
            <a:grpSpLocks noChangeAspect="1"/>
          </p:cNvGrpSpPr>
          <p:nvPr/>
        </p:nvGrpSpPr>
        <p:grpSpPr>
          <a:xfrm>
            <a:off x="1872308" y="3038120"/>
            <a:ext cx="4786131" cy="1826805"/>
            <a:chOff x="4173432" y="6083281"/>
            <a:chExt cx="3772704" cy="1440000"/>
          </a:xfrm>
        </p:grpSpPr>
        <p:sp>
          <p:nvSpPr>
            <p:cNvPr id="40" name="Inhaltsplatzhalter 2"/>
            <p:cNvSpPr txBox="1">
              <a:spLocks noChangeAspect="1"/>
            </p:cNvSpPr>
            <p:nvPr/>
          </p:nvSpPr>
          <p:spPr bwMode="auto">
            <a:xfrm>
              <a:off x="4173432" y="6354762"/>
              <a:ext cx="3051204" cy="900000"/>
            </a:xfrm>
            <a:prstGeom prst="rect">
              <a:avLst/>
            </a:prstGeom>
            <a:solidFill>
              <a:srgbClr val="003366"/>
            </a:solidFill>
            <a:ln>
              <a:noFill/>
            </a:ln>
            <a:effectLst/>
          </p:spPr>
          <p:txBody>
            <a:bodyPr vert="horz" wrap="square" lIns="128583" tIns="64291" rIns="128583" bIns="64291" numCol="1" anchor="ctr" anchorCtr="0" compatLnSpc="1">
              <a:prstTxWarp prst="textNoShape">
                <a:avLst/>
              </a:prstTxWarp>
            </a:bodyPr>
            <a:lstStyle>
              <a:lvl1pPr marL="266700" indent="-266700" algn="l" defTabSz="1285875" rtl="0" eaLnBrk="1" fontAlgn="base" hangingPunct="1">
                <a:spcBef>
                  <a:spcPct val="20000"/>
                </a:spcBef>
                <a:spcAft>
                  <a:spcPct val="0"/>
                </a:spcAft>
                <a:buClr>
                  <a:schemeClr val="bg1">
                    <a:lumMod val="50000"/>
                  </a:schemeClr>
                </a:buClr>
                <a:buFont typeface="Symbol" pitchFamily="18" charset="2"/>
                <a:buChar char="-"/>
                <a:defRPr>
                  <a:solidFill>
                    <a:schemeClr val="tx1"/>
                  </a:solidFill>
                  <a:latin typeface="TheSans LP5 Plain" pitchFamily="34" charset="0"/>
                  <a:ea typeface="+mn-ea"/>
                  <a:cs typeface="Arial" pitchFamily="34" charset="0"/>
                </a:defRPr>
              </a:lvl1pPr>
              <a:lvl2pPr marL="542925" indent="-276225" algn="l" defTabSz="1285875" rtl="0" eaLnBrk="1" fontAlgn="base" hangingPunct="1">
                <a:spcBef>
                  <a:spcPct val="20000"/>
                </a:spcBef>
                <a:spcAft>
                  <a:spcPct val="0"/>
                </a:spcAft>
                <a:buClr>
                  <a:schemeClr val="bg1">
                    <a:lumMod val="50000"/>
                  </a:schemeClr>
                </a:buClr>
                <a:buFont typeface="Arial" pitchFamily="34" charset="0"/>
                <a:buChar char="•"/>
                <a:defRPr>
                  <a:solidFill>
                    <a:schemeClr val="tx1"/>
                  </a:solidFill>
                  <a:latin typeface="TheSans LP5 Plain" pitchFamily="34" charset="0"/>
                  <a:cs typeface="Arial" pitchFamily="34" charset="0"/>
                </a:defRPr>
              </a:lvl2pPr>
              <a:lvl3pPr marL="1606550" indent="-320675" algn="l" defTabSz="1285875" rtl="0" eaLnBrk="1" fontAlgn="base" hangingPunct="1">
                <a:spcBef>
                  <a:spcPct val="20000"/>
                </a:spcBef>
                <a:spcAft>
                  <a:spcPct val="0"/>
                </a:spcAft>
                <a:buClr>
                  <a:srgbClr val="003366"/>
                </a:buClr>
                <a:buChar char="•"/>
                <a:defRPr>
                  <a:solidFill>
                    <a:schemeClr val="tx1"/>
                  </a:solidFill>
                  <a:latin typeface="+mn-lt"/>
                </a:defRPr>
              </a:lvl3pPr>
              <a:lvl4pPr marL="2249488" indent="-320675" algn="l" defTabSz="1285875" rtl="0" eaLnBrk="1" fontAlgn="base" hangingPunct="1">
                <a:spcBef>
                  <a:spcPct val="20000"/>
                </a:spcBef>
                <a:spcAft>
                  <a:spcPct val="0"/>
                </a:spcAft>
                <a:buClr>
                  <a:srgbClr val="003366"/>
                </a:buClr>
                <a:buChar char="-"/>
                <a:defRPr>
                  <a:solidFill>
                    <a:schemeClr val="tx1"/>
                  </a:solidFill>
                  <a:latin typeface="+mn-lt"/>
                </a:defRPr>
              </a:lvl4pPr>
              <a:lvl5pPr marL="2892425" indent="-320675" algn="l" defTabSz="1285875" rtl="0" eaLnBrk="1" fontAlgn="base" hangingPunct="1">
                <a:spcBef>
                  <a:spcPct val="20000"/>
                </a:spcBef>
                <a:spcAft>
                  <a:spcPct val="0"/>
                </a:spcAft>
                <a:buClr>
                  <a:srgbClr val="003366"/>
                </a:buClr>
                <a:buChar char="»"/>
                <a:defRPr>
                  <a:solidFill>
                    <a:schemeClr val="tx1"/>
                  </a:solidFill>
                  <a:latin typeface="+mn-lt"/>
                </a:defRPr>
              </a:lvl5pPr>
              <a:lvl6pPr marL="3349625" indent="-320675" algn="l" defTabSz="1285875" rtl="0" eaLnBrk="1" fontAlgn="base" hangingPunct="1">
                <a:spcBef>
                  <a:spcPct val="20000"/>
                </a:spcBef>
                <a:spcAft>
                  <a:spcPct val="0"/>
                </a:spcAft>
                <a:buClr>
                  <a:srgbClr val="003366"/>
                </a:buClr>
                <a:buChar char="»"/>
                <a:defRPr>
                  <a:solidFill>
                    <a:schemeClr val="tx1"/>
                  </a:solidFill>
                  <a:latin typeface="+mn-lt"/>
                </a:defRPr>
              </a:lvl6pPr>
              <a:lvl7pPr marL="3806825" indent="-320675" algn="l" defTabSz="1285875" rtl="0" eaLnBrk="1" fontAlgn="base" hangingPunct="1">
                <a:spcBef>
                  <a:spcPct val="20000"/>
                </a:spcBef>
                <a:spcAft>
                  <a:spcPct val="0"/>
                </a:spcAft>
                <a:buClr>
                  <a:srgbClr val="003366"/>
                </a:buClr>
                <a:buChar char="»"/>
                <a:defRPr>
                  <a:solidFill>
                    <a:schemeClr val="tx1"/>
                  </a:solidFill>
                  <a:latin typeface="+mn-lt"/>
                </a:defRPr>
              </a:lvl7pPr>
              <a:lvl8pPr marL="4264025" indent="-320675" algn="l" defTabSz="1285875" rtl="0" eaLnBrk="1" fontAlgn="base" hangingPunct="1">
                <a:spcBef>
                  <a:spcPct val="20000"/>
                </a:spcBef>
                <a:spcAft>
                  <a:spcPct val="0"/>
                </a:spcAft>
                <a:buClr>
                  <a:srgbClr val="003366"/>
                </a:buClr>
                <a:buChar char="»"/>
                <a:defRPr>
                  <a:solidFill>
                    <a:schemeClr val="tx1"/>
                  </a:solidFill>
                  <a:latin typeface="+mn-lt"/>
                </a:defRPr>
              </a:lvl8pPr>
              <a:lvl9pPr marL="4721225" indent="-320675" algn="l" defTabSz="1285875" rtl="0" eaLnBrk="1" fontAlgn="base" hangingPunct="1">
                <a:spcBef>
                  <a:spcPct val="20000"/>
                </a:spcBef>
                <a:spcAft>
                  <a:spcPct val="0"/>
                </a:spcAft>
                <a:buClr>
                  <a:srgbClr val="003366"/>
                </a:buClr>
                <a:buChar char="»"/>
                <a:defRPr>
                  <a:solidFill>
                    <a:schemeClr val="tx1"/>
                  </a:solidFill>
                  <a:latin typeface="+mn-lt"/>
                </a:defRPr>
              </a:lvl9pPr>
            </a:lstStyle>
            <a:p>
              <a:pPr marL="0" indent="0">
                <a:buNone/>
              </a:pPr>
              <a:r>
                <a:rPr lang="de-DE" sz="6000" b="1" kern="0" dirty="0">
                  <a:solidFill>
                    <a:schemeClr val="bg1"/>
                  </a:solidFill>
                  <a:latin typeface="+mj-lt"/>
                </a:rPr>
                <a:t>Training</a:t>
              </a:r>
            </a:p>
          </p:txBody>
        </p:sp>
        <p:sp>
          <p:nvSpPr>
            <p:cNvPr id="44" name="Ellipse 43"/>
            <p:cNvSpPr/>
            <p:nvPr/>
          </p:nvSpPr>
          <p:spPr bwMode="auto">
            <a:xfrm>
              <a:off x="6506136" y="6083281"/>
              <a:ext cx="1440000" cy="1440000"/>
            </a:xfrm>
            <a:prstGeom prst="ellipse">
              <a:avLst/>
            </a:prstGeom>
            <a:solidFill>
              <a:schemeClr val="bg1"/>
            </a:solidFill>
            <a:ln w="63500">
              <a:solidFill>
                <a:srgbClr val="92D050"/>
              </a:solidFill>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dirty="0">
                <a:ln>
                  <a:noFill/>
                </a:ln>
                <a:solidFill>
                  <a:srgbClr val="FFFFFF"/>
                </a:solidFill>
                <a:effectLst/>
                <a:latin typeface="TheSans LP5 Plain"/>
              </a:endParaRPr>
            </a:p>
          </p:txBody>
        </p:sp>
        <p:pic>
          <p:nvPicPr>
            <p:cNvPr id="51" name="Picture 4" descr="Bildergebnis für check mark"/>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759405" y="6270828"/>
              <a:ext cx="930462" cy="10649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61118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Server-Adresse</a:t>
            </a:r>
          </a:p>
        </p:txBody>
      </p:sp>
      <p:sp>
        <p:nvSpPr>
          <p:cNvPr id="3" name="Inhaltsplatzhalter 2"/>
          <p:cNvSpPr>
            <a:spLocks noGrp="1"/>
          </p:cNvSpPr>
          <p:nvPr>
            <p:ph idx="1"/>
          </p:nvPr>
        </p:nvSpPr>
        <p:spPr/>
        <p:txBody>
          <a:bodyPr>
            <a:normAutofit/>
          </a:bodyPr>
          <a:lstStyle/>
          <a:p>
            <a:r>
              <a:rPr lang="de-DE" sz="2400" dirty="0"/>
              <a:t>Analysedienstleistungen</a:t>
            </a:r>
          </a:p>
          <a:p>
            <a:pPr lvl="1"/>
            <a:r>
              <a:rPr lang="de-DE" sz="2400" dirty="0"/>
              <a:t>Test: krobi-q-cubes.krones-deu.krones-group.com:64693</a:t>
            </a:r>
          </a:p>
          <a:p>
            <a:pPr lvl="1"/>
            <a:r>
              <a:rPr lang="de-DE" sz="2400" dirty="0" err="1"/>
              <a:t>Prod</a:t>
            </a:r>
            <a:r>
              <a:rPr lang="de-DE" sz="2400" dirty="0"/>
              <a:t>: krobi-cubes.krones-deu.krones-group.com:64693</a:t>
            </a:r>
          </a:p>
          <a:p>
            <a:pPr lvl="1"/>
            <a:endParaRPr lang="de-DE" sz="2400" dirty="0"/>
          </a:p>
          <a:p>
            <a:r>
              <a:rPr lang="de-DE" sz="2400" dirty="0"/>
              <a:t>Reporting Services</a:t>
            </a:r>
          </a:p>
          <a:p>
            <a:pPr lvl="1"/>
            <a:r>
              <a:rPr lang="de-DE" sz="2400" dirty="0"/>
              <a:t>Test: </a:t>
            </a:r>
            <a:r>
              <a:rPr lang="de-DE" sz="2400" u="sng" dirty="0">
                <a:hlinkClick r:id="rId3"/>
              </a:rPr>
              <a:t>https://krobi-q.krones-deu.krones-group.com/Reports_EDW/</a:t>
            </a:r>
            <a:endParaRPr lang="de-DE" sz="2400" u="sng" dirty="0"/>
          </a:p>
          <a:p>
            <a:pPr lvl="1"/>
            <a:r>
              <a:rPr lang="de-DE" sz="2400" dirty="0" err="1"/>
              <a:t>Prod</a:t>
            </a:r>
            <a:r>
              <a:rPr lang="de-DE" sz="2400" dirty="0"/>
              <a:t>:</a:t>
            </a:r>
            <a:r>
              <a:rPr lang="de-DE" sz="2400" u="sng" dirty="0"/>
              <a:t> </a:t>
            </a:r>
            <a:r>
              <a:rPr lang="de-DE" sz="2400" u="sng" dirty="0">
                <a:hlinkClick r:id="rId4"/>
              </a:rPr>
              <a:t>https://krobi.krones-deu.krones-group.com/Reports_EDW/</a:t>
            </a:r>
            <a:endParaRPr lang="de-DE" sz="2400" u="sng" dirty="0"/>
          </a:p>
          <a:p>
            <a:pPr lvl="1"/>
            <a:endParaRPr lang="de-DE" u="sng" dirty="0"/>
          </a:p>
          <a:p>
            <a:pPr lvl="1"/>
            <a:endParaRPr lang="de-DE" u="sng" dirty="0"/>
          </a:p>
          <a:p>
            <a:pPr lvl="1"/>
            <a:endParaRPr lang="de-DE" dirty="0"/>
          </a:p>
        </p:txBody>
      </p:sp>
    </p:spTree>
    <p:extLst>
      <p:ext uri="{BB962C8B-B14F-4D97-AF65-F5344CB8AC3E}">
        <p14:creationId xmlns:p14="http://schemas.microsoft.com/office/powerpoint/2010/main" val="32813270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0"/>
</p:tagLst>
</file>

<file path=ppt/theme/theme1.xml><?xml version="1.0" encoding="utf-8"?>
<a:theme xmlns:a="http://schemas.openxmlformats.org/drawingml/2006/main" name="01_Krones_2017_de">
  <a:themeElements>
    <a:clrScheme name="KRONES CD 2015">
      <a:dk1>
        <a:srgbClr val="000000"/>
      </a:dk1>
      <a:lt1>
        <a:srgbClr val="FFFFFF"/>
      </a:lt1>
      <a:dk2>
        <a:srgbClr val="052A68"/>
      </a:dk2>
      <a:lt2>
        <a:srgbClr val="B4BABE"/>
      </a:lt2>
      <a:accent1>
        <a:srgbClr val="0060AD"/>
      </a:accent1>
      <a:accent2>
        <a:srgbClr val="00987A"/>
      </a:accent2>
      <a:accent3>
        <a:srgbClr val="FFD300"/>
      </a:accent3>
      <a:accent4>
        <a:srgbClr val="E34805"/>
      </a:accent4>
      <a:accent5>
        <a:srgbClr val="B3282E"/>
      </a:accent5>
      <a:accent6>
        <a:srgbClr val="66B0E2"/>
      </a:accent6>
      <a:hlink>
        <a:srgbClr val="555555"/>
      </a:hlink>
      <a:folHlink>
        <a:srgbClr val="B4BABE"/>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60AD"/>
        </a:solidFill>
        <a:ln>
          <a:noFill/>
        </a:ln>
        <a:effectLst/>
        <a:extLst>
          <a:ext uri="{91240B29-F687-4F45-9708-019B960494DF}">
            <a14:hiddenLine xmlns:a14="http://schemas.microsoft.com/office/drawing/2010/main" w="317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2000" b="0" i="0" u="none" strike="noStrike" cap="none" normalizeH="0" baseline="0" dirty="0" smtClean="0">
            <a:ln>
              <a:noFill/>
            </a:ln>
            <a:solidFill>
              <a:srgbClr val="FFFFFF"/>
            </a:solidFill>
            <a:effectLst/>
            <a:latin typeface="Calibri" panose="020F0502020204030204" pitchFamily="34" charset="0"/>
          </a:defRPr>
        </a:defPPr>
      </a:lstStyle>
    </a:spDef>
    <a:lnDef>
      <a:spPr bwMode="auto">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rtlCol="0">
        <a:noAutofit/>
      </a:bodyPr>
      <a:lstStyle>
        <a:defPPr>
          <a:defRPr sz="1800" dirty="0">
            <a:latin typeface="Calibri" panose="020F0502020204030204" pitchFamily="34" charset="0"/>
          </a:defRPr>
        </a:defPPr>
      </a:lstStyle>
    </a:txDef>
  </a:objectDefaults>
  <a:extraClrSchemeLst>
    <a:extraClrScheme>
      <a:clrScheme name="KRON_PC_gre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KRON_PC_gre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KRON_PC_gre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KRON_PC_gre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KRON_PC_gre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KRON_PC_gre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KRON_PC_gre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02_Krones_2017_Internal_en</Template>
  <TotalTime>0</TotalTime>
  <Words>9487</Words>
  <Application>Microsoft Office PowerPoint</Application>
  <PresentationFormat>Benutzerdefiniert</PresentationFormat>
  <Paragraphs>1393</Paragraphs>
  <Slides>92</Slides>
  <Notes>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92</vt:i4>
      </vt:variant>
    </vt:vector>
  </HeadingPairs>
  <TitlesOfParts>
    <vt:vector size="100" baseType="lpstr">
      <vt:lpstr>Arial</vt:lpstr>
      <vt:lpstr>Calibri</vt:lpstr>
      <vt:lpstr>Symbol</vt:lpstr>
      <vt:lpstr>TheSans B5 Plain</vt:lpstr>
      <vt:lpstr>TheSans B6 SemiBold</vt:lpstr>
      <vt:lpstr>TheSans LP5 Plain</vt:lpstr>
      <vt:lpstr>Wingdings</vt:lpstr>
      <vt:lpstr>01_Krones_2017_de</vt:lpstr>
      <vt:lpstr>PowerPoint-Präsentation</vt:lpstr>
      <vt:lpstr>Allgemeine Formalitäten</vt:lpstr>
      <vt:lpstr>Agenda</vt:lpstr>
      <vt:lpstr>PowerPoint-Präsentation</vt:lpstr>
      <vt:lpstr>Präsentation des Trainers und der Teilnehmer</vt:lpstr>
      <vt:lpstr>Ziele und Struktur des Trainings</vt:lpstr>
      <vt:lpstr>IM bietet dem KRONES Konzern eine Vielzahl von datenbezogenen Dienstleistungen an. </vt:lpstr>
      <vt:lpstr>PowerPoint-Präsentation</vt:lpstr>
      <vt:lpstr>Welche der folgenden Grafiken würden Sie zur Visualisierung der Daten verwenden?</vt:lpstr>
      <vt:lpstr>PowerPoint-Präsentation</vt:lpstr>
      <vt:lpstr>Was ist Power BI?</vt:lpstr>
      <vt:lpstr>Was ist Power BI?</vt:lpstr>
      <vt:lpstr>Komponenten der Power BI-Plattform</vt:lpstr>
      <vt:lpstr>Komponenten der Power BI-Plattform</vt:lpstr>
      <vt:lpstr>Power BI vs SSRS vs Excel</vt:lpstr>
      <vt:lpstr>Power BI vs SSRS vs Excel [1/3]</vt:lpstr>
      <vt:lpstr>Power BI vs SSRS vs Excel [2/3]</vt:lpstr>
      <vt:lpstr>Power BI vs SSRS vs Excel [3/3]</vt:lpstr>
      <vt:lpstr>Power BI bei Krones</vt:lpstr>
      <vt:lpstr>Prozesse   </vt:lpstr>
      <vt:lpstr>PowerPoint-Präsentation</vt:lpstr>
      <vt:lpstr>Was ist Power BI?</vt:lpstr>
      <vt:lpstr>Power BI Desktop ähnelt den meisten anderen Microsoft-Produkten in Bezug auf Nutzung und Oberflächendesign. </vt:lpstr>
      <vt:lpstr>Die Registerkarte Home enthält die wichtigsten Funktionen zur Erstellung eines Berichts. </vt:lpstr>
      <vt:lpstr>Die Registerkarte Ansicht enthält Einstellungen zu Layouts und der Anzeige von Objekten.</vt:lpstr>
      <vt:lpstr>Die Registerkarte Modellierung enthält Funktionen zur Datenmanipulation und Interaktion.</vt:lpstr>
      <vt:lpstr>Die Registerkarte Hilfe enthält externe Trainingsvideos, Dokumente und Community-Interaktionen.</vt:lpstr>
      <vt:lpstr>PowerPoint-Präsentation</vt:lpstr>
      <vt:lpstr>Beginnen Sie mit dem Laden von Daten in Power BI Desktop.</vt:lpstr>
      <vt:lpstr>Bringen Sie die Daten in die gewünschte Form auf der Registerkarte Transformation.</vt:lpstr>
      <vt:lpstr>Füge eine weitere Tabelle hinzu und transformiere sie.</vt:lpstr>
      <vt:lpstr>Anzeigen und Verwalten der Beziehungen und Zusammenführen der Abfragen</vt:lpstr>
      <vt:lpstr>Organisieren Sie die Liste der Felder und erstellen Sie ein einfaches Diagramm. </vt:lpstr>
      <vt:lpstr>Fügen Sie eine berechnete Spaltenstruktur Ihrer Daten hinzu und fügen Sie fehlende Informationen hinzu.</vt:lpstr>
      <vt:lpstr>Mögliche Lösung für die Spalte "Cluster Population".</vt:lpstr>
      <vt:lpstr>Hinzufügen einer berechneten Kennzahl, um Berechnungen zur Laufzeit durchzuführen.</vt:lpstr>
      <vt:lpstr>Mögliche Lösung für das Maß "% vom Gesamtwert".</vt:lpstr>
      <vt:lpstr>Manuelle Eingabe und Bearbeitung von Daten für eine genauere Analyse</vt:lpstr>
      <vt:lpstr>Mögliche Lösung für das Maß "Bevölkerungsdichte".</vt:lpstr>
      <vt:lpstr>Sie können Daten manuell bearbeiten, um die Datenqualität für Ihre Analysen zu verbessern.</vt:lpstr>
      <vt:lpstr>Analyse der Quelldaten [1/2]</vt:lpstr>
      <vt:lpstr>Analyse der Quelldaten[2/2]</vt:lpstr>
      <vt:lpstr>Import und Transformation der Daten in Power BI Desktop</vt:lpstr>
      <vt:lpstr>Umgehen der Registerkarte Bericht</vt:lpstr>
      <vt:lpstr>Übersicht über die Bereiche Felder, Format und Analytik in einem gruppierten Säulendiagramm</vt:lpstr>
      <vt:lpstr>Formatieren Sie Ihre Bilder so, dass sie lesbar und verständlich sind und die richtige Geschichte erzählen.</vt:lpstr>
      <vt:lpstr>Eigenschaften einer guten Datenvisualisierung</vt:lpstr>
      <vt:lpstr>Alle diese Balkendiagramme enthalten die gleichen Daten - aber welche Geschichte erzählen sie?</vt:lpstr>
      <vt:lpstr>PowerPoint-Präsentation</vt:lpstr>
      <vt:lpstr>Datenvisualisierung - Stapelbares Säulendiagramm</vt:lpstr>
      <vt:lpstr>Datenvisualisierung - Stapelbares Säulendiagramm</vt:lpstr>
      <vt:lpstr>Datenvisualisierung - 100% gestapeltes Balkendiagramm</vt:lpstr>
      <vt:lpstr>Datenvisualisierung - Liniendiagramm</vt:lpstr>
      <vt:lpstr>Datenvisualisierung - Liniendiagramm</vt:lpstr>
      <vt:lpstr>Datenvisualisierung - Gestapelte Flächen- und Kreisdiagramme</vt:lpstr>
      <vt:lpstr>Data Visualization – Line and Stacked Column Chart</vt:lpstr>
      <vt:lpstr>Datenvisualisierung - Multifunktionsleistendiagramm</vt:lpstr>
      <vt:lpstr>Datenvisualisierung - Streudiagramm</vt:lpstr>
      <vt:lpstr>Datenvisualisierung - Kuchen- und Donutdiagramme</vt:lpstr>
      <vt:lpstr>Datenvisualisierung - Baumstrukturdiagramm</vt:lpstr>
      <vt:lpstr>Datenvisualisierung - Blasenkartendiagramm</vt:lpstr>
      <vt:lpstr>Datenvisualisierung - Ausgefülltes Kartendiagramm</vt:lpstr>
      <vt:lpstr>Datenvisualisierung - Tabellen, Schneidemaschinen, Karten und Messgeräte</vt:lpstr>
      <vt:lpstr>Datenvisualisierung - Benutzerdefinierte Visualisierungen: Radarkarte</vt:lpstr>
      <vt:lpstr>PowerPoint-Präsentation</vt:lpstr>
      <vt:lpstr>Was ist Power BI?</vt:lpstr>
      <vt:lpstr>Der Power BI Service ist zugänglich unter www.powerbi.com</vt:lpstr>
      <vt:lpstr>Getting around Power BI Service </vt:lpstr>
      <vt:lpstr>Sie können Daten über Power BI Desktop hochladen.</vt:lpstr>
      <vt:lpstr>Dashboards sind eine effektive Möglichkeit, einzelne Visualisierung zu gruppieren, um eine Geschichte zu erzählen.</vt:lpstr>
      <vt:lpstr>Dashboards können Inhalte aus verschiedenen Berichten enthalten.</vt:lpstr>
      <vt:lpstr>Apps werden verwendet, um verwaltete Inhalte für eine breitere Benutzergruppe in Power BI zu veröffentlichen.</vt:lpstr>
      <vt:lpstr>Zugriff auf eine Power BI App als Benutzer</vt:lpstr>
      <vt:lpstr>Benutzerfunktionen in Power BI</vt:lpstr>
      <vt:lpstr>PowerPoint-Präsentation</vt:lpstr>
      <vt:lpstr>Was ist Power BI?</vt:lpstr>
      <vt:lpstr>Die Power BI Mobile App ermöglicht es Ihnen, Berichte auch unterwegs anzuzeigen.</vt:lpstr>
      <vt:lpstr>PowerPoint-Präsentation</vt:lpstr>
      <vt:lpstr>Was ist Power BI?</vt:lpstr>
      <vt:lpstr>Komponenten der Power BI-Plattform</vt:lpstr>
      <vt:lpstr>Power BI at Krones</vt:lpstr>
      <vt:lpstr>Power BI Desktop ähnelt den meisten anderen Microsoft-Produkten in Bezug auf Nutzung und Oberflächendesign.</vt:lpstr>
      <vt:lpstr>Anzeigen und Verwalten der Beziehungen und Zusammenführen der Abfragen</vt:lpstr>
      <vt:lpstr>Übersicht über die Bereiche Felder, Format und Analytik in einem gruppierten Säulendiagramm</vt:lpstr>
      <vt:lpstr>Formatieren Sie Ihre Bilder so, dass sie lesbar und verständlich sind und die richtige Geschichte erzählen.</vt:lpstr>
      <vt:lpstr>Eigenschaften einer guten Datenvisualisierung</vt:lpstr>
      <vt:lpstr>Umgehen mit dem Power BI Service </vt:lpstr>
      <vt:lpstr>Die Power BI Mobile App ermöglicht es Ihnen, Berichte auch unterwegs anzuzeigen.</vt:lpstr>
      <vt:lpstr>Jetzt hast du das Skillset, aber denk daran.</vt:lpstr>
      <vt:lpstr>PowerPoint-Präsentation</vt:lpstr>
      <vt:lpstr>PowerPoint-Präsentation</vt:lpstr>
      <vt:lpstr>Server-Adresse</vt:lpstr>
    </vt:vector>
  </TitlesOfParts>
  <Company>KRONES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16:9</dc:subject>
  <dc:creator>Lautenschlager, Stefan</dc:creator>
  <cp:lastModifiedBy>boris.tondjua@st.oth-regensburg.de</cp:lastModifiedBy>
  <cp:revision>601</cp:revision>
  <cp:lastPrinted>2018-11-19T06:09:19Z</cp:lastPrinted>
  <dcterms:created xsi:type="dcterms:W3CDTF">2017-03-07T06:16:31Z</dcterms:created>
  <dcterms:modified xsi:type="dcterms:W3CDTF">2022-06-11T20:09:10Z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igentümer">
    <vt:lpwstr>KRONES AG</vt:lpwstr>
  </property>
  <property fmtid="{D5CDD505-2E9C-101B-9397-08002B2CF9AE}" pid="3" name="Erstellt von">
    <vt:lpwstr>Sylvia Hospodsky</vt:lpwstr>
  </property>
</Properties>
</file>